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40527FEF-DCFF-4340-9D49-7590FD3428A5}">
  <a:tblStyle styleId="{40527FEF-DCFF-4340-9D49-7590FD3428A5}"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2d9129b916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2d9129b916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Jonah</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33f3ff788e0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33f3ff788e0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jonah</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33f3ff788e0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33f3ff788e0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jonah</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33f4b825a06_2_2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33f4b825a06_2_2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jonah</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33f4b825a06_7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33f4b825a06_7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jonah</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33f4b825a06_7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33f4b825a06_7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jonah</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33f4b825a06_2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33f4b825a06_2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Stonge Jonah talked about threat – difficulty of situtation taking into account batter effects, men on base, outs and momentum.  </a:t>
            </a:r>
            <a:r>
              <a:rPr lang="en"/>
              <a:t>However</a:t>
            </a:r>
            <a:r>
              <a:rPr lang="en"/>
              <a:t>, another key aspect of a relief </a:t>
            </a:r>
            <a:r>
              <a:rPr lang="en"/>
              <a:t>appearance</a:t>
            </a:r>
            <a:r>
              <a:rPr lang="en"/>
              <a:t> is the magnitude that the situation impacts the game, which we defined as pressure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33f3ff788e0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33f3ff788e0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Stonge:  We creatred a general additive model to determine the effects of score differential and the number of runs scored on WPA – essentially to determine the </a:t>
            </a:r>
            <a:r>
              <a:rPr lang="en"/>
              <a:t>value</a:t>
            </a:r>
            <a:r>
              <a:rPr lang="en"/>
              <a:t> of a run in a given situation a pitcher may find themselves in.  This graph on the left holds all situation </a:t>
            </a:r>
            <a:r>
              <a:rPr lang="en"/>
              <a:t>effects constant – base state and batter effects, the things from the threat model – and displays the impact of scoring 1 run for each score differential throughout the game.  The important thing to note here is that pitching appearances in close games, especially when tied or up by one, are the highest pressure spots.  The graph on the right is the same concept, however instead holds constant score differential at a tie game and visualizes the impact of runs scored. One run scored in the first inning is worth less than 10% WPA while a grand slam in the night is worth over 70% WPA.  Also to note – the impact of scoring 0 runs on a play was modeled separately for negative and positive events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33f4b825a06_6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33f4b825a06_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Stonge   To </a:t>
            </a:r>
            <a:r>
              <a:rPr lang="en"/>
              <a:t>better</a:t>
            </a:r>
            <a:r>
              <a:rPr lang="en"/>
              <a:t> understand this, lets </a:t>
            </a:r>
            <a:r>
              <a:rPr lang="en"/>
              <a:t>take</a:t>
            </a:r>
            <a:r>
              <a:rPr lang="en"/>
              <a:t> a look at the Josh Sborz </a:t>
            </a:r>
            <a:r>
              <a:rPr lang="en"/>
              <a:t>example</a:t>
            </a:r>
            <a:r>
              <a:rPr lang="en"/>
              <a:t> from before. He came in up 1 run with 0 outs in the fifth, </a:t>
            </a:r>
            <a:r>
              <a:rPr lang="en"/>
              <a:t>represented</a:t>
            </a:r>
            <a:r>
              <a:rPr lang="en"/>
              <a:t> by the red dotted line in the graph, and next to each line interestection the WPA values for each runs scored are printed. If sporz allowed one run, he wouldve given up 14.6 WP and if he </a:t>
            </a:r>
            <a:r>
              <a:rPr lang="en"/>
              <a:t>allowed 5+ runs he wouldve given up 54.4 WP, a very high pressure situation.  The pressure sborz is able to avoid is essentially hte % of the win sborz retains for his team in his appearance.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g33f4b825a06_2_2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7" name="Google Shape;417;g33f4b825a06_2_2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Jonah</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g33f4b825a06_4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0" name="Google Shape;440;g33f4b825a06_4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000">
                <a:solidFill>
                  <a:srgbClr val="041E42"/>
                </a:solidFill>
                <a:latin typeface="Calibri"/>
                <a:ea typeface="Calibri"/>
                <a:cs typeface="Calibri"/>
                <a:sym typeface="Calibri"/>
              </a:rPr>
              <a:t>Jonah</a:t>
            </a:r>
            <a:endParaRPr sz="2000">
              <a:solidFill>
                <a:srgbClr val="041E42"/>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 sz="2000">
                <a:solidFill>
                  <a:srgbClr val="041E42"/>
                </a:solidFill>
                <a:latin typeface="Calibri"/>
                <a:ea typeface="Calibri"/>
                <a:cs typeface="Calibri"/>
                <a:sym typeface="Calibri"/>
              </a:rPr>
              <a:t>Bring back in our overall methodology image, and be sure to outline the</a:t>
            </a:r>
            <a:endParaRPr sz="2000">
              <a:solidFill>
                <a:srgbClr val="041E42"/>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 sz="2000">
                <a:solidFill>
                  <a:srgbClr val="041E42"/>
                </a:solidFill>
                <a:latin typeface="Calibri"/>
                <a:ea typeface="Calibri"/>
                <a:cs typeface="Calibri"/>
                <a:sym typeface="Calibri"/>
              </a:rPr>
              <a:t>    "threat x pressure = danger" part of it</a:t>
            </a:r>
            <a:endParaRPr sz="2000">
              <a:solidFill>
                <a:srgbClr val="041E42"/>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sz="2000">
              <a:solidFill>
                <a:srgbClr val="041E42"/>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sz="2000">
              <a:solidFill>
                <a:srgbClr val="041E42"/>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 sz="2000">
                <a:solidFill>
                  <a:srgbClr val="041E42"/>
                </a:solidFill>
                <a:latin typeface="Calibri"/>
                <a:ea typeface="Calibri"/>
                <a:cs typeface="Calibri"/>
                <a:sym typeface="Calibri"/>
              </a:rPr>
              <a:t>Ultimately, the DANGER metric serves as a way to estimate deltaWP for the rest of any given inning</a:t>
            </a:r>
            <a:endParaRPr sz="2000">
              <a:solidFill>
                <a:srgbClr val="041E42"/>
              </a:solidFill>
              <a:latin typeface="Calibri"/>
              <a:ea typeface="Calibri"/>
              <a:cs typeface="Calibri"/>
              <a:sym typeface="Calibri"/>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sz="2000">
                <a:solidFill>
                  <a:srgbClr val="041E42"/>
                </a:solidFill>
                <a:latin typeface="Calibri"/>
                <a:ea typeface="Calibri"/>
                <a:cs typeface="Calibri"/>
                <a:sym typeface="Calibri"/>
              </a:rPr>
              <a:t>Might be useful to go through an example of how threat and pressure come together to get danger (kind of similar to what we did on the whiteboard)</a:t>
            </a:r>
            <a:endParaRPr sz="2000">
              <a:solidFill>
                <a:srgbClr val="041E42"/>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sz="2000">
              <a:solidFill>
                <a:srgbClr val="041E42"/>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 sz="2000">
                <a:solidFill>
                  <a:srgbClr val="041E42"/>
                </a:solidFill>
                <a:latin typeface="Calibri"/>
                <a:ea typeface="Calibri"/>
                <a:cs typeface="Calibri"/>
                <a:sym typeface="Calibri"/>
              </a:rPr>
              <a:t>Also might be helpful/validating to show a DANGER distribution?</a:t>
            </a:r>
            <a:endParaRPr sz="2000">
              <a:solidFill>
                <a:srgbClr val="041E42"/>
              </a:solidFill>
              <a:latin typeface="Calibri"/>
              <a:ea typeface="Calibri"/>
              <a:cs typeface="Calibri"/>
              <a:sym typeface="Calibri"/>
            </a:endParaRPr>
          </a:p>
          <a:p>
            <a:pPr indent="-355600" lvl="0" marL="457200" rtl="0" algn="l">
              <a:spcBef>
                <a:spcPts val="0"/>
              </a:spcBef>
              <a:spcAft>
                <a:spcPts val="0"/>
              </a:spcAft>
              <a:buClr>
                <a:srgbClr val="041E42"/>
              </a:buClr>
              <a:buSzPts val="2000"/>
              <a:buFont typeface="Calibri"/>
              <a:buChar char="-"/>
            </a:pPr>
            <a:r>
              <a:rPr lang="en" sz="2000">
                <a:solidFill>
                  <a:srgbClr val="041E42"/>
                </a:solidFill>
                <a:latin typeface="Calibri"/>
                <a:ea typeface="Calibri"/>
                <a:cs typeface="Calibri"/>
                <a:sym typeface="Calibri"/>
              </a:rPr>
              <a:t>Mostly negative values, since allowing a run has a more negative result than preventing a run has a positive result</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g33f3ff788e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g33f3ff788e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Payton</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g3358d77bc0a_1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2" name="Google Shape;462;g3358d77bc0a_1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rgbClr val="041E42"/>
                </a:solidFill>
                <a:latin typeface="Calibri"/>
                <a:ea typeface="Calibri"/>
                <a:cs typeface="Calibri"/>
                <a:sym typeface="Calibri"/>
              </a:rPr>
              <a:t>Andrew</a:t>
            </a:r>
            <a:endParaRPr sz="2000">
              <a:solidFill>
                <a:srgbClr val="041E42"/>
              </a:solidFill>
              <a:latin typeface="Calibri"/>
              <a:ea typeface="Calibri"/>
              <a:cs typeface="Calibri"/>
              <a:sym typeface="Calibri"/>
            </a:endParaRPr>
          </a:p>
          <a:p>
            <a:pPr indent="0" lvl="0" marL="0" rtl="0" algn="l">
              <a:spcBef>
                <a:spcPts val="0"/>
              </a:spcBef>
              <a:spcAft>
                <a:spcPts val="0"/>
              </a:spcAft>
              <a:buNone/>
            </a:pPr>
            <a:r>
              <a:rPr lang="en" sz="2000">
                <a:solidFill>
                  <a:srgbClr val="041E42"/>
                </a:solidFill>
                <a:latin typeface="Calibri"/>
                <a:ea typeface="Calibri"/>
                <a:cs typeface="Calibri"/>
                <a:sym typeface="Calibri"/>
              </a:rPr>
              <a:t>Bring back in our overall methodology image, and be sure to outline the</a:t>
            </a:r>
            <a:endParaRPr sz="2000">
              <a:solidFill>
                <a:srgbClr val="041E42"/>
              </a:solidFill>
              <a:latin typeface="Calibri"/>
              <a:ea typeface="Calibri"/>
              <a:cs typeface="Calibri"/>
              <a:sym typeface="Calibri"/>
            </a:endParaRPr>
          </a:p>
          <a:p>
            <a:pPr indent="0" lvl="0" marL="0" rtl="0" algn="l">
              <a:spcBef>
                <a:spcPts val="0"/>
              </a:spcBef>
              <a:spcAft>
                <a:spcPts val="0"/>
              </a:spcAft>
              <a:buNone/>
            </a:pPr>
            <a:r>
              <a:rPr lang="en" sz="2000">
                <a:solidFill>
                  <a:srgbClr val="041E42"/>
                </a:solidFill>
                <a:latin typeface="Calibri"/>
                <a:ea typeface="Calibri"/>
                <a:cs typeface="Calibri"/>
                <a:sym typeface="Calibri"/>
              </a:rPr>
              <a:t>    "threat x pressure = danger" part of it</a:t>
            </a:r>
            <a:endParaRPr sz="2000">
              <a:solidFill>
                <a:srgbClr val="041E42"/>
              </a:solidFill>
              <a:latin typeface="Calibri"/>
              <a:ea typeface="Calibri"/>
              <a:cs typeface="Calibri"/>
              <a:sym typeface="Calibri"/>
            </a:endParaRPr>
          </a:p>
          <a:p>
            <a:pPr indent="0" lvl="0" marL="0" rtl="0" algn="l">
              <a:spcBef>
                <a:spcPts val="0"/>
              </a:spcBef>
              <a:spcAft>
                <a:spcPts val="0"/>
              </a:spcAft>
              <a:buNone/>
            </a:pPr>
            <a:r>
              <a:t/>
            </a:r>
            <a:endParaRPr sz="2000">
              <a:solidFill>
                <a:srgbClr val="041E42"/>
              </a:solidFill>
              <a:latin typeface="Calibri"/>
              <a:ea typeface="Calibri"/>
              <a:cs typeface="Calibri"/>
              <a:sym typeface="Calibri"/>
            </a:endParaRPr>
          </a:p>
          <a:p>
            <a:pPr indent="0" lvl="0" marL="0" rtl="0" algn="l">
              <a:spcBef>
                <a:spcPts val="0"/>
              </a:spcBef>
              <a:spcAft>
                <a:spcPts val="0"/>
              </a:spcAft>
              <a:buNone/>
            </a:pPr>
            <a:r>
              <a:t/>
            </a:r>
            <a:endParaRPr sz="2000">
              <a:solidFill>
                <a:srgbClr val="041E42"/>
              </a:solidFill>
              <a:latin typeface="Calibri"/>
              <a:ea typeface="Calibri"/>
              <a:cs typeface="Calibri"/>
              <a:sym typeface="Calibri"/>
            </a:endParaRPr>
          </a:p>
          <a:p>
            <a:pPr indent="0" lvl="0" marL="0" rtl="0" algn="l">
              <a:spcBef>
                <a:spcPts val="0"/>
              </a:spcBef>
              <a:spcAft>
                <a:spcPts val="0"/>
              </a:spcAft>
              <a:buNone/>
            </a:pPr>
            <a:r>
              <a:rPr lang="en" sz="2000">
                <a:solidFill>
                  <a:srgbClr val="041E42"/>
                </a:solidFill>
                <a:latin typeface="Calibri"/>
                <a:ea typeface="Calibri"/>
                <a:cs typeface="Calibri"/>
                <a:sym typeface="Calibri"/>
              </a:rPr>
              <a:t>Ultimately, the DANGER metric serves as a way to estimate deltaWP for the rest of any given inning</a:t>
            </a:r>
            <a:endParaRPr sz="2000">
              <a:solidFill>
                <a:srgbClr val="041E42"/>
              </a:solidFill>
              <a:latin typeface="Calibri"/>
              <a:ea typeface="Calibri"/>
              <a:cs typeface="Calibri"/>
              <a:sym typeface="Calibri"/>
            </a:endParaRPr>
          </a:p>
          <a:p>
            <a:pPr indent="0" lvl="0" marL="0" rtl="0" algn="l">
              <a:spcBef>
                <a:spcPts val="0"/>
              </a:spcBef>
              <a:spcAft>
                <a:spcPts val="0"/>
              </a:spcAft>
              <a:buNone/>
            </a:pPr>
            <a:r>
              <a:t/>
            </a:r>
            <a:endParaRPr/>
          </a:p>
          <a:p>
            <a:pPr indent="0" lvl="0" marL="0" rtl="0" algn="l">
              <a:spcBef>
                <a:spcPts val="0"/>
              </a:spcBef>
              <a:spcAft>
                <a:spcPts val="0"/>
              </a:spcAft>
              <a:buNone/>
            </a:pPr>
            <a:r>
              <a:rPr lang="en" sz="2000">
                <a:solidFill>
                  <a:srgbClr val="041E42"/>
                </a:solidFill>
                <a:latin typeface="Calibri"/>
                <a:ea typeface="Calibri"/>
                <a:cs typeface="Calibri"/>
                <a:sym typeface="Calibri"/>
              </a:rPr>
              <a:t>Might be useful to go through an example of how threat and pressure come together to get danger (kind of similar to what we did on the whiteboard)</a:t>
            </a:r>
            <a:endParaRPr sz="2000">
              <a:solidFill>
                <a:srgbClr val="041E42"/>
              </a:solidFill>
              <a:latin typeface="Calibri"/>
              <a:ea typeface="Calibri"/>
              <a:cs typeface="Calibri"/>
              <a:sym typeface="Calibri"/>
            </a:endParaRPr>
          </a:p>
          <a:p>
            <a:pPr indent="0" lvl="0" marL="0" rtl="0" algn="l">
              <a:spcBef>
                <a:spcPts val="0"/>
              </a:spcBef>
              <a:spcAft>
                <a:spcPts val="0"/>
              </a:spcAft>
              <a:buNone/>
            </a:pPr>
            <a:r>
              <a:t/>
            </a:r>
            <a:endParaRPr sz="2000">
              <a:solidFill>
                <a:srgbClr val="041E42"/>
              </a:solidFill>
              <a:latin typeface="Calibri"/>
              <a:ea typeface="Calibri"/>
              <a:cs typeface="Calibri"/>
              <a:sym typeface="Calibri"/>
            </a:endParaRPr>
          </a:p>
          <a:p>
            <a:pPr indent="0" lvl="0" marL="0" rtl="0" algn="l">
              <a:spcBef>
                <a:spcPts val="0"/>
              </a:spcBef>
              <a:spcAft>
                <a:spcPts val="0"/>
              </a:spcAft>
              <a:buNone/>
            </a:pPr>
            <a:r>
              <a:rPr lang="en" sz="2000">
                <a:solidFill>
                  <a:srgbClr val="041E42"/>
                </a:solidFill>
                <a:latin typeface="Calibri"/>
                <a:ea typeface="Calibri"/>
                <a:cs typeface="Calibri"/>
                <a:sym typeface="Calibri"/>
              </a:rPr>
              <a:t>Also might be helpful/validating to show a DANGER distribution?</a:t>
            </a:r>
            <a:endParaRPr sz="2000">
              <a:solidFill>
                <a:srgbClr val="041E42"/>
              </a:solidFill>
              <a:latin typeface="Calibri"/>
              <a:ea typeface="Calibri"/>
              <a:cs typeface="Calibri"/>
              <a:sym typeface="Calibri"/>
            </a:endParaRPr>
          </a:p>
          <a:p>
            <a:pPr indent="-355600" lvl="0" marL="457200" rtl="0" algn="l">
              <a:spcBef>
                <a:spcPts val="0"/>
              </a:spcBef>
              <a:spcAft>
                <a:spcPts val="0"/>
              </a:spcAft>
              <a:buClr>
                <a:srgbClr val="041E42"/>
              </a:buClr>
              <a:buSzPts val="2000"/>
              <a:buFont typeface="Calibri"/>
              <a:buChar char="-"/>
            </a:pPr>
            <a:r>
              <a:rPr lang="en" sz="2000">
                <a:solidFill>
                  <a:srgbClr val="041E42"/>
                </a:solidFill>
                <a:latin typeface="Calibri"/>
                <a:ea typeface="Calibri"/>
                <a:cs typeface="Calibri"/>
                <a:sym typeface="Calibri"/>
              </a:rPr>
              <a:t>Mostly negative values, since allowing a run has a more negative result than preventing a run has a positive result</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g3358d77bc0a_6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8" name="Google Shape;478;g3358d77bc0a_6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800">
                <a:solidFill>
                  <a:srgbClr val="595959"/>
                </a:solidFill>
              </a:rPr>
              <a:t>Andrew explain what these stats mean, </a:t>
            </a:r>
            <a:endParaRPr sz="1800">
              <a:solidFill>
                <a:srgbClr val="595959"/>
              </a:solidFill>
            </a:endParaRPr>
          </a:p>
          <a:p>
            <a:pPr indent="0" lvl="0" marL="0" rtl="0" algn="l">
              <a:spcBef>
                <a:spcPts val="0"/>
              </a:spcBef>
              <a:spcAft>
                <a:spcPts val="0"/>
              </a:spcAft>
              <a:buClr>
                <a:schemeClr val="dk1"/>
              </a:buClr>
              <a:buSzPts val="1100"/>
              <a:buFont typeface="Arial"/>
              <a:buNone/>
            </a:pPr>
            <a:r>
              <a:t/>
            </a:r>
            <a:endParaRPr sz="1800">
              <a:solidFill>
                <a:srgbClr val="595959"/>
              </a:solidFill>
            </a:endParaRPr>
          </a:p>
          <a:p>
            <a:pPr indent="0" lvl="0" marL="0" rtl="0" algn="l">
              <a:spcBef>
                <a:spcPts val="0"/>
              </a:spcBef>
              <a:spcAft>
                <a:spcPts val="0"/>
              </a:spcAft>
              <a:buClr>
                <a:schemeClr val="dk1"/>
              </a:buClr>
              <a:buSzPts val="1100"/>
              <a:buFont typeface="Arial"/>
              <a:buNone/>
            </a:pPr>
            <a:r>
              <a:rPr lang="en" sz="1800">
                <a:solidFill>
                  <a:srgbClr val="595959"/>
                </a:solidFill>
              </a:rPr>
              <a:t>Andrew</a:t>
            </a:r>
            <a:endParaRPr sz="1800">
              <a:solidFill>
                <a:srgbClr val="595959"/>
              </a:solidFill>
            </a:endParaRPr>
          </a:p>
          <a:p>
            <a:pPr indent="0" lvl="0" marL="0" rtl="0" algn="l">
              <a:spcBef>
                <a:spcPts val="0"/>
              </a:spcBef>
              <a:spcAft>
                <a:spcPts val="0"/>
              </a:spcAft>
              <a:buClr>
                <a:schemeClr val="dk1"/>
              </a:buClr>
              <a:buSzPts val="1100"/>
              <a:buFont typeface="Arial"/>
              <a:buNone/>
            </a:pPr>
            <a:r>
              <a:rPr lang="en" sz="1800">
                <a:solidFill>
                  <a:srgbClr val="595959"/>
                </a:solidFill>
              </a:rPr>
              <a:t>Worst Danger Final &amp; Worst Net Danger Leaderboards – Who fucks over their bullpen</a:t>
            </a:r>
            <a:endParaRPr sz="2000">
              <a:solidFill>
                <a:srgbClr val="041E42"/>
              </a:solidFill>
              <a:latin typeface="Calibri"/>
              <a:ea typeface="Calibri"/>
              <a:cs typeface="Calibri"/>
              <a:sym typeface="Calibri"/>
            </a:endParaRPr>
          </a:p>
          <a:p>
            <a:pPr indent="0" lvl="0" marL="0" rtl="0" algn="l">
              <a:spcBef>
                <a:spcPts val="0"/>
              </a:spcBef>
              <a:spcAft>
                <a:spcPts val="0"/>
              </a:spcAft>
              <a:buNone/>
            </a:pPr>
            <a:r>
              <a:rPr lang="en" sz="2000">
                <a:solidFill>
                  <a:srgbClr val="041E42"/>
                </a:solidFill>
                <a:latin typeface="Calibri"/>
                <a:ea typeface="Calibri"/>
                <a:cs typeface="Calibri"/>
                <a:sym typeface="Calibri"/>
              </a:rPr>
              <a:t>    "threat x pressure = danger" part of it</a:t>
            </a:r>
            <a:endParaRPr sz="2000">
              <a:solidFill>
                <a:srgbClr val="041E42"/>
              </a:solidFill>
              <a:latin typeface="Calibri"/>
              <a:ea typeface="Calibri"/>
              <a:cs typeface="Calibri"/>
              <a:sym typeface="Calibri"/>
            </a:endParaRPr>
          </a:p>
          <a:p>
            <a:pPr indent="0" lvl="0" marL="0" rtl="0" algn="l">
              <a:spcBef>
                <a:spcPts val="0"/>
              </a:spcBef>
              <a:spcAft>
                <a:spcPts val="0"/>
              </a:spcAft>
              <a:buNone/>
            </a:pPr>
            <a:r>
              <a:t/>
            </a:r>
            <a:endParaRPr sz="2000">
              <a:solidFill>
                <a:srgbClr val="041E42"/>
              </a:solidFill>
              <a:latin typeface="Calibri"/>
              <a:ea typeface="Calibri"/>
              <a:cs typeface="Calibri"/>
              <a:sym typeface="Calibri"/>
            </a:endParaRPr>
          </a:p>
          <a:p>
            <a:pPr indent="0" lvl="0" marL="0" rtl="0" algn="l">
              <a:spcBef>
                <a:spcPts val="0"/>
              </a:spcBef>
              <a:spcAft>
                <a:spcPts val="0"/>
              </a:spcAft>
              <a:buNone/>
            </a:pPr>
            <a:r>
              <a:t/>
            </a:r>
            <a:endParaRPr sz="2000">
              <a:solidFill>
                <a:srgbClr val="041E42"/>
              </a:solidFill>
              <a:latin typeface="Calibri"/>
              <a:ea typeface="Calibri"/>
              <a:cs typeface="Calibri"/>
              <a:sym typeface="Calibri"/>
            </a:endParaRPr>
          </a:p>
          <a:p>
            <a:pPr indent="0" lvl="0" marL="0" rtl="0" algn="l">
              <a:spcBef>
                <a:spcPts val="0"/>
              </a:spcBef>
              <a:spcAft>
                <a:spcPts val="0"/>
              </a:spcAft>
              <a:buNone/>
            </a:pPr>
            <a:r>
              <a:rPr lang="en" sz="2000">
                <a:solidFill>
                  <a:srgbClr val="041E42"/>
                </a:solidFill>
                <a:latin typeface="Calibri"/>
                <a:ea typeface="Calibri"/>
                <a:cs typeface="Calibri"/>
                <a:sym typeface="Calibri"/>
              </a:rPr>
              <a:t>Ultimately, the DANGER metric serves as a way to estimate deltaWP for the rest of any given inning</a:t>
            </a:r>
            <a:endParaRPr sz="2000">
              <a:solidFill>
                <a:srgbClr val="041E42"/>
              </a:solidFill>
              <a:latin typeface="Calibri"/>
              <a:ea typeface="Calibri"/>
              <a:cs typeface="Calibri"/>
              <a:sym typeface="Calibri"/>
            </a:endParaRPr>
          </a:p>
          <a:p>
            <a:pPr indent="0" lvl="0" marL="0" rtl="0" algn="l">
              <a:spcBef>
                <a:spcPts val="0"/>
              </a:spcBef>
              <a:spcAft>
                <a:spcPts val="0"/>
              </a:spcAft>
              <a:buNone/>
            </a:pPr>
            <a:r>
              <a:t/>
            </a:r>
            <a:endParaRPr/>
          </a:p>
          <a:p>
            <a:pPr indent="0" lvl="0" marL="0" rtl="0" algn="l">
              <a:spcBef>
                <a:spcPts val="0"/>
              </a:spcBef>
              <a:spcAft>
                <a:spcPts val="0"/>
              </a:spcAft>
              <a:buNone/>
            </a:pPr>
            <a:r>
              <a:rPr lang="en" sz="2000">
                <a:solidFill>
                  <a:srgbClr val="041E42"/>
                </a:solidFill>
                <a:latin typeface="Calibri"/>
                <a:ea typeface="Calibri"/>
                <a:cs typeface="Calibri"/>
                <a:sym typeface="Calibri"/>
              </a:rPr>
              <a:t>Might be useful to go through an example of how threat and pressure come together to get danger (kind of similar to what we did on the whiteboard)</a:t>
            </a:r>
            <a:endParaRPr sz="2000">
              <a:solidFill>
                <a:srgbClr val="041E42"/>
              </a:solidFill>
              <a:latin typeface="Calibri"/>
              <a:ea typeface="Calibri"/>
              <a:cs typeface="Calibri"/>
              <a:sym typeface="Calibri"/>
            </a:endParaRPr>
          </a:p>
          <a:p>
            <a:pPr indent="0" lvl="0" marL="0" rtl="0" algn="l">
              <a:spcBef>
                <a:spcPts val="0"/>
              </a:spcBef>
              <a:spcAft>
                <a:spcPts val="0"/>
              </a:spcAft>
              <a:buNone/>
            </a:pPr>
            <a:r>
              <a:t/>
            </a:r>
            <a:endParaRPr sz="2000">
              <a:solidFill>
                <a:srgbClr val="041E42"/>
              </a:solidFill>
              <a:latin typeface="Calibri"/>
              <a:ea typeface="Calibri"/>
              <a:cs typeface="Calibri"/>
              <a:sym typeface="Calibri"/>
            </a:endParaRPr>
          </a:p>
          <a:p>
            <a:pPr indent="0" lvl="0" marL="0" rtl="0" algn="l">
              <a:spcBef>
                <a:spcPts val="0"/>
              </a:spcBef>
              <a:spcAft>
                <a:spcPts val="0"/>
              </a:spcAft>
              <a:buNone/>
            </a:pPr>
            <a:r>
              <a:rPr lang="en" sz="2000">
                <a:solidFill>
                  <a:srgbClr val="041E42"/>
                </a:solidFill>
                <a:latin typeface="Calibri"/>
                <a:ea typeface="Calibri"/>
                <a:cs typeface="Calibri"/>
                <a:sym typeface="Calibri"/>
              </a:rPr>
              <a:t>Also might be helpful/validating to show a DANGER distribution?</a:t>
            </a:r>
            <a:endParaRPr sz="2000">
              <a:solidFill>
                <a:srgbClr val="041E42"/>
              </a:solidFill>
              <a:latin typeface="Calibri"/>
              <a:ea typeface="Calibri"/>
              <a:cs typeface="Calibri"/>
              <a:sym typeface="Calibri"/>
            </a:endParaRPr>
          </a:p>
          <a:p>
            <a:pPr indent="-355600" lvl="0" marL="457200" rtl="0" algn="l">
              <a:spcBef>
                <a:spcPts val="0"/>
              </a:spcBef>
              <a:spcAft>
                <a:spcPts val="0"/>
              </a:spcAft>
              <a:buClr>
                <a:srgbClr val="041E42"/>
              </a:buClr>
              <a:buSzPts val="2000"/>
              <a:buFont typeface="Calibri"/>
              <a:buChar char="-"/>
            </a:pPr>
            <a:r>
              <a:rPr lang="en" sz="2000">
                <a:solidFill>
                  <a:srgbClr val="041E42"/>
                </a:solidFill>
                <a:latin typeface="Calibri"/>
                <a:ea typeface="Calibri"/>
                <a:cs typeface="Calibri"/>
                <a:sym typeface="Calibri"/>
              </a:rPr>
              <a:t>Mostly negative values, since allowing a run has a more negative result than preventing a run has a positive result</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g3358d77bc0a_1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0" name="Google Shape;500;g3358d77bc0a_1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Jacob</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g33f4b825a06_4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1" name="Google Shape;521;g33f4b825a06_4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Jacob</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 name="Shape 532"/>
        <p:cNvGrpSpPr/>
        <p:nvPr/>
      </p:nvGrpSpPr>
      <p:grpSpPr>
        <a:xfrm>
          <a:off x="0" y="0"/>
          <a:ext cx="0" cy="0"/>
          <a:chOff x="0" y="0"/>
          <a:chExt cx="0" cy="0"/>
        </a:xfrm>
      </p:grpSpPr>
      <p:sp>
        <p:nvSpPr>
          <p:cNvPr id="533" name="Google Shape;533;g33f4b825a06_4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4" name="Google Shape;534;g33f4b825a06_4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000">
                <a:solidFill>
                  <a:srgbClr val="041E42"/>
                </a:solidFill>
                <a:latin typeface="Calibri"/>
                <a:ea typeface="Calibri"/>
                <a:cs typeface="Calibri"/>
                <a:sym typeface="Calibri"/>
              </a:rPr>
              <a:t>Jacob  </a:t>
            </a:r>
            <a:endParaRPr sz="2000">
              <a:solidFill>
                <a:srgbClr val="041E42"/>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sz="2000">
              <a:solidFill>
                <a:srgbClr val="041E42"/>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 sz="2000">
                <a:solidFill>
                  <a:srgbClr val="041E42"/>
                </a:solidFill>
                <a:latin typeface="Calibri"/>
                <a:ea typeface="Calibri"/>
                <a:cs typeface="Calibri"/>
                <a:sym typeface="Calibri"/>
              </a:rPr>
              <a:t>WPenter? </a:t>
            </a:r>
            <a:endParaRPr sz="2000">
              <a:solidFill>
                <a:srgbClr val="041E42"/>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 sz="2000">
                <a:solidFill>
                  <a:srgbClr val="041E42"/>
                </a:solidFill>
                <a:latin typeface="Calibri"/>
                <a:ea typeface="Calibri"/>
                <a:cs typeface="Calibri"/>
                <a:sym typeface="Calibri"/>
              </a:rPr>
              <a:t>Introduce our stat</a:t>
            </a:r>
            <a:endParaRPr sz="2000">
              <a:solidFill>
                <a:srgbClr val="041E42"/>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sz="2000">
              <a:solidFill>
                <a:srgbClr val="041E42"/>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 sz="2000">
                <a:solidFill>
                  <a:srgbClr val="041E42"/>
                </a:solidFill>
                <a:latin typeface="Calibri"/>
                <a:ea typeface="Calibri"/>
                <a:cs typeface="Calibri"/>
                <a:sym typeface="Calibri"/>
              </a:rPr>
              <a:t>Definitely include our main equation, which pretty much is just expected deltaWP - actual</a:t>
            </a:r>
            <a:endParaRPr sz="2000">
              <a:solidFill>
                <a:srgbClr val="041E42"/>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sz="2000">
              <a:solidFill>
                <a:srgbClr val="041E42"/>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 sz="2000">
                <a:solidFill>
                  <a:srgbClr val="041E42"/>
                </a:solidFill>
                <a:latin typeface="Calibri"/>
                <a:ea typeface="Calibri"/>
                <a:cs typeface="Calibri"/>
                <a:sym typeface="Calibri"/>
              </a:rPr>
              <a:t>Be sure to talk about how this value is accumulated inning by inning, and the sum of all innings in a game is their outing HERO</a:t>
            </a:r>
            <a:endParaRPr sz="2000">
              <a:solidFill>
                <a:srgbClr val="041E42"/>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sz="2000">
              <a:solidFill>
                <a:srgbClr val="041E42"/>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 sz="2000">
                <a:solidFill>
                  <a:srgbClr val="041E42"/>
                </a:solidFill>
                <a:latin typeface="Calibri"/>
                <a:ea typeface="Calibri"/>
                <a:cs typeface="Calibri"/>
                <a:sym typeface="Calibri"/>
              </a:rPr>
              <a:t>Provides a sense of value over expected</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3" name="Shape 563"/>
        <p:cNvGrpSpPr/>
        <p:nvPr/>
      </p:nvGrpSpPr>
      <p:grpSpPr>
        <a:xfrm>
          <a:off x="0" y="0"/>
          <a:ext cx="0" cy="0"/>
          <a:chOff x="0" y="0"/>
          <a:chExt cx="0" cy="0"/>
        </a:xfrm>
      </p:grpSpPr>
      <p:sp>
        <p:nvSpPr>
          <p:cNvPr id="564" name="Google Shape;564;g3358d77bc0a_6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5" name="Google Shape;565;g3358d77bc0a_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Jacob</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0" name="Shape 580"/>
        <p:cNvGrpSpPr/>
        <p:nvPr/>
      </p:nvGrpSpPr>
      <p:grpSpPr>
        <a:xfrm>
          <a:off x="0" y="0"/>
          <a:ext cx="0" cy="0"/>
          <a:chOff x="0" y="0"/>
          <a:chExt cx="0" cy="0"/>
        </a:xfrm>
      </p:grpSpPr>
      <p:sp>
        <p:nvSpPr>
          <p:cNvPr id="581" name="Google Shape;581;g33f4b825a06_4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2" name="Google Shape;582;g33f4b825a06_4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000">
                <a:solidFill>
                  <a:srgbClr val="041E42"/>
                </a:solidFill>
                <a:latin typeface="Calibri"/>
                <a:ea typeface="Calibri"/>
                <a:cs typeface="Calibri"/>
                <a:sym typeface="Calibri"/>
              </a:rPr>
              <a:t>Andrew</a:t>
            </a:r>
            <a:endParaRPr sz="2000">
              <a:solidFill>
                <a:srgbClr val="041E42"/>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 sz="2000">
                <a:solidFill>
                  <a:srgbClr val="041E42"/>
                </a:solidFill>
                <a:latin typeface="Calibri"/>
                <a:ea typeface="Calibri"/>
                <a:cs typeface="Calibri"/>
                <a:sym typeface="Calibri"/>
              </a:rPr>
              <a:t>Talk about any and all assumptions here (and why most of them don't really matter)</a:t>
            </a:r>
            <a:endParaRPr sz="2000">
              <a:solidFill>
                <a:srgbClr val="041E42"/>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sz="2000">
              <a:solidFill>
                <a:srgbClr val="041E42"/>
              </a:solidFill>
              <a:latin typeface="Calibri"/>
              <a:ea typeface="Calibri"/>
              <a:cs typeface="Calibri"/>
              <a:sym typeface="Calibri"/>
            </a:endParaRPr>
          </a:p>
          <a:p>
            <a:pPr indent="-355600" lvl="0" marL="457200" rtl="0" algn="l">
              <a:spcBef>
                <a:spcPts val="0"/>
              </a:spcBef>
              <a:spcAft>
                <a:spcPts val="0"/>
              </a:spcAft>
              <a:buClr>
                <a:srgbClr val="041E42"/>
              </a:buClr>
              <a:buSzPts val="2000"/>
              <a:buFont typeface="Calibri"/>
              <a:buAutoNum type="arabicPeriod"/>
            </a:pPr>
            <a:r>
              <a:rPr lang="en" sz="2000">
                <a:solidFill>
                  <a:srgbClr val="041E42"/>
                </a:solidFill>
                <a:latin typeface="Calibri"/>
                <a:ea typeface="Calibri"/>
                <a:cs typeface="Calibri"/>
                <a:sym typeface="Calibri"/>
              </a:rPr>
              <a:t>Punishes you more if you don't get out of the inning</a:t>
            </a:r>
            <a:endParaRPr sz="2000">
              <a:solidFill>
                <a:srgbClr val="041E42"/>
              </a:solidFill>
              <a:latin typeface="Calibri"/>
              <a:ea typeface="Calibri"/>
              <a:cs typeface="Calibri"/>
              <a:sym typeface="Calibri"/>
            </a:endParaRPr>
          </a:p>
          <a:p>
            <a:pPr indent="-355600" lvl="1" marL="914400" rtl="0" algn="l">
              <a:spcBef>
                <a:spcPts val="0"/>
              </a:spcBef>
              <a:spcAft>
                <a:spcPts val="0"/>
              </a:spcAft>
              <a:buClr>
                <a:srgbClr val="041E42"/>
              </a:buClr>
              <a:buSzPts val="2000"/>
              <a:buFont typeface="Calibri"/>
              <a:buAutoNum type="alphaLcPeriod"/>
            </a:pPr>
            <a:r>
              <a:rPr lang="en" sz="2000">
                <a:solidFill>
                  <a:srgbClr val="041E42"/>
                </a:solidFill>
                <a:latin typeface="Calibri"/>
                <a:ea typeface="Calibri"/>
                <a:cs typeface="Calibri"/>
                <a:sym typeface="Calibri"/>
              </a:rPr>
              <a:t>Not a huge concern with the 3-batter minimum, "too bad", </a:t>
            </a:r>
            <a:endParaRPr sz="2000">
              <a:solidFill>
                <a:srgbClr val="041E42"/>
              </a:solidFill>
              <a:latin typeface="Calibri"/>
              <a:ea typeface="Calibri"/>
              <a:cs typeface="Calibri"/>
              <a:sym typeface="Calibri"/>
            </a:endParaRPr>
          </a:p>
          <a:p>
            <a:pPr indent="-355600" lvl="1" marL="914400" rtl="0" algn="l">
              <a:spcBef>
                <a:spcPts val="0"/>
              </a:spcBef>
              <a:spcAft>
                <a:spcPts val="0"/>
              </a:spcAft>
              <a:buClr>
                <a:srgbClr val="041E42"/>
              </a:buClr>
              <a:buSzPts val="2000"/>
              <a:buFont typeface="Calibri"/>
              <a:buAutoNum type="alphaLcPeriod"/>
            </a:pPr>
            <a:r>
              <a:rPr lang="en" sz="2000">
                <a:solidFill>
                  <a:srgbClr val="041E42"/>
                </a:solidFill>
                <a:latin typeface="Calibri"/>
                <a:ea typeface="Calibri"/>
                <a:cs typeface="Calibri"/>
                <a:sym typeface="Calibri"/>
              </a:rPr>
              <a:t>Isnt this a good thing </a:t>
            </a:r>
            <a:endParaRPr sz="2000">
              <a:solidFill>
                <a:srgbClr val="041E42"/>
              </a:solidFill>
              <a:latin typeface="Calibri"/>
              <a:ea typeface="Calibri"/>
              <a:cs typeface="Calibri"/>
              <a:sym typeface="Calibri"/>
            </a:endParaRPr>
          </a:p>
          <a:p>
            <a:pPr indent="-355600" lvl="0" marL="457200" rtl="0" algn="l">
              <a:spcBef>
                <a:spcPts val="0"/>
              </a:spcBef>
              <a:spcAft>
                <a:spcPts val="0"/>
              </a:spcAft>
              <a:buClr>
                <a:srgbClr val="041E42"/>
              </a:buClr>
              <a:buSzPts val="2000"/>
              <a:buFont typeface="Calibri"/>
              <a:buAutoNum type="arabicPeriod"/>
            </a:pPr>
            <a:r>
              <a:rPr lang="en" sz="2000">
                <a:solidFill>
                  <a:srgbClr val="041E42"/>
                </a:solidFill>
                <a:latin typeface="Calibri"/>
                <a:ea typeface="Calibri"/>
                <a:cs typeface="Calibri"/>
                <a:sym typeface="Calibri"/>
              </a:rPr>
              <a:t>Outcome based, does not account for fielding skill or errors (favors K pitchers)</a:t>
            </a:r>
            <a:endParaRPr sz="2000">
              <a:solidFill>
                <a:srgbClr val="041E42"/>
              </a:solidFill>
              <a:latin typeface="Calibri"/>
              <a:ea typeface="Calibri"/>
              <a:cs typeface="Calibri"/>
              <a:sym typeface="Calibri"/>
            </a:endParaRPr>
          </a:p>
          <a:p>
            <a:pPr indent="-355600" lvl="1" marL="914400" rtl="0" algn="l">
              <a:spcBef>
                <a:spcPts val="0"/>
              </a:spcBef>
              <a:spcAft>
                <a:spcPts val="0"/>
              </a:spcAft>
              <a:buClr>
                <a:srgbClr val="041E42"/>
              </a:buClr>
              <a:buSzPts val="2000"/>
              <a:buFont typeface="Calibri"/>
              <a:buAutoNum type="alphaLcPeriod"/>
            </a:pPr>
            <a:r>
              <a:rPr lang="en" sz="2000">
                <a:solidFill>
                  <a:srgbClr val="041E42"/>
                </a:solidFill>
                <a:latin typeface="Calibri"/>
                <a:ea typeface="Calibri"/>
                <a:cs typeface="Calibri"/>
                <a:sym typeface="Calibri"/>
              </a:rPr>
              <a:t>Essentially, it's an outcome-based league: strike him out next time</a:t>
            </a:r>
            <a:endParaRPr sz="2000">
              <a:solidFill>
                <a:srgbClr val="041E42"/>
              </a:solidFill>
              <a:latin typeface="Calibri"/>
              <a:ea typeface="Calibri"/>
              <a:cs typeface="Calibri"/>
              <a:sym typeface="Calibri"/>
            </a:endParaRPr>
          </a:p>
          <a:p>
            <a:pPr indent="-355600" lvl="1" marL="914400" rtl="0" algn="l">
              <a:spcBef>
                <a:spcPts val="0"/>
              </a:spcBef>
              <a:spcAft>
                <a:spcPts val="0"/>
              </a:spcAft>
              <a:buClr>
                <a:srgbClr val="041E42"/>
              </a:buClr>
              <a:buSzPts val="2000"/>
              <a:buFont typeface="Calibri"/>
              <a:buAutoNum type="alphaLcPeriod"/>
            </a:pPr>
            <a:r>
              <a:rPr lang="en" sz="2000">
                <a:solidFill>
                  <a:srgbClr val="041E42"/>
                </a:solidFill>
                <a:latin typeface="Calibri"/>
                <a:ea typeface="Calibri"/>
                <a:cs typeface="Calibri"/>
                <a:sym typeface="Calibri"/>
              </a:rPr>
              <a:t>Just like saves, our stat is explanatory, which is fine. </a:t>
            </a:r>
            <a:endParaRPr sz="2000">
              <a:solidFill>
                <a:srgbClr val="041E42"/>
              </a:solidFill>
              <a:latin typeface="Calibri"/>
              <a:ea typeface="Calibri"/>
              <a:cs typeface="Calibri"/>
              <a:sym typeface="Calibri"/>
            </a:endParaRPr>
          </a:p>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3" name="Shape 593"/>
        <p:cNvGrpSpPr/>
        <p:nvPr/>
      </p:nvGrpSpPr>
      <p:grpSpPr>
        <a:xfrm>
          <a:off x="0" y="0"/>
          <a:ext cx="0" cy="0"/>
          <a:chOff x="0" y="0"/>
          <a:chExt cx="0" cy="0"/>
        </a:xfrm>
      </p:grpSpPr>
      <p:sp>
        <p:nvSpPr>
          <p:cNvPr id="594" name="Google Shape;594;g33f4b825a06_4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5" name="Google Shape;595;g33f4b825a06_4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000">
                <a:solidFill>
                  <a:srgbClr val="041E42"/>
                </a:solidFill>
                <a:latin typeface="Calibri"/>
                <a:ea typeface="Calibri"/>
                <a:cs typeface="Calibri"/>
                <a:sym typeface="Calibri"/>
              </a:rPr>
              <a:t>Andrew</a:t>
            </a:r>
            <a:endParaRPr sz="2000">
              <a:solidFill>
                <a:srgbClr val="041E42"/>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 sz="2000">
                <a:solidFill>
                  <a:srgbClr val="041E42"/>
                </a:solidFill>
                <a:latin typeface="Calibri"/>
                <a:ea typeface="Calibri"/>
                <a:cs typeface="Calibri"/>
                <a:sym typeface="Calibri"/>
              </a:rPr>
              <a:t>Might be helpful to include a distribution of the raw stat? Talk about how most pitchers have positive values since they are supposed to be good at their jobs, and only the best pitchers will have the ability to pitch in high leverage scenarios which will earn them a higher HERO score</a:t>
            </a:r>
            <a:endParaRPr sz="2000">
              <a:solidFill>
                <a:srgbClr val="041E42"/>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sz="2000">
              <a:solidFill>
                <a:srgbClr val="041E42"/>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 sz="2000">
                <a:solidFill>
                  <a:srgbClr val="041E42"/>
                </a:solidFill>
                <a:latin typeface="Calibri"/>
                <a:ea typeface="Calibri"/>
                <a:cs typeface="Calibri"/>
                <a:sym typeface="Calibri"/>
              </a:rPr>
              <a:t>For qualifying stats (how many appearances are required), talk about those here as well</a:t>
            </a:r>
            <a:endParaRPr sz="2000">
              <a:solidFill>
                <a:srgbClr val="041E42"/>
              </a:solidFill>
              <a:latin typeface="Calibri"/>
              <a:ea typeface="Calibri"/>
              <a:cs typeface="Calibri"/>
              <a:sym typeface="Calibri"/>
            </a:endParaRPr>
          </a:p>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6" name="Shape 606"/>
        <p:cNvGrpSpPr/>
        <p:nvPr/>
      </p:nvGrpSpPr>
      <p:grpSpPr>
        <a:xfrm>
          <a:off x="0" y="0"/>
          <a:ext cx="0" cy="0"/>
          <a:chOff x="0" y="0"/>
          <a:chExt cx="0" cy="0"/>
        </a:xfrm>
      </p:grpSpPr>
      <p:sp>
        <p:nvSpPr>
          <p:cNvPr id="607" name="Google Shape;607;g33f4b825a06_4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8" name="Google Shape;608;g33f4b825a06_4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Andrew</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9" name="Shape 629"/>
        <p:cNvGrpSpPr/>
        <p:nvPr/>
      </p:nvGrpSpPr>
      <p:grpSpPr>
        <a:xfrm>
          <a:off x="0" y="0"/>
          <a:ext cx="0" cy="0"/>
          <a:chOff x="0" y="0"/>
          <a:chExt cx="0" cy="0"/>
        </a:xfrm>
      </p:grpSpPr>
      <p:sp>
        <p:nvSpPr>
          <p:cNvPr id="630" name="Google Shape;630;g33f4b825a06_4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1" name="Google Shape;631;g33f4b825a06_4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Stonge – So, we have our hero stat for all relievers, but we still need to redefine saves. Saves are an incredibly flawed statistic meant to measure how closing pitchers deliver their teams wins.  There are </a:t>
            </a:r>
            <a:r>
              <a:rPr lang="en"/>
              <a:t>inherent</a:t>
            </a:r>
            <a:r>
              <a:rPr lang="en"/>
              <a:t> </a:t>
            </a:r>
            <a:r>
              <a:rPr lang="en"/>
              <a:t>problems with this statistic, but there are also hypothetical fixes.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3358d77bc0a_6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3358d77bc0a_6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Payton</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0" name="Shape 650"/>
        <p:cNvGrpSpPr/>
        <p:nvPr/>
      </p:nvGrpSpPr>
      <p:grpSpPr>
        <a:xfrm>
          <a:off x="0" y="0"/>
          <a:ext cx="0" cy="0"/>
          <a:chOff x="0" y="0"/>
          <a:chExt cx="0" cy="0"/>
        </a:xfrm>
      </p:grpSpPr>
      <p:sp>
        <p:nvSpPr>
          <p:cNvPr id="651" name="Google Shape;651;g33f4b825a06_4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2" name="Google Shape;652;g33f4b825a06_4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Stonge – Our HERO stat actually accounts for most of these problems very well, and can easily be converted to looking only at appearances when the pitching team is winning in order to isolate sports where relievers preserve leads.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1" name="Shape 671"/>
        <p:cNvGrpSpPr/>
        <p:nvPr/>
      </p:nvGrpSpPr>
      <p:grpSpPr>
        <a:xfrm>
          <a:off x="0" y="0"/>
          <a:ext cx="0" cy="0"/>
          <a:chOff x="0" y="0"/>
          <a:chExt cx="0" cy="0"/>
        </a:xfrm>
      </p:grpSpPr>
      <p:sp>
        <p:nvSpPr>
          <p:cNvPr id="672" name="Google Shape;672;g33f4b825a06_4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3" name="Google Shape;673;g33f4b825a06_4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Payton</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9" name="Shape 699"/>
        <p:cNvGrpSpPr/>
        <p:nvPr/>
      </p:nvGrpSpPr>
      <p:grpSpPr>
        <a:xfrm>
          <a:off x="0" y="0"/>
          <a:ext cx="0" cy="0"/>
          <a:chOff x="0" y="0"/>
          <a:chExt cx="0" cy="0"/>
        </a:xfrm>
      </p:grpSpPr>
      <p:sp>
        <p:nvSpPr>
          <p:cNvPr id="700" name="Google Shape;700;g3358d77bc0a_7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1" name="Google Shape;701;g3358d77bc0a_7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Payton - note that this is possible </a:t>
            </a:r>
            <a:r>
              <a:rPr lang="en"/>
              <a:t>because</a:t>
            </a:r>
            <a:r>
              <a:rPr lang="en"/>
              <a:t> our stat is not a </a:t>
            </a:r>
            <a:r>
              <a:rPr lang="en"/>
              <a:t>counting</a:t>
            </a:r>
            <a:r>
              <a:rPr lang="en"/>
              <a:t> stat and </a:t>
            </a:r>
            <a:r>
              <a:rPr lang="en"/>
              <a:t>failures negate from the stat rather than going into a fully different category (blown saves)</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9" name="Shape 729"/>
        <p:cNvGrpSpPr/>
        <p:nvPr/>
      </p:nvGrpSpPr>
      <p:grpSpPr>
        <a:xfrm>
          <a:off x="0" y="0"/>
          <a:ext cx="0" cy="0"/>
          <a:chOff x="0" y="0"/>
          <a:chExt cx="0" cy="0"/>
        </a:xfrm>
      </p:grpSpPr>
      <p:sp>
        <p:nvSpPr>
          <p:cNvPr id="730" name="Google Shape;730;g33f4b825a06_4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1" name="Google Shape;731;g33f4b825a06_4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Payton</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0" name="Shape 740"/>
        <p:cNvGrpSpPr/>
        <p:nvPr/>
      </p:nvGrpSpPr>
      <p:grpSpPr>
        <a:xfrm>
          <a:off x="0" y="0"/>
          <a:ext cx="0" cy="0"/>
          <a:chOff x="0" y="0"/>
          <a:chExt cx="0" cy="0"/>
        </a:xfrm>
      </p:grpSpPr>
      <p:sp>
        <p:nvSpPr>
          <p:cNvPr id="741" name="Google Shape;741;g33f4b825a06_6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2" name="Google Shape;742;g33f4b825a06_6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Stonge – Now that we’ve redefined saves, we also need to redefine the way we look at the closer role. In reality, closers are pitchers who enter almost exclusively into ninth inning save situations, high threat regarless of pressure, but we believe true closers should enter games in the most dangerous spots: the highest mix of threat and pressure. We are defining these pitchers as extinguishers, and you can see them on the top right of this threat by pressure grid. These are guys who can nter any situation and dominate</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1" name="Shape 761"/>
        <p:cNvGrpSpPr/>
        <p:nvPr/>
      </p:nvGrpSpPr>
      <p:grpSpPr>
        <a:xfrm>
          <a:off x="0" y="0"/>
          <a:ext cx="0" cy="0"/>
          <a:chOff x="0" y="0"/>
          <a:chExt cx="0" cy="0"/>
        </a:xfrm>
      </p:grpSpPr>
      <p:sp>
        <p:nvSpPr>
          <p:cNvPr id="762" name="Google Shape;762;g33f4b825a06_6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3" name="Google Shape;763;g33f4b825a06_6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Stonge</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2" name="Shape 792"/>
        <p:cNvGrpSpPr/>
        <p:nvPr/>
      </p:nvGrpSpPr>
      <p:grpSpPr>
        <a:xfrm>
          <a:off x="0" y="0"/>
          <a:ext cx="0" cy="0"/>
          <a:chOff x="0" y="0"/>
          <a:chExt cx="0" cy="0"/>
        </a:xfrm>
      </p:grpSpPr>
      <p:sp>
        <p:nvSpPr>
          <p:cNvPr id="793" name="Google Shape;793;g3358d77bc0a_8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4" name="Google Shape;794;g3358d77bc0a_8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Jacob</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2" name="Shape 832"/>
        <p:cNvGrpSpPr/>
        <p:nvPr/>
      </p:nvGrpSpPr>
      <p:grpSpPr>
        <a:xfrm>
          <a:off x="0" y="0"/>
          <a:ext cx="0" cy="0"/>
          <a:chOff x="0" y="0"/>
          <a:chExt cx="0" cy="0"/>
        </a:xfrm>
      </p:grpSpPr>
      <p:sp>
        <p:nvSpPr>
          <p:cNvPr id="833" name="Google Shape;833;g33f4b825a06_4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4" name="Google Shape;834;g33f4b825a06_4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Jacob - mention how Caleb Ferguson came in after, got the out Holmes couldn't, was rewarded with a 110 HERO+</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7" name="Shape 867"/>
        <p:cNvGrpSpPr/>
        <p:nvPr/>
      </p:nvGrpSpPr>
      <p:grpSpPr>
        <a:xfrm>
          <a:off x="0" y="0"/>
          <a:ext cx="0" cy="0"/>
          <a:chOff x="0" y="0"/>
          <a:chExt cx="0" cy="0"/>
        </a:xfrm>
      </p:grpSpPr>
      <p:sp>
        <p:nvSpPr>
          <p:cNvPr id="868" name="Google Shape;868;g3358d77bc0a_8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9" name="Google Shape;869;g3358d77bc0a_8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Jacob</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9" name="Shape 899"/>
        <p:cNvGrpSpPr/>
        <p:nvPr/>
      </p:nvGrpSpPr>
      <p:grpSpPr>
        <a:xfrm>
          <a:off x="0" y="0"/>
          <a:ext cx="0" cy="0"/>
          <a:chOff x="0" y="0"/>
          <a:chExt cx="0" cy="0"/>
        </a:xfrm>
      </p:grpSpPr>
      <p:sp>
        <p:nvSpPr>
          <p:cNvPr id="900" name="Google Shape;900;g33f4b825a06_4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1" name="Google Shape;901;g33f4b825a06_4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Jonah</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33f3ff788e0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33f3ff788e0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Payton</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0" name="Shape 910"/>
        <p:cNvGrpSpPr/>
        <p:nvPr/>
      </p:nvGrpSpPr>
      <p:grpSpPr>
        <a:xfrm>
          <a:off x="0" y="0"/>
          <a:ext cx="0" cy="0"/>
          <a:chOff x="0" y="0"/>
          <a:chExt cx="0" cy="0"/>
        </a:xfrm>
      </p:grpSpPr>
      <p:sp>
        <p:nvSpPr>
          <p:cNvPr id="911" name="Google Shape;911;g2d920f9d9e4_1_2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2" name="Google Shape;912;g2d920f9d9e4_1_2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Jonah</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6" name="Shape 916"/>
        <p:cNvGrpSpPr/>
        <p:nvPr/>
      </p:nvGrpSpPr>
      <p:grpSpPr>
        <a:xfrm>
          <a:off x="0" y="0"/>
          <a:ext cx="0" cy="0"/>
          <a:chOff x="0" y="0"/>
          <a:chExt cx="0" cy="0"/>
        </a:xfrm>
      </p:grpSpPr>
      <p:sp>
        <p:nvSpPr>
          <p:cNvPr id="917" name="Google Shape;917;g33f4b825a06_4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8" name="Google Shape;918;g33f4b825a06_4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7" name="Shape 927"/>
        <p:cNvGrpSpPr/>
        <p:nvPr/>
      </p:nvGrpSpPr>
      <p:grpSpPr>
        <a:xfrm>
          <a:off x="0" y="0"/>
          <a:ext cx="0" cy="0"/>
          <a:chOff x="0" y="0"/>
          <a:chExt cx="0" cy="0"/>
        </a:xfrm>
      </p:grpSpPr>
      <p:sp>
        <p:nvSpPr>
          <p:cNvPr id="928" name="Google Shape;928;g33f4b825a06_2_3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9" name="Google Shape;929;g33f4b825a06_2_3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6" name="Shape 936"/>
        <p:cNvGrpSpPr/>
        <p:nvPr/>
      </p:nvGrpSpPr>
      <p:grpSpPr>
        <a:xfrm>
          <a:off x="0" y="0"/>
          <a:ext cx="0" cy="0"/>
          <a:chOff x="0" y="0"/>
          <a:chExt cx="0" cy="0"/>
        </a:xfrm>
      </p:grpSpPr>
      <p:sp>
        <p:nvSpPr>
          <p:cNvPr id="937" name="Google Shape;937;g3358d77bc0a_1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8" name="Google Shape;938;g3358d77bc0a_1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0" name="Shape 950"/>
        <p:cNvGrpSpPr/>
        <p:nvPr/>
      </p:nvGrpSpPr>
      <p:grpSpPr>
        <a:xfrm>
          <a:off x="0" y="0"/>
          <a:ext cx="0" cy="0"/>
          <a:chOff x="0" y="0"/>
          <a:chExt cx="0" cy="0"/>
        </a:xfrm>
      </p:grpSpPr>
      <p:sp>
        <p:nvSpPr>
          <p:cNvPr id="951" name="Google Shape;951;g3358d77bc0a_3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2" name="Google Shape;952;g3358d77bc0a_3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0" name="Shape 960"/>
        <p:cNvGrpSpPr/>
        <p:nvPr/>
      </p:nvGrpSpPr>
      <p:grpSpPr>
        <a:xfrm>
          <a:off x="0" y="0"/>
          <a:ext cx="0" cy="0"/>
          <a:chOff x="0" y="0"/>
          <a:chExt cx="0" cy="0"/>
        </a:xfrm>
      </p:grpSpPr>
      <p:sp>
        <p:nvSpPr>
          <p:cNvPr id="961" name="Google Shape;961;g3358d77bc0a_3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2" name="Google Shape;962;g3358d77bc0a_3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0" name="Shape 970"/>
        <p:cNvGrpSpPr/>
        <p:nvPr/>
      </p:nvGrpSpPr>
      <p:grpSpPr>
        <a:xfrm>
          <a:off x="0" y="0"/>
          <a:ext cx="0" cy="0"/>
          <a:chOff x="0" y="0"/>
          <a:chExt cx="0" cy="0"/>
        </a:xfrm>
      </p:grpSpPr>
      <p:sp>
        <p:nvSpPr>
          <p:cNvPr id="971" name="Google Shape;971;g3358d77bc0a_3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2" name="Google Shape;972;g3358d77bc0a_3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3" name="Shape 983"/>
        <p:cNvGrpSpPr/>
        <p:nvPr/>
      </p:nvGrpSpPr>
      <p:grpSpPr>
        <a:xfrm>
          <a:off x="0" y="0"/>
          <a:ext cx="0" cy="0"/>
          <a:chOff x="0" y="0"/>
          <a:chExt cx="0" cy="0"/>
        </a:xfrm>
      </p:grpSpPr>
      <p:sp>
        <p:nvSpPr>
          <p:cNvPr id="984" name="Google Shape;984;g33f4b825a06_2_3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5" name="Google Shape;985;g33f4b825a06_2_3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2" name="Shape 992"/>
        <p:cNvGrpSpPr/>
        <p:nvPr/>
      </p:nvGrpSpPr>
      <p:grpSpPr>
        <a:xfrm>
          <a:off x="0" y="0"/>
          <a:ext cx="0" cy="0"/>
          <a:chOff x="0" y="0"/>
          <a:chExt cx="0" cy="0"/>
        </a:xfrm>
      </p:grpSpPr>
      <p:sp>
        <p:nvSpPr>
          <p:cNvPr id="993" name="Google Shape;993;g3407b3aca0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4" name="Google Shape;994;g3407b3aca0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1" name="Shape 1001"/>
        <p:cNvGrpSpPr/>
        <p:nvPr/>
      </p:nvGrpSpPr>
      <p:grpSpPr>
        <a:xfrm>
          <a:off x="0" y="0"/>
          <a:ext cx="0" cy="0"/>
          <a:chOff x="0" y="0"/>
          <a:chExt cx="0" cy="0"/>
        </a:xfrm>
      </p:grpSpPr>
      <p:sp>
        <p:nvSpPr>
          <p:cNvPr id="1002" name="Google Shape;1002;g33f4b825a06_6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3" name="Google Shape;1003;g33f4b825a06_6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33f3f89ec8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33f3f89ec8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Jonah</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33f3ff788e0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33f3ff788e0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000">
                <a:solidFill>
                  <a:srgbClr val="041E42"/>
                </a:solidFill>
                <a:latin typeface="Calibri"/>
                <a:ea typeface="Calibri"/>
                <a:cs typeface="Calibri"/>
                <a:sym typeface="Calibri"/>
              </a:rPr>
              <a:t>jacob</a:t>
            </a:r>
            <a:endParaRPr sz="2000">
              <a:solidFill>
                <a:srgbClr val="041E42"/>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 sz="2000">
                <a:solidFill>
                  <a:srgbClr val="041E42"/>
                </a:solidFill>
                <a:latin typeface="Calibri"/>
                <a:ea typeface="Calibri"/>
                <a:cs typeface="Calibri"/>
                <a:sym typeface="Calibri"/>
              </a:rPr>
              <a:t>Talk about the differences between Sborz situation and Holmes situation, what differentiates the two? </a:t>
            </a:r>
            <a:endParaRPr sz="2000">
              <a:solidFill>
                <a:srgbClr val="041E42"/>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sz="2000">
              <a:solidFill>
                <a:srgbClr val="041E42"/>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 sz="2000">
                <a:solidFill>
                  <a:srgbClr val="041E42"/>
                </a:solidFill>
                <a:latin typeface="Calibri"/>
                <a:ea typeface="Calibri"/>
                <a:cs typeface="Calibri"/>
                <a:sym typeface="Calibri"/>
              </a:rPr>
              <a:t>Overall, which appearance has a higher level of "difficulty" and why? (This is our Danger)</a:t>
            </a:r>
            <a:endParaRPr sz="2000">
              <a:solidFill>
                <a:srgbClr val="041E42"/>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sz="2000">
              <a:solidFill>
                <a:srgbClr val="041E42"/>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 sz="2000">
                <a:solidFill>
                  <a:srgbClr val="041E42"/>
                </a:solidFill>
                <a:latin typeface="Calibri"/>
                <a:ea typeface="Calibri"/>
                <a:cs typeface="Calibri"/>
                <a:sym typeface="Calibri"/>
              </a:rPr>
              <a:t>Each can be talked about in context, but should be able to relate back to something we accounted for (momentum, threat, pressure, etc.)</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33f3ff788e0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33f3ff788e0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000">
                <a:solidFill>
                  <a:srgbClr val="041E42"/>
                </a:solidFill>
                <a:latin typeface="Calibri"/>
                <a:ea typeface="Calibri"/>
                <a:cs typeface="Calibri"/>
                <a:sym typeface="Calibri"/>
              </a:rPr>
              <a:t>jacob</a:t>
            </a:r>
            <a:endParaRPr sz="2000">
              <a:solidFill>
                <a:srgbClr val="041E42"/>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 sz="2000">
                <a:solidFill>
                  <a:srgbClr val="041E42"/>
                </a:solidFill>
                <a:latin typeface="Calibri"/>
                <a:ea typeface="Calibri"/>
                <a:cs typeface="Calibri"/>
                <a:sym typeface="Calibri"/>
              </a:rPr>
              <a:t>Transition into momentum, explain relevance of momentum in baseball terms:</a:t>
            </a:r>
            <a:endParaRPr sz="2000">
              <a:solidFill>
                <a:srgbClr val="041E42"/>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sz="2000">
              <a:solidFill>
                <a:srgbClr val="041E42"/>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 sz="2000">
                <a:solidFill>
                  <a:srgbClr val="041E42"/>
                </a:solidFill>
                <a:latin typeface="Calibri"/>
                <a:ea typeface="Calibri"/>
                <a:cs typeface="Calibri"/>
                <a:sym typeface="Calibri"/>
              </a:rPr>
              <a:t>"Not something you can see, but something you can feel"</a:t>
            </a:r>
            <a:endParaRPr sz="2000">
              <a:solidFill>
                <a:srgbClr val="041E42"/>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sz="2000">
              <a:solidFill>
                <a:srgbClr val="041E42"/>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 sz="2000">
                <a:solidFill>
                  <a:srgbClr val="041E42"/>
                </a:solidFill>
                <a:latin typeface="Calibri"/>
                <a:ea typeface="Calibri"/>
                <a:cs typeface="Calibri"/>
                <a:sym typeface="Calibri"/>
              </a:rPr>
              <a:t>This slide should serve to show that we're just trying to combine baseball intuition and stat knowledge to see if anything is actually there</a:t>
            </a:r>
            <a:endParaRPr sz="2000">
              <a:solidFill>
                <a:srgbClr val="041E42"/>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sz="2000">
              <a:solidFill>
                <a:srgbClr val="041E42"/>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 sz="2000">
                <a:solidFill>
                  <a:srgbClr val="041E42"/>
                </a:solidFill>
                <a:latin typeface="Calibri"/>
                <a:ea typeface="Calibri"/>
                <a:cs typeface="Calibri"/>
                <a:sym typeface="Calibri"/>
              </a:rPr>
              <a:t>Just talk about the concept of momentum here and share results later</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33f4b825a06_2_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33f4b825a06_2_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rgbClr val="041E42"/>
                </a:solidFill>
                <a:latin typeface="Calibri"/>
                <a:ea typeface="Calibri"/>
                <a:cs typeface="Calibri"/>
                <a:sym typeface="Calibri"/>
              </a:rPr>
              <a:t>jacob</a:t>
            </a:r>
            <a:endParaRPr sz="2000">
              <a:solidFill>
                <a:srgbClr val="041E42"/>
              </a:solidFill>
              <a:latin typeface="Calibri"/>
              <a:ea typeface="Calibri"/>
              <a:cs typeface="Calibri"/>
              <a:sym typeface="Calibri"/>
            </a:endParaRPr>
          </a:p>
          <a:p>
            <a:pPr indent="0" lvl="0" marL="0" rtl="0" algn="l">
              <a:spcBef>
                <a:spcPts val="0"/>
              </a:spcBef>
              <a:spcAft>
                <a:spcPts val="0"/>
              </a:spcAft>
              <a:buNone/>
            </a:pPr>
            <a:r>
              <a:rPr lang="en" sz="2000">
                <a:solidFill>
                  <a:srgbClr val="041E42"/>
                </a:solidFill>
                <a:latin typeface="Calibri"/>
                <a:ea typeface="Calibri"/>
                <a:cs typeface="Calibri"/>
                <a:sym typeface="Calibri"/>
              </a:rPr>
              <a:t>Talk about our logit, what went in, what came out</a:t>
            </a:r>
            <a:endParaRPr sz="2000">
              <a:solidFill>
                <a:srgbClr val="041E42"/>
              </a:solidFill>
              <a:latin typeface="Calibri"/>
              <a:ea typeface="Calibri"/>
              <a:cs typeface="Calibri"/>
              <a:sym typeface="Calibri"/>
            </a:endParaRPr>
          </a:p>
          <a:p>
            <a:pPr indent="0" lvl="0" marL="0" rtl="0" algn="l">
              <a:spcBef>
                <a:spcPts val="0"/>
              </a:spcBef>
              <a:spcAft>
                <a:spcPts val="0"/>
              </a:spcAft>
              <a:buNone/>
            </a:pPr>
            <a:r>
              <a:t/>
            </a:r>
            <a:endParaRPr sz="2000">
              <a:solidFill>
                <a:srgbClr val="041E42"/>
              </a:solidFill>
              <a:latin typeface="Calibri"/>
              <a:ea typeface="Calibri"/>
              <a:cs typeface="Calibri"/>
              <a:sym typeface="Calibri"/>
            </a:endParaRPr>
          </a:p>
          <a:p>
            <a:pPr indent="0" lvl="0" marL="0" rtl="0" algn="l">
              <a:spcBef>
                <a:spcPts val="0"/>
              </a:spcBef>
              <a:spcAft>
                <a:spcPts val="0"/>
              </a:spcAft>
              <a:buNone/>
            </a:pPr>
            <a:r>
              <a:rPr lang="en" sz="2000">
                <a:solidFill>
                  <a:srgbClr val="041E42"/>
                </a:solidFill>
                <a:latin typeface="Calibri"/>
                <a:ea typeface="Calibri"/>
                <a:cs typeface="Calibri"/>
                <a:sym typeface="Calibri"/>
              </a:rPr>
              <a:t>Overall, marginal effects are real and they're statistically significant, although they're not super impactful</a:t>
            </a:r>
            <a:endParaRPr sz="2000">
              <a:solidFill>
                <a:srgbClr val="041E42"/>
              </a:solidFill>
              <a:latin typeface="Calibri"/>
              <a:ea typeface="Calibri"/>
              <a:cs typeface="Calibri"/>
              <a:sym typeface="Calibri"/>
            </a:endParaRPr>
          </a:p>
          <a:p>
            <a:pPr indent="0" lvl="0" marL="0" rtl="0" algn="l">
              <a:spcBef>
                <a:spcPts val="0"/>
              </a:spcBef>
              <a:spcAft>
                <a:spcPts val="0"/>
              </a:spcAft>
              <a:buNone/>
            </a:pPr>
            <a:r>
              <a:t/>
            </a:r>
            <a:endParaRPr sz="2000">
              <a:solidFill>
                <a:srgbClr val="041E42"/>
              </a:solidFill>
              <a:latin typeface="Calibri"/>
              <a:ea typeface="Calibri"/>
              <a:cs typeface="Calibri"/>
              <a:sym typeface="Calibri"/>
            </a:endParaRPr>
          </a:p>
          <a:p>
            <a:pPr indent="0" lvl="0" marL="0" rtl="0" algn="l">
              <a:spcBef>
                <a:spcPts val="0"/>
              </a:spcBef>
              <a:spcAft>
                <a:spcPts val="0"/>
              </a:spcAft>
              <a:buNone/>
            </a:pPr>
            <a:r>
              <a:rPr lang="en" sz="2000">
                <a:solidFill>
                  <a:srgbClr val="041E42"/>
                </a:solidFill>
                <a:latin typeface="Calibri"/>
                <a:ea typeface="Calibri"/>
                <a:cs typeface="Calibri"/>
                <a:sym typeface="Calibri"/>
              </a:rPr>
              <a:t>Definitely mention how they "wear off" over time, and how this changes for runs/hits</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33f4b825a06_2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33f4b825a06_2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jonah</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0.png"/><Relationship Id="rId4" Type="http://schemas.openxmlformats.org/officeDocument/2006/relationships/image" Target="../media/image6.png"/><Relationship Id="rId5" Type="http://schemas.openxmlformats.org/officeDocument/2006/relationships/image" Target="../media/image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5.png"/><Relationship Id="rId4" Type="http://schemas.openxmlformats.org/officeDocument/2006/relationships/image" Target="../media/image1.png"/><Relationship Id="rId9" Type="http://schemas.openxmlformats.org/officeDocument/2006/relationships/image" Target="../media/image9.png"/><Relationship Id="rId5" Type="http://schemas.openxmlformats.org/officeDocument/2006/relationships/image" Target="../media/image7.png"/><Relationship Id="rId6" Type="http://schemas.openxmlformats.org/officeDocument/2006/relationships/image" Target="../media/image13.png"/><Relationship Id="rId7" Type="http://schemas.openxmlformats.org/officeDocument/2006/relationships/image" Target="../media/image8.png"/><Relationship Id="rId8"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6.png"/><Relationship Id="rId4" Type="http://schemas.openxmlformats.org/officeDocument/2006/relationships/image" Target="../media/image9.png"/><Relationship Id="rId5" Type="http://schemas.openxmlformats.org/officeDocument/2006/relationships/image" Target="../media/image12.png"/><Relationship Id="rId6" Type="http://schemas.openxmlformats.org/officeDocument/2006/relationships/image" Target="../media/image5.png"/><Relationship Id="rId7" Type="http://schemas.openxmlformats.org/officeDocument/2006/relationships/image" Target="../media/image3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0.png"/><Relationship Id="rId4" Type="http://schemas.openxmlformats.org/officeDocument/2006/relationships/image" Target="../media/image6.png"/><Relationship Id="rId5" Type="http://schemas.openxmlformats.org/officeDocument/2006/relationships/image" Target="../media/image9.png"/><Relationship Id="rId6"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6.png"/><Relationship Id="rId4" Type="http://schemas.openxmlformats.org/officeDocument/2006/relationships/image" Target="../media/image9.png"/><Relationship Id="rId5" Type="http://schemas.openxmlformats.org/officeDocument/2006/relationships/image" Target="../media/image1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6.png"/><Relationship Id="rId4" Type="http://schemas.openxmlformats.org/officeDocument/2006/relationships/image" Target="../media/image9.png"/><Relationship Id="rId5" Type="http://schemas.openxmlformats.org/officeDocument/2006/relationships/image" Target="../media/image2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6.png"/><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3.png"/><Relationship Id="rId4" Type="http://schemas.openxmlformats.org/officeDocument/2006/relationships/image" Target="../media/image15.png"/><Relationship Id="rId5" Type="http://schemas.openxmlformats.org/officeDocument/2006/relationships/image" Target="../media/image6.png"/><Relationship Id="rId6" Type="http://schemas.openxmlformats.org/officeDocument/2006/relationships/image" Target="../media/image9.png"/></Relationships>
</file>

<file path=ppt/slides/_rels/slide17.xml.rels><?xml version="1.0" encoding="UTF-8" standalone="yes"?><Relationships xmlns="http://schemas.openxmlformats.org/package/2006/relationships"><Relationship Id="rId10" Type="http://schemas.openxmlformats.org/officeDocument/2006/relationships/image" Target="../media/image16.png"/><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5.png"/><Relationship Id="rId4" Type="http://schemas.openxmlformats.org/officeDocument/2006/relationships/image" Target="../media/image1.png"/><Relationship Id="rId9" Type="http://schemas.openxmlformats.org/officeDocument/2006/relationships/image" Target="../media/image9.png"/><Relationship Id="rId5" Type="http://schemas.openxmlformats.org/officeDocument/2006/relationships/image" Target="../media/image7.png"/><Relationship Id="rId6" Type="http://schemas.openxmlformats.org/officeDocument/2006/relationships/image" Target="../media/image13.png"/><Relationship Id="rId7" Type="http://schemas.openxmlformats.org/officeDocument/2006/relationships/image" Target="../media/image34.png"/><Relationship Id="rId8" Type="http://schemas.openxmlformats.org/officeDocument/2006/relationships/image" Target="../media/image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6.png"/><Relationship Id="rId4" Type="http://schemas.openxmlformats.org/officeDocument/2006/relationships/image" Target="../media/image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6.png"/><Relationship Id="rId4" Type="http://schemas.openxmlformats.org/officeDocument/2006/relationships/image" Target="../media/image9.png"/><Relationship Id="rId5" Type="http://schemas.openxmlformats.org/officeDocument/2006/relationships/image" Target="../media/image21.png"/><Relationship Id="rId6" Type="http://schemas.openxmlformats.org/officeDocument/2006/relationships/image" Target="../media/image4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6.png"/><Relationship Id="rId4" Type="http://schemas.openxmlformats.org/officeDocument/2006/relationships/image" Target="../media/image9.png"/></Relationships>
</file>

<file path=ppt/slides/_rels/slide20.xml.rels><?xml version="1.0" encoding="UTF-8" standalone="yes"?><Relationships xmlns="http://schemas.openxmlformats.org/package/2006/relationships"><Relationship Id="rId10" Type="http://schemas.openxmlformats.org/officeDocument/2006/relationships/image" Target="../media/image36.png"/><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6.png"/><Relationship Id="rId4" Type="http://schemas.openxmlformats.org/officeDocument/2006/relationships/image" Target="../media/image9.png"/><Relationship Id="rId9" Type="http://schemas.openxmlformats.org/officeDocument/2006/relationships/image" Target="../media/image33.png"/><Relationship Id="rId5" Type="http://schemas.openxmlformats.org/officeDocument/2006/relationships/image" Target="../media/image61.png"/><Relationship Id="rId6" Type="http://schemas.openxmlformats.org/officeDocument/2006/relationships/image" Target="../media/image22.png"/><Relationship Id="rId7" Type="http://schemas.openxmlformats.org/officeDocument/2006/relationships/image" Target="../media/image25.png"/><Relationship Id="rId8" Type="http://schemas.openxmlformats.org/officeDocument/2006/relationships/image" Target="../media/image38.png"/></Relationships>
</file>

<file path=ppt/slides/_rels/slide21.xml.rels><?xml version="1.0" encoding="UTF-8" standalone="yes"?><Relationships xmlns="http://schemas.openxmlformats.org/package/2006/relationships"><Relationship Id="rId11" Type="http://schemas.openxmlformats.org/officeDocument/2006/relationships/image" Target="../media/image29.jpg"/><Relationship Id="rId10" Type="http://schemas.openxmlformats.org/officeDocument/2006/relationships/image" Target="../media/image30.jpg"/><Relationship Id="rId13" Type="http://schemas.openxmlformats.org/officeDocument/2006/relationships/image" Target="../media/image47.png"/><Relationship Id="rId12" Type="http://schemas.openxmlformats.org/officeDocument/2006/relationships/image" Target="../media/image24.jpg"/><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6.png"/><Relationship Id="rId4" Type="http://schemas.openxmlformats.org/officeDocument/2006/relationships/image" Target="../media/image9.png"/><Relationship Id="rId9" Type="http://schemas.openxmlformats.org/officeDocument/2006/relationships/image" Target="../media/image27.jpg"/><Relationship Id="rId5" Type="http://schemas.openxmlformats.org/officeDocument/2006/relationships/image" Target="../media/image32.jpg"/><Relationship Id="rId6" Type="http://schemas.openxmlformats.org/officeDocument/2006/relationships/image" Target="../media/image28.jpg"/><Relationship Id="rId7" Type="http://schemas.openxmlformats.org/officeDocument/2006/relationships/image" Target="../media/image39.jpg"/><Relationship Id="rId8" Type="http://schemas.openxmlformats.org/officeDocument/2006/relationships/image" Target="../media/image31.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6.png"/><Relationship Id="rId4" Type="http://schemas.openxmlformats.org/officeDocument/2006/relationships/image" Target="../media/image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6.png"/><Relationship Id="rId4" Type="http://schemas.openxmlformats.org/officeDocument/2006/relationships/image" Target="../media/image9.png"/></Relationships>
</file>

<file path=ppt/slides/_rels/slide24.xml.rels><?xml version="1.0" encoding="UTF-8" standalone="yes"?><Relationships xmlns="http://schemas.openxmlformats.org/package/2006/relationships"><Relationship Id="rId11" Type="http://schemas.openxmlformats.org/officeDocument/2006/relationships/image" Target="../media/image13.png"/><Relationship Id="rId10" Type="http://schemas.openxmlformats.org/officeDocument/2006/relationships/image" Target="../media/image7.png"/><Relationship Id="rId12" Type="http://schemas.openxmlformats.org/officeDocument/2006/relationships/image" Target="../media/image8.png"/><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41.png"/><Relationship Id="rId4" Type="http://schemas.openxmlformats.org/officeDocument/2006/relationships/image" Target="../media/image51.png"/><Relationship Id="rId9" Type="http://schemas.openxmlformats.org/officeDocument/2006/relationships/image" Target="../media/image1.png"/><Relationship Id="rId5" Type="http://schemas.openxmlformats.org/officeDocument/2006/relationships/image" Target="../media/image54.png"/><Relationship Id="rId6" Type="http://schemas.openxmlformats.org/officeDocument/2006/relationships/image" Target="../media/image6.png"/><Relationship Id="rId7" Type="http://schemas.openxmlformats.org/officeDocument/2006/relationships/image" Target="../media/image9.png"/><Relationship Id="rId8" Type="http://schemas.openxmlformats.org/officeDocument/2006/relationships/image" Target="../media/image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6.png"/><Relationship Id="rId4" Type="http://schemas.openxmlformats.org/officeDocument/2006/relationships/image" Target="../media/image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6.png"/><Relationship Id="rId4" Type="http://schemas.openxmlformats.org/officeDocument/2006/relationships/image" Target="../media/image9.png"/><Relationship Id="rId5" Type="http://schemas.openxmlformats.org/officeDocument/2006/relationships/image" Target="../media/image43.png"/><Relationship Id="rId6" Type="http://schemas.openxmlformats.org/officeDocument/2006/relationships/image" Target="../media/image5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48.png"/><Relationship Id="rId4" Type="http://schemas.openxmlformats.org/officeDocument/2006/relationships/image" Target="../media/image49.png"/><Relationship Id="rId5" Type="http://schemas.openxmlformats.org/officeDocument/2006/relationships/image" Target="../media/image6.png"/><Relationship Id="rId6" Type="http://schemas.openxmlformats.org/officeDocument/2006/relationships/image" Target="../media/image9.png"/></Relationships>
</file>

<file path=ppt/slides/_rels/slide28.xml.rels><?xml version="1.0" encoding="UTF-8" standalone="yes"?><Relationships xmlns="http://schemas.openxmlformats.org/package/2006/relationships"><Relationship Id="rId11" Type="http://schemas.openxmlformats.org/officeDocument/2006/relationships/image" Target="../media/image42.png"/><Relationship Id="rId10" Type="http://schemas.openxmlformats.org/officeDocument/2006/relationships/image" Target="../media/image53.png"/><Relationship Id="rId13" Type="http://schemas.openxmlformats.org/officeDocument/2006/relationships/image" Target="../media/image57.png"/><Relationship Id="rId12" Type="http://schemas.openxmlformats.org/officeDocument/2006/relationships/image" Target="../media/image50.png"/><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6.png"/><Relationship Id="rId4" Type="http://schemas.openxmlformats.org/officeDocument/2006/relationships/image" Target="../media/image9.png"/><Relationship Id="rId9" Type="http://schemas.openxmlformats.org/officeDocument/2006/relationships/image" Target="../media/image46.png"/><Relationship Id="rId14" Type="http://schemas.openxmlformats.org/officeDocument/2006/relationships/image" Target="../media/image52.png"/><Relationship Id="rId5" Type="http://schemas.openxmlformats.org/officeDocument/2006/relationships/image" Target="../media/image36.png"/><Relationship Id="rId6" Type="http://schemas.openxmlformats.org/officeDocument/2006/relationships/image" Target="../media/image44.png"/><Relationship Id="rId7" Type="http://schemas.openxmlformats.org/officeDocument/2006/relationships/image" Target="../media/image45.png"/><Relationship Id="rId8" Type="http://schemas.openxmlformats.org/officeDocument/2006/relationships/image" Target="../media/image5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6.png"/><Relationship Id="rId4" Type="http://schemas.openxmlformats.org/officeDocument/2006/relationships/image" Target="../media/image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6.png"/><Relationship Id="rId4" Type="http://schemas.openxmlformats.org/officeDocument/2006/relationships/image" Target="../media/image9.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65.png"/><Relationship Id="rId4" Type="http://schemas.openxmlformats.org/officeDocument/2006/relationships/image" Target="../media/image6.png"/><Relationship Id="rId5" Type="http://schemas.openxmlformats.org/officeDocument/2006/relationships/image" Target="../media/image9.png"/></Relationships>
</file>

<file path=ppt/slides/_rels/slide31.xml.rels><?xml version="1.0" encoding="UTF-8" standalone="yes"?><Relationships xmlns="http://schemas.openxmlformats.org/package/2006/relationships"><Relationship Id="rId11" Type="http://schemas.openxmlformats.org/officeDocument/2006/relationships/image" Target="../media/image67.jpg"/><Relationship Id="rId10" Type="http://schemas.openxmlformats.org/officeDocument/2006/relationships/image" Target="../media/image63.jpg"/><Relationship Id="rId13" Type="http://schemas.openxmlformats.org/officeDocument/2006/relationships/image" Target="../media/image62.jpg"/><Relationship Id="rId12" Type="http://schemas.openxmlformats.org/officeDocument/2006/relationships/image" Target="../media/image58.jpg"/><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6.png"/><Relationship Id="rId4" Type="http://schemas.openxmlformats.org/officeDocument/2006/relationships/image" Target="../media/image9.png"/><Relationship Id="rId9" Type="http://schemas.openxmlformats.org/officeDocument/2006/relationships/image" Target="../media/image52.png"/><Relationship Id="rId14" Type="http://schemas.openxmlformats.org/officeDocument/2006/relationships/image" Target="../media/image60.jpg"/><Relationship Id="rId5" Type="http://schemas.openxmlformats.org/officeDocument/2006/relationships/image" Target="../media/image45.png"/><Relationship Id="rId6" Type="http://schemas.openxmlformats.org/officeDocument/2006/relationships/image" Target="../media/image59.png"/><Relationship Id="rId7" Type="http://schemas.openxmlformats.org/officeDocument/2006/relationships/image" Target="../media/image46.png"/><Relationship Id="rId8" Type="http://schemas.openxmlformats.org/officeDocument/2006/relationships/image" Target="../media/image53.png"/></Relationships>
</file>

<file path=ppt/slides/_rels/slide32.xml.rels><?xml version="1.0" encoding="UTF-8" standalone="yes"?><Relationships xmlns="http://schemas.openxmlformats.org/package/2006/relationships"><Relationship Id="rId11" Type="http://schemas.openxmlformats.org/officeDocument/2006/relationships/image" Target="../media/image66.jpg"/><Relationship Id="rId10" Type="http://schemas.openxmlformats.org/officeDocument/2006/relationships/image" Target="../media/image46.png"/><Relationship Id="rId13" Type="http://schemas.openxmlformats.org/officeDocument/2006/relationships/image" Target="../media/image72.jpg"/><Relationship Id="rId12" Type="http://schemas.openxmlformats.org/officeDocument/2006/relationships/image" Target="../media/image68.jpg"/><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6.png"/><Relationship Id="rId4" Type="http://schemas.openxmlformats.org/officeDocument/2006/relationships/image" Target="../media/image82.png"/><Relationship Id="rId9" Type="http://schemas.openxmlformats.org/officeDocument/2006/relationships/image" Target="../media/image45.png"/><Relationship Id="rId15" Type="http://schemas.openxmlformats.org/officeDocument/2006/relationships/image" Target="../media/image69.jpg"/><Relationship Id="rId14" Type="http://schemas.openxmlformats.org/officeDocument/2006/relationships/image" Target="../media/image58.jpg"/><Relationship Id="rId16" Type="http://schemas.openxmlformats.org/officeDocument/2006/relationships/image" Target="../media/image70.png"/><Relationship Id="rId5" Type="http://schemas.openxmlformats.org/officeDocument/2006/relationships/image" Target="../media/image9.png"/><Relationship Id="rId6" Type="http://schemas.openxmlformats.org/officeDocument/2006/relationships/image" Target="../media/image32.jpg"/><Relationship Id="rId7" Type="http://schemas.openxmlformats.org/officeDocument/2006/relationships/image" Target="../media/image59.png"/><Relationship Id="rId8" Type="http://schemas.openxmlformats.org/officeDocument/2006/relationships/image" Target="../media/image5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86.png"/><Relationship Id="rId4" Type="http://schemas.openxmlformats.org/officeDocument/2006/relationships/image" Target="../media/image80.png"/><Relationship Id="rId5" Type="http://schemas.openxmlformats.org/officeDocument/2006/relationships/image" Target="../media/image6.png"/><Relationship Id="rId6" Type="http://schemas.openxmlformats.org/officeDocument/2006/relationships/image" Target="../media/image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6.png"/><Relationship Id="rId4" Type="http://schemas.openxmlformats.org/officeDocument/2006/relationships/image" Target="../media/image9.png"/></Relationships>
</file>

<file path=ppt/slides/_rels/slide35.xml.rels><?xml version="1.0" encoding="UTF-8" standalone="yes"?><Relationships xmlns="http://schemas.openxmlformats.org/package/2006/relationships"><Relationship Id="rId11" Type="http://schemas.openxmlformats.org/officeDocument/2006/relationships/image" Target="../media/image75.png"/><Relationship Id="rId10" Type="http://schemas.openxmlformats.org/officeDocument/2006/relationships/image" Target="../media/image76.png"/><Relationship Id="rId13" Type="http://schemas.openxmlformats.org/officeDocument/2006/relationships/image" Target="../media/image25.png"/><Relationship Id="rId12" Type="http://schemas.openxmlformats.org/officeDocument/2006/relationships/image" Target="../media/image84.png"/><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6.png"/><Relationship Id="rId4" Type="http://schemas.openxmlformats.org/officeDocument/2006/relationships/image" Target="../media/image9.png"/><Relationship Id="rId9" Type="http://schemas.openxmlformats.org/officeDocument/2006/relationships/image" Target="../media/image33.png"/><Relationship Id="rId15" Type="http://schemas.openxmlformats.org/officeDocument/2006/relationships/image" Target="../media/image50.png"/><Relationship Id="rId14" Type="http://schemas.openxmlformats.org/officeDocument/2006/relationships/image" Target="../media/image81.png"/><Relationship Id="rId17" Type="http://schemas.openxmlformats.org/officeDocument/2006/relationships/image" Target="../media/image74.png"/><Relationship Id="rId16" Type="http://schemas.openxmlformats.org/officeDocument/2006/relationships/image" Target="../media/image77.png"/><Relationship Id="rId5" Type="http://schemas.openxmlformats.org/officeDocument/2006/relationships/image" Target="../media/image53.png"/><Relationship Id="rId19" Type="http://schemas.openxmlformats.org/officeDocument/2006/relationships/image" Target="../media/image73.png"/><Relationship Id="rId6" Type="http://schemas.openxmlformats.org/officeDocument/2006/relationships/image" Target="../media/image71.jpg"/><Relationship Id="rId18" Type="http://schemas.openxmlformats.org/officeDocument/2006/relationships/image" Target="../media/image101.png"/><Relationship Id="rId7" Type="http://schemas.openxmlformats.org/officeDocument/2006/relationships/image" Target="../media/image78.png"/><Relationship Id="rId8" Type="http://schemas.openxmlformats.org/officeDocument/2006/relationships/image" Target="../media/image42.png"/></Relationships>
</file>

<file path=ppt/slides/_rels/slide36.xml.rels><?xml version="1.0" encoding="UTF-8" standalone="yes"?><Relationships xmlns="http://schemas.openxmlformats.org/package/2006/relationships"><Relationship Id="rId11" Type="http://schemas.openxmlformats.org/officeDocument/2006/relationships/image" Target="../media/image11.png"/><Relationship Id="rId10" Type="http://schemas.openxmlformats.org/officeDocument/2006/relationships/image" Target="../media/image2.png"/><Relationship Id="rId13" Type="http://schemas.openxmlformats.org/officeDocument/2006/relationships/image" Target="../media/image3.png"/><Relationship Id="rId12" Type="http://schemas.openxmlformats.org/officeDocument/2006/relationships/image" Target="../media/image4.png"/><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6.png"/><Relationship Id="rId4" Type="http://schemas.openxmlformats.org/officeDocument/2006/relationships/image" Target="../media/image9.png"/><Relationship Id="rId9" Type="http://schemas.openxmlformats.org/officeDocument/2006/relationships/image" Target="../media/image8.png"/><Relationship Id="rId5" Type="http://schemas.openxmlformats.org/officeDocument/2006/relationships/image" Target="../media/image5.png"/><Relationship Id="rId6" Type="http://schemas.openxmlformats.org/officeDocument/2006/relationships/image" Target="../media/image1.png"/><Relationship Id="rId7" Type="http://schemas.openxmlformats.org/officeDocument/2006/relationships/image" Target="../media/image7.png"/><Relationship Id="rId8" Type="http://schemas.openxmlformats.org/officeDocument/2006/relationships/image" Target="../media/image13.png"/></Relationships>
</file>

<file path=ppt/slides/_rels/slide37.xml.rels><?xml version="1.0" encoding="UTF-8" standalone="yes"?><Relationships xmlns="http://schemas.openxmlformats.org/package/2006/relationships"><Relationship Id="rId11" Type="http://schemas.openxmlformats.org/officeDocument/2006/relationships/image" Target="../media/image92.png"/><Relationship Id="rId10" Type="http://schemas.openxmlformats.org/officeDocument/2006/relationships/image" Target="../media/image98.png"/><Relationship Id="rId13" Type="http://schemas.openxmlformats.org/officeDocument/2006/relationships/image" Target="../media/image79.png"/><Relationship Id="rId12" Type="http://schemas.openxmlformats.org/officeDocument/2006/relationships/image" Target="../media/image83.png"/><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6.png"/><Relationship Id="rId4" Type="http://schemas.openxmlformats.org/officeDocument/2006/relationships/image" Target="../media/image9.png"/><Relationship Id="rId9" Type="http://schemas.openxmlformats.org/officeDocument/2006/relationships/image" Target="../media/image3.png"/><Relationship Id="rId15" Type="http://schemas.openxmlformats.org/officeDocument/2006/relationships/image" Target="../media/image94.png"/><Relationship Id="rId14" Type="http://schemas.openxmlformats.org/officeDocument/2006/relationships/image" Target="../media/image87.png"/><Relationship Id="rId17" Type="http://schemas.openxmlformats.org/officeDocument/2006/relationships/image" Target="../media/image88.png"/><Relationship Id="rId16" Type="http://schemas.openxmlformats.org/officeDocument/2006/relationships/image" Target="../media/image85.png"/><Relationship Id="rId5" Type="http://schemas.openxmlformats.org/officeDocument/2006/relationships/image" Target="../media/image2.png"/><Relationship Id="rId6" Type="http://schemas.openxmlformats.org/officeDocument/2006/relationships/image" Target="../media/image11.png"/><Relationship Id="rId7" Type="http://schemas.openxmlformats.org/officeDocument/2006/relationships/image" Target="../media/image13.png"/><Relationship Id="rId8" Type="http://schemas.openxmlformats.org/officeDocument/2006/relationships/image" Target="../media/image4.png"/></Relationships>
</file>

<file path=ppt/slides/_rels/slide38.xml.rels><?xml version="1.0" encoding="UTF-8" standalone="yes"?><Relationships xmlns="http://schemas.openxmlformats.org/package/2006/relationships"><Relationship Id="rId11" Type="http://schemas.openxmlformats.org/officeDocument/2006/relationships/image" Target="../media/image97.png"/><Relationship Id="rId10" Type="http://schemas.openxmlformats.org/officeDocument/2006/relationships/image" Target="../media/image95.png"/><Relationship Id="rId13" Type="http://schemas.openxmlformats.org/officeDocument/2006/relationships/image" Target="../media/image89.png"/><Relationship Id="rId12" Type="http://schemas.openxmlformats.org/officeDocument/2006/relationships/image" Target="../media/image104.png"/><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6.png"/><Relationship Id="rId4" Type="http://schemas.openxmlformats.org/officeDocument/2006/relationships/image" Target="../media/image9.png"/><Relationship Id="rId9" Type="http://schemas.openxmlformats.org/officeDocument/2006/relationships/image" Target="../media/image99.png"/><Relationship Id="rId5" Type="http://schemas.openxmlformats.org/officeDocument/2006/relationships/image" Target="../media/image13.png"/><Relationship Id="rId6" Type="http://schemas.openxmlformats.org/officeDocument/2006/relationships/image" Target="../media/image4.png"/><Relationship Id="rId7" Type="http://schemas.openxmlformats.org/officeDocument/2006/relationships/image" Target="../media/image3.png"/><Relationship Id="rId8" Type="http://schemas.openxmlformats.org/officeDocument/2006/relationships/image" Target="../media/image9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6.png"/><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11" Type="http://schemas.openxmlformats.org/officeDocument/2006/relationships/image" Target="../media/image4.png"/><Relationship Id="rId10" Type="http://schemas.openxmlformats.org/officeDocument/2006/relationships/image" Target="../media/image11.png"/><Relationship Id="rId13" Type="http://schemas.openxmlformats.org/officeDocument/2006/relationships/image" Target="../media/image9.png"/><Relationship Id="rId12" Type="http://schemas.openxmlformats.org/officeDocument/2006/relationships/image" Target="../media/image3.png"/><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6.png"/><Relationship Id="rId4" Type="http://schemas.openxmlformats.org/officeDocument/2006/relationships/image" Target="../media/image5.png"/><Relationship Id="rId9" Type="http://schemas.openxmlformats.org/officeDocument/2006/relationships/image" Target="../media/image8.png"/><Relationship Id="rId5" Type="http://schemas.openxmlformats.org/officeDocument/2006/relationships/image" Target="../media/image2.png"/><Relationship Id="rId6" Type="http://schemas.openxmlformats.org/officeDocument/2006/relationships/image" Target="../media/image1.png"/><Relationship Id="rId7" Type="http://schemas.openxmlformats.org/officeDocument/2006/relationships/image" Target="../media/image7.png"/><Relationship Id="rId8" Type="http://schemas.openxmlformats.org/officeDocument/2006/relationships/image" Target="../media/image1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6.png"/><Relationship Id="rId4" Type="http://schemas.openxmlformats.org/officeDocument/2006/relationships/image" Target="../media/image9.png"/><Relationship Id="rId5" Type="http://schemas.openxmlformats.org/officeDocument/2006/relationships/image" Target="../media/image9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6.png"/><Relationship Id="rId4" Type="http://schemas.openxmlformats.org/officeDocument/2006/relationships/image" Target="../media/image9.png"/><Relationship Id="rId5" Type="http://schemas.openxmlformats.org/officeDocument/2006/relationships/image" Target="../media/image9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6.png"/><Relationship Id="rId4" Type="http://schemas.openxmlformats.org/officeDocument/2006/relationships/image" Target="../media/image9.png"/><Relationship Id="rId5" Type="http://schemas.openxmlformats.org/officeDocument/2006/relationships/image" Target="../media/image90.png"/><Relationship Id="rId6" Type="http://schemas.openxmlformats.org/officeDocument/2006/relationships/image" Target="../media/image11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6.png"/><Relationship Id="rId4" Type="http://schemas.openxmlformats.org/officeDocument/2006/relationships/image" Target="../media/image9.png"/><Relationship Id="rId5" Type="http://schemas.openxmlformats.org/officeDocument/2006/relationships/image" Target="../media/image10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6.png"/><Relationship Id="rId4" Type="http://schemas.openxmlformats.org/officeDocument/2006/relationships/image" Target="../media/image9.png"/><Relationship Id="rId5" Type="http://schemas.openxmlformats.org/officeDocument/2006/relationships/image" Target="../media/image100.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6.png"/><Relationship Id="rId4" Type="http://schemas.openxmlformats.org/officeDocument/2006/relationships/image" Target="../media/image9.png"/><Relationship Id="rId5" Type="http://schemas.openxmlformats.org/officeDocument/2006/relationships/image" Target="../media/image102.png"/><Relationship Id="rId6" Type="http://schemas.openxmlformats.org/officeDocument/2006/relationships/image" Target="../media/image103.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6.png"/><Relationship Id="rId4" Type="http://schemas.openxmlformats.org/officeDocument/2006/relationships/image" Target="../media/image9.png"/><Relationship Id="rId5" Type="http://schemas.openxmlformats.org/officeDocument/2006/relationships/image" Target="../media/image109.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6.png"/><Relationship Id="rId4" Type="http://schemas.openxmlformats.org/officeDocument/2006/relationships/image" Target="../media/image9.png"/><Relationship Id="rId5" Type="http://schemas.openxmlformats.org/officeDocument/2006/relationships/image" Target="../media/image107.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111.png"/><Relationship Id="rId4" Type="http://schemas.openxmlformats.org/officeDocument/2006/relationships/image" Target="../media/image108.png"/><Relationship Id="rId5" Type="http://schemas.openxmlformats.org/officeDocument/2006/relationships/image" Target="../media/image105.png"/><Relationship Id="rId6" Type="http://schemas.openxmlformats.org/officeDocument/2006/relationships/image" Target="../media/image106.png"/><Relationship Id="rId7" Type="http://schemas.openxmlformats.org/officeDocument/2006/relationships/image" Target="../media/image6.png"/><Relationship Id="rId8"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6.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5.png"/><Relationship Id="rId4" Type="http://schemas.openxmlformats.org/officeDocument/2006/relationships/image" Target="../media/image1.png"/><Relationship Id="rId9" Type="http://schemas.openxmlformats.org/officeDocument/2006/relationships/image" Target="../media/image9.png"/><Relationship Id="rId5" Type="http://schemas.openxmlformats.org/officeDocument/2006/relationships/image" Target="../media/image7.png"/><Relationship Id="rId6" Type="http://schemas.openxmlformats.org/officeDocument/2006/relationships/image" Target="../media/image13.png"/><Relationship Id="rId7" Type="http://schemas.openxmlformats.org/officeDocument/2006/relationships/image" Target="../media/image8.png"/><Relationship Id="rId8"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6.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6.png"/><Relationship Id="rId4" Type="http://schemas.openxmlformats.org/officeDocument/2006/relationships/image" Target="../media/image9.png"/><Relationship Id="rId5" Type="http://schemas.openxmlformats.org/officeDocument/2006/relationships/image" Target="../media/image17.png"/><Relationship Id="rId6" Type="http://schemas.openxmlformats.org/officeDocument/2006/relationships/image" Target="../media/image1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6.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41E42"/>
        </a:solidFill>
      </p:bgPr>
    </p:bg>
    <p:spTree>
      <p:nvGrpSpPr>
        <p:cNvPr id="53" name="Shape 53"/>
        <p:cNvGrpSpPr/>
        <p:nvPr/>
      </p:nvGrpSpPr>
      <p:grpSpPr>
        <a:xfrm>
          <a:off x="0" y="0"/>
          <a:ext cx="0" cy="0"/>
          <a:chOff x="0" y="0"/>
          <a:chExt cx="0" cy="0"/>
        </a:xfrm>
      </p:grpSpPr>
      <p:sp>
        <p:nvSpPr>
          <p:cNvPr id="54" name="Google Shape;54;p13"/>
          <p:cNvSpPr/>
          <p:nvPr/>
        </p:nvSpPr>
        <p:spPr>
          <a:xfrm>
            <a:off x="456000" y="472125"/>
            <a:ext cx="8217000" cy="42441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5" name="Google Shape;55;p13"/>
          <p:cNvSpPr txBox="1"/>
          <p:nvPr>
            <p:ph type="ctrTitle"/>
          </p:nvPr>
        </p:nvSpPr>
        <p:spPr>
          <a:xfrm>
            <a:off x="1049700" y="108850"/>
            <a:ext cx="7029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b="1" lang="en" sz="5000">
                <a:latin typeface="Calibri"/>
                <a:ea typeface="Calibri"/>
                <a:cs typeface="Calibri"/>
                <a:sym typeface="Calibri"/>
              </a:rPr>
              <a:t>HERO – Saving Teams from Danger</a:t>
            </a:r>
            <a:endParaRPr b="1" sz="5000">
              <a:latin typeface="Calibri"/>
              <a:ea typeface="Calibri"/>
              <a:cs typeface="Calibri"/>
              <a:sym typeface="Calibri"/>
            </a:endParaRPr>
          </a:p>
        </p:txBody>
      </p:sp>
      <p:sp>
        <p:nvSpPr>
          <p:cNvPr id="56" name="Google Shape;56;p13"/>
          <p:cNvSpPr txBox="1"/>
          <p:nvPr/>
        </p:nvSpPr>
        <p:spPr>
          <a:xfrm>
            <a:off x="2436600" y="3857625"/>
            <a:ext cx="4255800" cy="858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chemeClr val="dk1"/>
                </a:solidFill>
                <a:latin typeface="Calibri"/>
                <a:ea typeface="Calibri"/>
                <a:cs typeface="Calibri"/>
                <a:sym typeface="Calibri"/>
              </a:rPr>
              <a:t>Jonah Soos, Payton Smith, Owen St.Onge, Andrew Diamond, and Jacob Kalamvokis</a:t>
            </a:r>
            <a:endParaRPr b="1" sz="1600">
              <a:solidFill>
                <a:schemeClr val="dk1"/>
              </a:solidFill>
              <a:latin typeface="Calibri"/>
              <a:ea typeface="Calibri"/>
              <a:cs typeface="Calibri"/>
              <a:sym typeface="Calibri"/>
            </a:endParaRPr>
          </a:p>
        </p:txBody>
      </p:sp>
      <p:pic>
        <p:nvPicPr>
          <p:cNvPr descr="Major League Baseball logo - Wikipedia" id="57" name="Google Shape;57;p13"/>
          <p:cNvPicPr preferRelativeResize="0"/>
          <p:nvPr/>
        </p:nvPicPr>
        <p:blipFill>
          <a:blip r:embed="rId3">
            <a:alphaModFix/>
          </a:blip>
          <a:stretch>
            <a:fillRect/>
          </a:stretch>
        </p:blipFill>
        <p:spPr>
          <a:xfrm>
            <a:off x="2898275" y="2161458"/>
            <a:ext cx="3332450" cy="1796901"/>
          </a:xfrm>
          <a:prstGeom prst="rect">
            <a:avLst/>
          </a:prstGeom>
          <a:noFill/>
          <a:ln>
            <a:noFill/>
          </a:ln>
        </p:spPr>
      </p:pic>
      <p:pic>
        <p:nvPicPr>
          <p:cNvPr id="58" name="Google Shape;58;p13"/>
          <p:cNvPicPr preferRelativeResize="0"/>
          <p:nvPr/>
        </p:nvPicPr>
        <p:blipFill>
          <a:blip r:embed="rId4">
            <a:alphaModFix/>
          </a:blip>
          <a:stretch>
            <a:fillRect/>
          </a:stretch>
        </p:blipFill>
        <p:spPr>
          <a:xfrm>
            <a:off x="698623" y="2111609"/>
            <a:ext cx="1896600" cy="1896600"/>
          </a:xfrm>
          <a:prstGeom prst="rect">
            <a:avLst/>
          </a:prstGeom>
          <a:noFill/>
          <a:ln>
            <a:noFill/>
          </a:ln>
        </p:spPr>
      </p:pic>
      <p:pic>
        <p:nvPicPr>
          <p:cNvPr id="59" name="Google Shape;59;p13"/>
          <p:cNvPicPr preferRelativeResize="0"/>
          <p:nvPr/>
        </p:nvPicPr>
        <p:blipFill>
          <a:blip r:embed="rId5">
            <a:alphaModFix/>
          </a:blip>
          <a:stretch>
            <a:fillRect/>
          </a:stretch>
        </p:blipFill>
        <p:spPr>
          <a:xfrm>
            <a:off x="6533775" y="2111599"/>
            <a:ext cx="1896602" cy="1896602"/>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4" name="Shape 254"/>
        <p:cNvGrpSpPr/>
        <p:nvPr/>
      </p:nvGrpSpPr>
      <p:grpSpPr>
        <a:xfrm>
          <a:off x="0" y="0"/>
          <a:ext cx="0" cy="0"/>
          <a:chOff x="0" y="0"/>
          <a:chExt cx="0" cy="0"/>
        </a:xfrm>
      </p:grpSpPr>
      <p:pic>
        <p:nvPicPr>
          <p:cNvPr id="255" name="Google Shape;255;p22"/>
          <p:cNvPicPr preferRelativeResize="0"/>
          <p:nvPr/>
        </p:nvPicPr>
        <p:blipFill>
          <a:blip r:embed="rId3">
            <a:alphaModFix/>
          </a:blip>
          <a:stretch>
            <a:fillRect/>
          </a:stretch>
        </p:blipFill>
        <p:spPr>
          <a:xfrm>
            <a:off x="722251" y="2240462"/>
            <a:ext cx="1579800" cy="1146498"/>
          </a:xfrm>
          <a:prstGeom prst="rect">
            <a:avLst/>
          </a:prstGeom>
          <a:noFill/>
          <a:ln>
            <a:noFill/>
          </a:ln>
        </p:spPr>
      </p:pic>
      <p:sp>
        <p:nvSpPr>
          <p:cNvPr id="256" name="Google Shape;256;p22"/>
          <p:cNvSpPr/>
          <p:nvPr/>
        </p:nvSpPr>
        <p:spPr>
          <a:xfrm>
            <a:off x="921800" y="1527425"/>
            <a:ext cx="1049100" cy="480600"/>
          </a:xfrm>
          <a:prstGeom prst="rect">
            <a:avLst/>
          </a:prstGeom>
          <a:solidFill>
            <a:schemeClr val="lt1"/>
          </a:solidFill>
          <a:ln cap="flat" cmpd="sng" w="19050">
            <a:solidFill>
              <a:srgbClr val="041E42"/>
            </a:solidFill>
            <a:prstDash val="solid"/>
            <a:round/>
            <a:headEnd len="sm" w="sm" type="none"/>
            <a:tailEnd len="sm" w="sm" type="none"/>
          </a:ln>
        </p:spPr>
        <p:txBody>
          <a:bodyPr anchorCtr="0" anchor="t" bIns="91425" lIns="91425" spcFirstLastPara="1" rIns="91425" wrap="square" tIns="91425">
            <a:noAutofit/>
          </a:bodyPr>
          <a:lstStyle/>
          <a:p>
            <a:pPr indent="0" lvl="0" marL="457200" rtl="0" algn="l">
              <a:spcBef>
                <a:spcPts val="0"/>
              </a:spcBef>
              <a:spcAft>
                <a:spcPts val="0"/>
              </a:spcAft>
              <a:buNone/>
            </a:pPr>
            <a:r>
              <a:rPr lang="en" sz="3000"/>
              <a:t> </a:t>
            </a:r>
            <a:r>
              <a:rPr lang="en"/>
              <a:t>	</a:t>
            </a:r>
            <a:endParaRPr/>
          </a:p>
        </p:txBody>
      </p:sp>
      <p:pic>
        <p:nvPicPr>
          <p:cNvPr id="257" name="Google Shape;257;p22"/>
          <p:cNvPicPr preferRelativeResize="0"/>
          <p:nvPr/>
        </p:nvPicPr>
        <p:blipFill>
          <a:blip r:embed="rId4">
            <a:alphaModFix/>
          </a:blip>
          <a:stretch>
            <a:fillRect/>
          </a:stretch>
        </p:blipFill>
        <p:spPr>
          <a:xfrm>
            <a:off x="873100" y="1599665"/>
            <a:ext cx="623401" cy="350660"/>
          </a:xfrm>
          <a:prstGeom prst="rect">
            <a:avLst/>
          </a:prstGeom>
          <a:noFill/>
          <a:ln>
            <a:noFill/>
          </a:ln>
        </p:spPr>
      </p:pic>
      <p:sp>
        <p:nvSpPr>
          <p:cNvPr id="258" name="Google Shape;258;p22"/>
          <p:cNvSpPr txBox="1"/>
          <p:nvPr/>
        </p:nvSpPr>
        <p:spPr>
          <a:xfrm>
            <a:off x="1394275" y="1542050"/>
            <a:ext cx="576600" cy="465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chemeClr val="dk1"/>
                </a:solidFill>
                <a:latin typeface="Calibri"/>
                <a:ea typeface="Calibri"/>
                <a:cs typeface="Calibri"/>
                <a:sym typeface="Calibri"/>
              </a:rPr>
              <a:t>2</a:t>
            </a:r>
            <a:endParaRPr b="1" sz="3000">
              <a:solidFill>
                <a:schemeClr val="dk1"/>
              </a:solidFill>
              <a:latin typeface="Calibri"/>
              <a:ea typeface="Calibri"/>
              <a:cs typeface="Calibri"/>
              <a:sym typeface="Calibri"/>
            </a:endParaRPr>
          </a:p>
        </p:txBody>
      </p:sp>
      <p:sp>
        <p:nvSpPr>
          <p:cNvPr id="259" name="Google Shape;259;p22"/>
          <p:cNvSpPr/>
          <p:nvPr/>
        </p:nvSpPr>
        <p:spPr>
          <a:xfrm>
            <a:off x="2691300" y="1527425"/>
            <a:ext cx="1049100" cy="480600"/>
          </a:xfrm>
          <a:prstGeom prst="rect">
            <a:avLst/>
          </a:prstGeom>
          <a:solidFill>
            <a:srgbClr val="DE6A22"/>
          </a:solidFill>
          <a:ln cap="flat" cmpd="sng" w="19050">
            <a:solidFill>
              <a:srgbClr val="041E42"/>
            </a:solidFill>
            <a:prstDash val="solid"/>
            <a:round/>
            <a:headEnd len="sm" w="sm" type="none"/>
            <a:tailEnd len="sm" w="sm" type="none"/>
          </a:ln>
        </p:spPr>
        <p:txBody>
          <a:bodyPr anchorCtr="0" anchor="t" bIns="91425" lIns="91425" spcFirstLastPara="1" rIns="91425" wrap="square" tIns="91425">
            <a:noAutofit/>
          </a:bodyPr>
          <a:lstStyle/>
          <a:p>
            <a:pPr indent="0" lvl="0" marL="457200" rtl="0" algn="l">
              <a:spcBef>
                <a:spcPts val="0"/>
              </a:spcBef>
              <a:spcAft>
                <a:spcPts val="0"/>
              </a:spcAft>
              <a:buNone/>
            </a:pPr>
            <a:r>
              <a:rPr lang="en" sz="3000"/>
              <a:t> </a:t>
            </a:r>
            <a:r>
              <a:rPr lang="en"/>
              <a:t>	</a:t>
            </a:r>
            <a:endParaRPr/>
          </a:p>
        </p:txBody>
      </p:sp>
      <p:sp>
        <p:nvSpPr>
          <p:cNvPr id="260" name="Google Shape;260;p22"/>
          <p:cNvSpPr txBox="1"/>
          <p:nvPr/>
        </p:nvSpPr>
        <p:spPr>
          <a:xfrm>
            <a:off x="3163775" y="1542050"/>
            <a:ext cx="576600" cy="465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chemeClr val="dk1"/>
                </a:solidFill>
                <a:latin typeface="Calibri"/>
                <a:ea typeface="Calibri"/>
                <a:cs typeface="Calibri"/>
                <a:sym typeface="Calibri"/>
              </a:rPr>
              <a:t>1</a:t>
            </a:r>
            <a:endParaRPr b="1" sz="3000">
              <a:solidFill>
                <a:schemeClr val="dk1"/>
              </a:solidFill>
              <a:latin typeface="Calibri"/>
              <a:ea typeface="Calibri"/>
              <a:cs typeface="Calibri"/>
              <a:sym typeface="Calibri"/>
            </a:endParaRPr>
          </a:p>
        </p:txBody>
      </p:sp>
      <p:pic>
        <p:nvPicPr>
          <p:cNvPr id="261" name="Google Shape;261;p22"/>
          <p:cNvPicPr preferRelativeResize="0"/>
          <p:nvPr/>
        </p:nvPicPr>
        <p:blipFill>
          <a:blip r:embed="rId5">
            <a:alphaModFix/>
          </a:blip>
          <a:stretch>
            <a:fillRect/>
          </a:stretch>
        </p:blipFill>
        <p:spPr>
          <a:xfrm>
            <a:off x="2763765" y="1567225"/>
            <a:ext cx="400011" cy="400999"/>
          </a:xfrm>
          <a:prstGeom prst="rect">
            <a:avLst/>
          </a:prstGeom>
          <a:noFill/>
          <a:ln>
            <a:noFill/>
          </a:ln>
        </p:spPr>
      </p:pic>
      <p:pic>
        <p:nvPicPr>
          <p:cNvPr id="262" name="Google Shape;262;p22"/>
          <p:cNvPicPr preferRelativeResize="0"/>
          <p:nvPr/>
        </p:nvPicPr>
        <p:blipFill>
          <a:blip r:embed="rId6">
            <a:alphaModFix/>
          </a:blip>
          <a:stretch>
            <a:fillRect/>
          </a:stretch>
        </p:blipFill>
        <p:spPr>
          <a:xfrm>
            <a:off x="2190537" y="1634450"/>
            <a:ext cx="281100" cy="281100"/>
          </a:xfrm>
          <a:prstGeom prst="rect">
            <a:avLst/>
          </a:prstGeom>
          <a:noFill/>
          <a:ln>
            <a:noFill/>
          </a:ln>
        </p:spPr>
      </p:pic>
      <p:pic>
        <p:nvPicPr>
          <p:cNvPr id="263" name="Google Shape;263;p22"/>
          <p:cNvPicPr preferRelativeResize="0"/>
          <p:nvPr/>
        </p:nvPicPr>
        <p:blipFill>
          <a:blip r:embed="rId7">
            <a:alphaModFix/>
          </a:blip>
          <a:stretch>
            <a:fillRect/>
          </a:stretch>
        </p:blipFill>
        <p:spPr>
          <a:xfrm>
            <a:off x="2179650" y="2093850"/>
            <a:ext cx="1579800" cy="1278710"/>
          </a:xfrm>
          <a:prstGeom prst="rect">
            <a:avLst/>
          </a:prstGeom>
          <a:noFill/>
          <a:ln>
            <a:noFill/>
          </a:ln>
        </p:spPr>
      </p:pic>
      <p:sp>
        <p:nvSpPr>
          <p:cNvPr id="264" name="Google Shape;264;p22"/>
          <p:cNvSpPr/>
          <p:nvPr/>
        </p:nvSpPr>
        <p:spPr>
          <a:xfrm>
            <a:off x="873050" y="3507625"/>
            <a:ext cx="2867400" cy="1164000"/>
          </a:xfrm>
          <a:prstGeom prst="rect">
            <a:avLst/>
          </a:prstGeom>
          <a:noFill/>
          <a:ln cap="flat" cmpd="sng" w="19050">
            <a:solidFill>
              <a:srgbClr val="041E4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600"/>
          </a:p>
        </p:txBody>
      </p:sp>
      <p:sp>
        <p:nvSpPr>
          <p:cNvPr id="265" name="Google Shape;265;p22"/>
          <p:cNvSpPr/>
          <p:nvPr/>
        </p:nvSpPr>
        <p:spPr>
          <a:xfrm rot="-2771294">
            <a:off x="2215238" y="4164330"/>
            <a:ext cx="337575" cy="350516"/>
          </a:xfrm>
          <a:prstGeom prst="rect">
            <a:avLst/>
          </a:prstGeom>
          <a:solidFill>
            <a:srgbClr val="041E42"/>
          </a:solidFill>
          <a:ln cap="flat" cmpd="sng" w="19050">
            <a:solidFill>
              <a:srgbClr val="041E4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600">
              <a:solidFill>
                <a:srgbClr val="041E42"/>
              </a:solidFill>
            </a:endParaRPr>
          </a:p>
        </p:txBody>
      </p:sp>
      <p:sp>
        <p:nvSpPr>
          <p:cNvPr id="266" name="Google Shape;266;p22"/>
          <p:cNvSpPr/>
          <p:nvPr/>
        </p:nvSpPr>
        <p:spPr>
          <a:xfrm rot="-2771294">
            <a:off x="3154801" y="4164317"/>
            <a:ext cx="337575" cy="350516"/>
          </a:xfrm>
          <a:prstGeom prst="rect">
            <a:avLst/>
          </a:prstGeom>
          <a:solidFill>
            <a:srgbClr val="041E42"/>
          </a:solidFill>
          <a:ln cap="flat" cmpd="sng" w="19050">
            <a:solidFill>
              <a:srgbClr val="041E4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600">
              <a:solidFill>
                <a:srgbClr val="041E42"/>
              </a:solidFill>
            </a:endParaRPr>
          </a:p>
        </p:txBody>
      </p:sp>
      <p:sp>
        <p:nvSpPr>
          <p:cNvPr id="267" name="Google Shape;267;p22"/>
          <p:cNvSpPr/>
          <p:nvPr/>
        </p:nvSpPr>
        <p:spPr>
          <a:xfrm rot="-2771294">
            <a:off x="2691867" y="3667786"/>
            <a:ext cx="337575" cy="350516"/>
          </a:xfrm>
          <a:prstGeom prst="rect">
            <a:avLst/>
          </a:prstGeom>
          <a:solidFill>
            <a:srgbClr val="041E42"/>
          </a:solidFill>
          <a:ln cap="flat" cmpd="sng" w="19050">
            <a:solidFill>
              <a:srgbClr val="041E4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600">
              <a:solidFill>
                <a:srgbClr val="041E42"/>
              </a:solidFill>
            </a:endParaRPr>
          </a:p>
        </p:txBody>
      </p:sp>
      <p:sp>
        <p:nvSpPr>
          <p:cNvPr id="268" name="Google Shape;268;p22"/>
          <p:cNvSpPr txBox="1"/>
          <p:nvPr/>
        </p:nvSpPr>
        <p:spPr>
          <a:xfrm>
            <a:off x="992108" y="3769753"/>
            <a:ext cx="1116900" cy="568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rgbClr val="0D0D0D"/>
                </a:solidFill>
              </a:rPr>
              <a:t>5th </a:t>
            </a:r>
            <a:r>
              <a:rPr lang="en" sz="1600">
                <a:solidFill>
                  <a:srgbClr val="0D0D0D"/>
                </a:solidFill>
              </a:rPr>
              <a:t>Inning</a:t>
            </a:r>
            <a:endParaRPr sz="1600">
              <a:solidFill>
                <a:srgbClr val="0D0D0D"/>
              </a:solidFill>
            </a:endParaRPr>
          </a:p>
          <a:p>
            <a:pPr indent="0" lvl="0" marL="0" rtl="0" algn="ctr">
              <a:spcBef>
                <a:spcPts val="0"/>
              </a:spcBef>
              <a:spcAft>
                <a:spcPts val="0"/>
              </a:spcAft>
              <a:buNone/>
            </a:pPr>
            <a:r>
              <a:rPr b="1" lang="en" sz="1600">
                <a:solidFill>
                  <a:srgbClr val="0D0D0D"/>
                </a:solidFill>
              </a:rPr>
              <a:t>0 </a:t>
            </a:r>
            <a:r>
              <a:rPr lang="en" sz="1600">
                <a:solidFill>
                  <a:srgbClr val="0D0D0D"/>
                </a:solidFill>
              </a:rPr>
              <a:t>Outs</a:t>
            </a:r>
            <a:endParaRPr sz="1600">
              <a:solidFill>
                <a:srgbClr val="0D0D0D"/>
              </a:solidFill>
            </a:endParaRPr>
          </a:p>
        </p:txBody>
      </p:sp>
      <p:sp>
        <p:nvSpPr>
          <p:cNvPr id="269" name="Google Shape;269;p22"/>
          <p:cNvSpPr txBox="1"/>
          <p:nvPr/>
        </p:nvSpPr>
        <p:spPr>
          <a:xfrm>
            <a:off x="862950" y="2034275"/>
            <a:ext cx="1298400" cy="281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Calibri"/>
                <a:ea typeface="Calibri"/>
                <a:cs typeface="Calibri"/>
                <a:sym typeface="Calibri"/>
              </a:rPr>
              <a:t>Josh Sborz</a:t>
            </a:r>
            <a:endParaRPr b="1">
              <a:solidFill>
                <a:schemeClr val="dk1"/>
              </a:solidFill>
              <a:latin typeface="Calibri"/>
              <a:ea typeface="Calibri"/>
              <a:cs typeface="Calibri"/>
              <a:sym typeface="Calibri"/>
            </a:endParaRPr>
          </a:p>
        </p:txBody>
      </p:sp>
      <p:sp>
        <p:nvSpPr>
          <p:cNvPr id="270" name="Google Shape;270;p22"/>
          <p:cNvSpPr/>
          <p:nvPr/>
        </p:nvSpPr>
        <p:spPr>
          <a:xfrm>
            <a:off x="6894425" y="1437063"/>
            <a:ext cx="1678200" cy="568200"/>
          </a:xfrm>
          <a:prstGeom prst="roundRect">
            <a:avLst>
              <a:gd fmla="val 16667" name="adj"/>
            </a:avLst>
          </a:prstGeom>
          <a:noFill/>
          <a:ln cap="flat" cmpd="sng" w="19050">
            <a:solidFill>
              <a:srgbClr val="041E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 sz="1800">
                <a:latin typeface="Calibri"/>
                <a:ea typeface="Calibri"/>
                <a:cs typeface="Calibri"/>
                <a:sym typeface="Calibri"/>
              </a:rPr>
              <a:t>Base State</a:t>
            </a:r>
            <a:endParaRPr b="1" sz="1800">
              <a:latin typeface="Calibri"/>
              <a:ea typeface="Calibri"/>
              <a:cs typeface="Calibri"/>
              <a:sym typeface="Calibri"/>
            </a:endParaRPr>
          </a:p>
        </p:txBody>
      </p:sp>
      <p:sp>
        <p:nvSpPr>
          <p:cNvPr id="271" name="Google Shape;271;p22"/>
          <p:cNvSpPr/>
          <p:nvPr/>
        </p:nvSpPr>
        <p:spPr>
          <a:xfrm>
            <a:off x="5037225" y="1437063"/>
            <a:ext cx="1678200" cy="568200"/>
          </a:xfrm>
          <a:prstGeom prst="roundRect">
            <a:avLst>
              <a:gd fmla="val 16667" name="adj"/>
            </a:avLst>
          </a:prstGeom>
          <a:noFill/>
          <a:ln cap="flat" cmpd="sng" w="19050">
            <a:solidFill>
              <a:srgbClr val="041E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 sz="1700">
                <a:latin typeface="Calibri"/>
                <a:ea typeface="Calibri"/>
                <a:cs typeface="Calibri"/>
                <a:sym typeface="Calibri"/>
              </a:rPr>
              <a:t>Opposing Batters</a:t>
            </a:r>
            <a:endParaRPr b="1" sz="1700">
              <a:latin typeface="Calibri"/>
              <a:ea typeface="Calibri"/>
              <a:cs typeface="Calibri"/>
              <a:sym typeface="Calibri"/>
            </a:endParaRPr>
          </a:p>
        </p:txBody>
      </p:sp>
      <p:sp>
        <p:nvSpPr>
          <p:cNvPr id="272" name="Google Shape;272;p22"/>
          <p:cNvSpPr/>
          <p:nvPr/>
        </p:nvSpPr>
        <p:spPr>
          <a:xfrm>
            <a:off x="5037225" y="2147288"/>
            <a:ext cx="1678200" cy="568200"/>
          </a:xfrm>
          <a:prstGeom prst="roundRect">
            <a:avLst>
              <a:gd fmla="val 16667" name="adj"/>
            </a:avLst>
          </a:prstGeom>
          <a:noFill/>
          <a:ln cap="flat" cmpd="sng" w="19050">
            <a:solidFill>
              <a:srgbClr val="041E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 sz="1800">
                <a:latin typeface="Calibri"/>
                <a:ea typeface="Calibri"/>
                <a:cs typeface="Calibri"/>
                <a:sym typeface="Calibri"/>
              </a:rPr>
              <a:t>Game State</a:t>
            </a:r>
            <a:endParaRPr b="1" sz="1800">
              <a:latin typeface="Calibri"/>
              <a:ea typeface="Calibri"/>
              <a:cs typeface="Calibri"/>
              <a:sym typeface="Calibri"/>
            </a:endParaRPr>
          </a:p>
        </p:txBody>
      </p:sp>
      <p:sp>
        <p:nvSpPr>
          <p:cNvPr id="273" name="Google Shape;273;p22"/>
          <p:cNvSpPr/>
          <p:nvPr/>
        </p:nvSpPr>
        <p:spPr>
          <a:xfrm>
            <a:off x="6894425" y="2147288"/>
            <a:ext cx="1678200" cy="568200"/>
          </a:xfrm>
          <a:prstGeom prst="roundRect">
            <a:avLst>
              <a:gd fmla="val 16667" name="adj"/>
            </a:avLst>
          </a:prstGeom>
          <a:noFill/>
          <a:ln cap="flat" cmpd="sng" w="19050">
            <a:solidFill>
              <a:srgbClr val="041E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 sz="1800">
                <a:latin typeface="Calibri"/>
                <a:ea typeface="Calibri"/>
                <a:cs typeface="Calibri"/>
                <a:sym typeface="Calibri"/>
              </a:rPr>
              <a:t>Momentum</a:t>
            </a:r>
            <a:endParaRPr b="1" sz="1800">
              <a:latin typeface="Calibri"/>
              <a:ea typeface="Calibri"/>
              <a:cs typeface="Calibri"/>
              <a:sym typeface="Calibri"/>
            </a:endParaRPr>
          </a:p>
        </p:txBody>
      </p:sp>
      <p:sp>
        <p:nvSpPr>
          <p:cNvPr id="274" name="Google Shape;274;p22"/>
          <p:cNvSpPr/>
          <p:nvPr/>
        </p:nvSpPr>
        <p:spPr>
          <a:xfrm>
            <a:off x="1047225" y="4072450"/>
            <a:ext cx="989400" cy="265500"/>
          </a:xfrm>
          <a:prstGeom prst="rect">
            <a:avLst/>
          </a:prstGeom>
          <a:noFill/>
          <a:ln cap="flat" cmpd="sng" w="19050">
            <a:solidFill>
              <a:srgbClr val="FF0000"/>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t/>
            </a:r>
            <a:endParaRPr/>
          </a:p>
        </p:txBody>
      </p:sp>
      <p:sp>
        <p:nvSpPr>
          <p:cNvPr id="275" name="Google Shape;275;p22"/>
          <p:cNvSpPr/>
          <p:nvPr/>
        </p:nvSpPr>
        <p:spPr>
          <a:xfrm>
            <a:off x="2204420" y="2117802"/>
            <a:ext cx="1528800" cy="410700"/>
          </a:xfrm>
          <a:prstGeom prst="rect">
            <a:avLst/>
          </a:prstGeom>
          <a:noFill/>
          <a:ln cap="flat" cmpd="sng" w="19050">
            <a:solidFill>
              <a:srgbClr val="FF0000"/>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t/>
            </a:r>
            <a:endParaRPr/>
          </a:p>
        </p:txBody>
      </p:sp>
      <p:sp>
        <p:nvSpPr>
          <p:cNvPr id="276" name="Google Shape;276;p22"/>
          <p:cNvSpPr/>
          <p:nvPr/>
        </p:nvSpPr>
        <p:spPr>
          <a:xfrm>
            <a:off x="2112900" y="3556325"/>
            <a:ext cx="1495500" cy="1069800"/>
          </a:xfrm>
          <a:prstGeom prst="rect">
            <a:avLst/>
          </a:prstGeom>
          <a:noFill/>
          <a:ln cap="flat" cmpd="sng" w="19050">
            <a:solidFill>
              <a:srgbClr val="FF0000"/>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t/>
            </a:r>
            <a:endParaRPr/>
          </a:p>
        </p:txBody>
      </p:sp>
      <p:sp>
        <p:nvSpPr>
          <p:cNvPr id="277" name="Google Shape;277;p22"/>
          <p:cNvSpPr/>
          <p:nvPr/>
        </p:nvSpPr>
        <p:spPr>
          <a:xfrm>
            <a:off x="5929975" y="769525"/>
            <a:ext cx="1749900" cy="538200"/>
          </a:xfrm>
          <a:prstGeom prst="roundRect">
            <a:avLst>
              <a:gd fmla="val 16667" name="adj"/>
            </a:avLst>
          </a:prstGeom>
          <a:solidFill>
            <a:srgbClr val="041E42"/>
          </a:solidFill>
          <a:ln cap="flat" cmpd="sng" w="9525">
            <a:solidFill>
              <a:srgbClr val="041E4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chemeClr val="lt1"/>
                </a:solidFill>
                <a:latin typeface="Calibri"/>
                <a:ea typeface="Calibri"/>
                <a:cs typeface="Calibri"/>
                <a:sym typeface="Calibri"/>
              </a:rPr>
              <a:t>Threat</a:t>
            </a:r>
            <a:endParaRPr b="1" sz="2400">
              <a:solidFill>
                <a:schemeClr val="lt1"/>
              </a:solidFill>
              <a:latin typeface="Calibri"/>
              <a:ea typeface="Calibri"/>
              <a:cs typeface="Calibri"/>
              <a:sym typeface="Calibri"/>
            </a:endParaRPr>
          </a:p>
        </p:txBody>
      </p:sp>
      <p:sp>
        <p:nvSpPr>
          <p:cNvPr id="278" name="Google Shape;278;p22"/>
          <p:cNvSpPr/>
          <p:nvPr/>
        </p:nvSpPr>
        <p:spPr>
          <a:xfrm>
            <a:off x="2204420" y="3209619"/>
            <a:ext cx="1528800" cy="149700"/>
          </a:xfrm>
          <a:prstGeom prst="rect">
            <a:avLst/>
          </a:prstGeom>
          <a:noFill/>
          <a:ln cap="flat" cmpd="sng" w="19050">
            <a:solidFill>
              <a:srgbClr val="FF0000"/>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t/>
            </a:r>
            <a:endParaRPr/>
          </a:p>
        </p:txBody>
      </p:sp>
      <p:sp>
        <p:nvSpPr>
          <p:cNvPr id="279" name="Google Shape;279;p22"/>
          <p:cNvSpPr/>
          <p:nvPr/>
        </p:nvSpPr>
        <p:spPr>
          <a:xfrm>
            <a:off x="0" y="0"/>
            <a:ext cx="9144000" cy="579900"/>
          </a:xfrm>
          <a:prstGeom prst="rect">
            <a:avLst/>
          </a:prstGeom>
          <a:solidFill>
            <a:srgbClr val="041E4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80" name="Google Shape;280;p22"/>
          <p:cNvSpPr txBox="1"/>
          <p:nvPr/>
        </p:nvSpPr>
        <p:spPr>
          <a:xfrm>
            <a:off x="661650" y="0"/>
            <a:ext cx="7820700" cy="579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800">
                <a:solidFill>
                  <a:schemeClr val="lt1"/>
                </a:solidFill>
                <a:latin typeface="Calibri"/>
                <a:ea typeface="Calibri"/>
                <a:cs typeface="Calibri"/>
                <a:sym typeface="Calibri"/>
              </a:rPr>
              <a:t>Quantifying Threat</a:t>
            </a:r>
            <a:endParaRPr b="1" sz="2800">
              <a:solidFill>
                <a:schemeClr val="lt1"/>
              </a:solidFill>
              <a:latin typeface="Calibri"/>
              <a:ea typeface="Calibri"/>
              <a:cs typeface="Calibri"/>
              <a:sym typeface="Calibri"/>
            </a:endParaRPr>
          </a:p>
        </p:txBody>
      </p:sp>
      <p:pic>
        <p:nvPicPr>
          <p:cNvPr id="281" name="Google Shape;281;p22"/>
          <p:cNvPicPr preferRelativeResize="0"/>
          <p:nvPr/>
        </p:nvPicPr>
        <p:blipFill>
          <a:blip r:embed="rId8">
            <a:alphaModFix/>
          </a:blip>
          <a:stretch>
            <a:fillRect/>
          </a:stretch>
        </p:blipFill>
        <p:spPr>
          <a:xfrm>
            <a:off x="8572626" y="49664"/>
            <a:ext cx="480550" cy="480550"/>
          </a:xfrm>
          <a:prstGeom prst="rect">
            <a:avLst/>
          </a:prstGeom>
          <a:noFill/>
          <a:ln>
            <a:noFill/>
          </a:ln>
        </p:spPr>
      </p:pic>
      <p:pic>
        <p:nvPicPr>
          <p:cNvPr id="282" name="Google Shape;282;p22"/>
          <p:cNvPicPr preferRelativeResize="0"/>
          <p:nvPr/>
        </p:nvPicPr>
        <p:blipFill>
          <a:blip r:embed="rId9">
            <a:alphaModFix/>
          </a:blip>
          <a:stretch>
            <a:fillRect/>
          </a:stretch>
        </p:blipFill>
        <p:spPr>
          <a:xfrm>
            <a:off x="90825" y="49675"/>
            <a:ext cx="480548" cy="480548"/>
          </a:xfrm>
          <a:prstGeom prst="rect">
            <a:avLst/>
          </a:prstGeom>
          <a:noFill/>
          <a:ln>
            <a:noFill/>
          </a:ln>
        </p:spPr>
      </p:pic>
      <p:sp>
        <p:nvSpPr>
          <p:cNvPr id="283" name="Google Shape;283;p22"/>
          <p:cNvSpPr/>
          <p:nvPr/>
        </p:nvSpPr>
        <p:spPr>
          <a:xfrm>
            <a:off x="5037225" y="2857513"/>
            <a:ext cx="1678200" cy="568200"/>
          </a:xfrm>
          <a:prstGeom prst="roundRect">
            <a:avLst>
              <a:gd fmla="val 16667" name="adj"/>
            </a:avLst>
          </a:prstGeom>
          <a:noFill/>
          <a:ln cap="flat" cmpd="sng" w="19050">
            <a:solidFill>
              <a:srgbClr val="041E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 sz="1800">
                <a:latin typeface="Calibri"/>
                <a:ea typeface="Calibri"/>
                <a:cs typeface="Calibri"/>
                <a:sym typeface="Calibri"/>
              </a:rPr>
              <a:t>Park Effects</a:t>
            </a:r>
            <a:endParaRPr b="1" sz="1800">
              <a:latin typeface="Calibri"/>
              <a:ea typeface="Calibri"/>
              <a:cs typeface="Calibri"/>
              <a:sym typeface="Calibri"/>
            </a:endParaRPr>
          </a:p>
        </p:txBody>
      </p:sp>
      <p:sp>
        <p:nvSpPr>
          <p:cNvPr id="284" name="Google Shape;284;p22"/>
          <p:cNvSpPr/>
          <p:nvPr/>
        </p:nvSpPr>
        <p:spPr>
          <a:xfrm>
            <a:off x="6894425" y="2857513"/>
            <a:ext cx="1678200" cy="568200"/>
          </a:xfrm>
          <a:prstGeom prst="roundRect">
            <a:avLst>
              <a:gd fmla="val 16667" name="adj"/>
            </a:avLst>
          </a:prstGeom>
          <a:noFill/>
          <a:ln cap="flat" cmpd="sng" w="19050">
            <a:solidFill>
              <a:srgbClr val="041E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 sz="1800">
                <a:latin typeface="Calibri"/>
                <a:ea typeface="Calibri"/>
                <a:cs typeface="Calibri"/>
                <a:sym typeface="Calibri"/>
              </a:rPr>
              <a:t>Handedness</a:t>
            </a:r>
            <a:endParaRPr b="1" sz="1800">
              <a:latin typeface="Calibri"/>
              <a:ea typeface="Calibri"/>
              <a:cs typeface="Calibri"/>
              <a:sym typeface="Calibri"/>
            </a:endParaRPr>
          </a:p>
        </p:txBody>
      </p:sp>
      <p:sp>
        <p:nvSpPr>
          <p:cNvPr id="285" name="Google Shape;285;p22"/>
          <p:cNvSpPr txBox="1"/>
          <p:nvPr/>
        </p:nvSpPr>
        <p:spPr>
          <a:xfrm>
            <a:off x="179350" y="659575"/>
            <a:ext cx="4651800" cy="758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chemeClr val="dk1"/>
                </a:solidFill>
                <a:latin typeface="Calibri"/>
                <a:ea typeface="Calibri"/>
                <a:cs typeface="Calibri"/>
                <a:sym typeface="Calibri"/>
              </a:rPr>
              <a:t>Threat</a:t>
            </a:r>
            <a:r>
              <a:rPr b="1" lang="en" sz="2000">
                <a:solidFill>
                  <a:schemeClr val="dk1"/>
                </a:solidFill>
                <a:latin typeface="Calibri"/>
                <a:ea typeface="Calibri"/>
                <a:cs typeface="Calibri"/>
                <a:sym typeface="Calibri"/>
              </a:rPr>
              <a:t>:</a:t>
            </a:r>
            <a:r>
              <a:rPr lang="en" sz="2000">
                <a:solidFill>
                  <a:schemeClr val="dk1"/>
                </a:solidFill>
                <a:latin typeface="Calibri"/>
                <a:ea typeface="Calibri"/>
                <a:cs typeface="Calibri"/>
                <a:sym typeface="Calibri"/>
              </a:rPr>
              <a:t> Inning and Score independent expected outcome model</a:t>
            </a:r>
            <a:endParaRPr sz="1800">
              <a:solidFill>
                <a:schemeClr val="dk1"/>
              </a:solidFill>
            </a:endParaRPr>
          </a:p>
        </p:txBody>
      </p:sp>
      <p:sp>
        <p:nvSpPr>
          <p:cNvPr id="286" name="Google Shape;286;p22"/>
          <p:cNvSpPr/>
          <p:nvPr/>
        </p:nvSpPr>
        <p:spPr>
          <a:xfrm>
            <a:off x="5037325" y="3936850"/>
            <a:ext cx="3535200" cy="779100"/>
          </a:xfrm>
          <a:prstGeom prst="roundRect">
            <a:avLst>
              <a:gd fmla="val 16667" name="adj"/>
            </a:avLst>
          </a:prstGeom>
          <a:noFill/>
          <a:ln cap="flat" cmpd="sng" w="19050">
            <a:solidFill>
              <a:srgbClr val="041E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 sz="1800">
                <a:latin typeface="Calibri"/>
                <a:ea typeface="Calibri"/>
                <a:cs typeface="Calibri"/>
                <a:sym typeface="Calibri"/>
              </a:rPr>
              <a:t>Classification XGBoost – Probability of Scoring Runs </a:t>
            </a:r>
            <a:endParaRPr b="1" sz="1800">
              <a:latin typeface="Calibri"/>
              <a:ea typeface="Calibri"/>
              <a:cs typeface="Calibri"/>
              <a:sym typeface="Calibri"/>
            </a:endParaRPr>
          </a:p>
        </p:txBody>
      </p:sp>
      <p:sp>
        <p:nvSpPr>
          <p:cNvPr id="287" name="Google Shape;287;p22"/>
          <p:cNvSpPr/>
          <p:nvPr/>
        </p:nvSpPr>
        <p:spPr>
          <a:xfrm>
            <a:off x="5770475" y="3499677"/>
            <a:ext cx="334200" cy="401100"/>
          </a:xfrm>
          <a:prstGeom prst="downArrow">
            <a:avLst>
              <a:gd fmla="val 50000" name="adj1"/>
              <a:gd fmla="val 50000" name="adj2"/>
            </a:avLst>
          </a:prstGeom>
          <a:solidFill>
            <a:srgbClr val="041E4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88" name="Google Shape;288;p22"/>
          <p:cNvSpPr/>
          <p:nvPr/>
        </p:nvSpPr>
        <p:spPr>
          <a:xfrm>
            <a:off x="7496600" y="3499677"/>
            <a:ext cx="334200" cy="401100"/>
          </a:xfrm>
          <a:prstGeom prst="downArrow">
            <a:avLst>
              <a:gd fmla="val 50000" name="adj1"/>
              <a:gd fmla="val 50000" name="adj2"/>
            </a:avLst>
          </a:prstGeom>
          <a:solidFill>
            <a:srgbClr val="041E4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2" name="Shape 292"/>
        <p:cNvGrpSpPr/>
        <p:nvPr/>
      </p:nvGrpSpPr>
      <p:grpSpPr>
        <a:xfrm>
          <a:off x="0" y="0"/>
          <a:ext cx="0" cy="0"/>
          <a:chOff x="0" y="0"/>
          <a:chExt cx="0" cy="0"/>
        </a:xfrm>
      </p:grpSpPr>
      <p:sp>
        <p:nvSpPr>
          <p:cNvPr id="293" name="Google Shape;293;p23"/>
          <p:cNvSpPr/>
          <p:nvPr/>
        </p:nvSpPr>
        <p:spPr>
          <a:xfrm>
            <a:off x="0" y="0"/>
            <a:ext cx="9144000" cy="579900"/>
          </a:xfrm>
          <a:prstGeom prst="rect">
            <a:avLst/>
          </a:prstGeom>
          <a:solidFill>
            <a:srgbClr val="041E4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94" name="Google Shape;294;p23"/>
          <p:cNvSpPr txBox="1"/>
          <p:nvPr/>
        </p:nvSpPr>
        <p:spPr>
          <a:xfrm>
            <a:off x="661650" y="0"/>
            <a:ext cx="7820700" cy="579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800">
                <a:solidFill>
                  <a:schemeClr val="lt1"/>
                </a:solidFill>
                <a:latin typeface="Calibri"/>
                <a:ea typeface="Calibri"/>
                <a:cs typeface="Calibri"/>
                <a:sym typeface="Calibri"/>
              </a:rPr>
              <a:t>Quantifying Batter Threat</a:t>
            </a:r>
            <a:endParaRPr b="1" sz="2800">
              <a:solidFill>
                <a:schemeClr val="lt1"/>
              </a:solidFill>
              <a:latin typeface="Calibri"/>
              <a:ea typeface="Calibri"/>
              <a:cs typeface="Calibri"/>
              <a:sym typeface="Calibri"/>
            </a:endParaRPr>
          </a:p>
        </p:txBody>
      </p:sp>
      <p:pic>
        <p:nvPicPr>
          <p:cNvPr id="295" name="Google Shape;295;p23"/>
          <p:cNvPicPr preferRelativeResize="0"/>
          <p:nvPr/>
        </p:nvPicPr>
        <p:blipFill>
          <a:blip r:embed="rId3">
            <a:alphaModFix/>
          </a:blip>
          <a:stretch>
            <a:fillRect/>
          </a:stretch>
        </p:blipFill>
        <p:spPr>
          <a:xfrm>
            <a:off x="8572626" y="49664"/>
            <a:ext cx="480550" cy="480550"/>
          </a:xfrm>
          <a:prstGeom prst="rect">
            <a:avLst/>
          </a:prstGeom>
          <a:noFill/>
          <a:ln>
            <a:noFill/>
          </a:ln>
        </p:spPr>
      </p:pic>
      <p:pic>
        <p:nvPicPr>
          <p:cNvPr id="296" name="Google Shape;296;p23"/>
          <p:cNvPicPr preferRelativeResize="0"/>
          <p:nvPr/>
        </p:nvPicPr>
        <p:blipFill>
          <a:blip r:embed="rId4">
            <a:alphaModFix/>
          </a:blip>
          <a:stretch>
            <a:fillRect/>
          </a:stretch>
        </p:blipFill>
        <p:spPr>
          <a:xfrm>
            <a:off x="90825" y="49675"/>
            <a:ext cx="480548" cy="480548"/>
          </a:xfrm>
          <a:prstGeom prst="rect">
            <a:avLst/>
          </a:prstGeom>
          <a:noFill/>
          <a:ln>
            <a:noFill/>
          </a:ln>
        </p:spPr>
      </p:pic>
      <p:sp>
        <p:nvSpPr>
          <p:cNvPr id="297" name="Google Shape;297;p23"/>
          <p:cNvSpPr txBox="1"/>
          <p:nvPr/>
        </p:nvSpPr>
        <p:spPr>
          <a:xfrm>
            <a:off x="90825" y="841400"/>
            <a:ext cx="3977400" cy="3972300"/>
          </a:xfrm>
          <a:prstGeom prst="rect">
            <a:avLst/>
          </a:prstGeom>
          <a:noFill/>
          <a:ln>
            <a:noFill/>
          </a:ln>
        </p:spPr>
        <p:txBody>
          <a:bodyPr anchorCtr="0" anchor="ctr" bIns="91425" lIns="91425" spcFirstLastPara="1" rIns="91425" wrap="square" tIns="91425">
            <a:noAutofit/>
          </a:bodyPr>
          <a:lstStyle/>
          <a:p>
            <a:pPr indent="-304800" lvl="0" marL="457200" rtl="0" algn="l">
              <a:spcBef>
                <a:spcPts val="0"/>
              </a:spcBef>
              <a:spcAft>
                <a:spcPts val="0"/>
              </a:spcAft>
              <a:buClr>
                <a:schemeClr val="dk1"/>
              </a:buClr>
              <a:buSzPts val="1200"/>
              <a:buFont typeface="Calibri"/>
              <a:buChar char="●"/>
            </a:pPr>
            <a:r>
              <a:rPr lang="en" sz="1800">
                <a:solidFill>
                  <a:schemeClr val="dk1"/>
                </a:solidFill>
                <a:latin typeface="Calibri"/>
                <a:ea typeface="Calibri"/>
                <a:cs typeface="Calibri"/>
                <a:sym typeface="Calibri"/>
              </a:rPr>
              <a:t>Batter Skill: </a:t>
            </a:r>
            <a:r>
              <a:rPr b="1" lang="en" sz="1800">
                <a:solidFill>
                  <a:schemeClr val="dk1"/>
                </a:solidFill>
                <a:latin typeface="Calibri"/>
                <a:ea typeface="Calibri"/>
                <a:cs typeface="Calibri"/>
                <a:sym typeface="Calibri"/>
              </a:rPr>
              <a:t>xwOBA</a:t>
            </a:r>
            <a:endParaRPr b="1" sz="1800">
              <a:solidFill>
                <a:schemeClr val="dk1"/>
              </a:solidFill>
              <a:latin typeface="Calibri"/>
              <a:ea typeface="Calibri"/>
              <a:cs typeface="Calibri"/>
              <a:sym typeface="Calibri"/>
            </a:endParaRPr>
          </a:p>
          <a:p>
            <a:pPr indent="-317500" lvl="1" marL="800100" rtl="0" algn="l">
              <a:spcBef>
                <a:spcPts val="0"/>
              </a:spcBef>
              <a:spcAft>
                <a:spcPts val="0"/>
              </a:spcAft>
              <a:buSzPts val="1400"/>
              <a:buFont typeface="Calibri"/>
              <a:buChar char="○"/>
            </a:pPr>
            <a:r>
              <a:rPr lang="en" sz="1800">
                <a:solidFill>
                  <a:schemeClr val="dk1"/>
                </a:solidFill>
                <a:latin typeface="Calibri"/>
                <a:ea typeface="Calibri"/>
                <a:cs typeface="Calibri"/>
                <a:sym typeface="Calibri"/>
              </a:rPr>
              <a:t>Rolling Mean of last 375 PAs for each batter due up (stable)</a:t>
            </a:r>
            <a:endParaRPr sz="1800">
              <a:solidFill>
                <a:schemeClr val="dk1"/>
              </a:solidFill>
              <a:latin typeface="Calibri"/>
              <a:ea typeface="Calibri"/>
              <a:cs typeface="Calibri"/>
              <a:sym typeface="Calibri"/>
            </a:endParaRPr>
          </a:p>
          <a:p>
            <a:pPr indent="0" lvl="0" marL="0" rtl="0" algn="l">
              <a:spcBef>
                <a:spcPts val="0"/>
              </a:spcBef>
              <a:spcAft>
                <a:spcPts val="0"/>
              </a:spcAft>
              <a:buNone/>
            </a:pPr>
            <a:r>
              <a:t/>
            </a:r>
            <a:endParaRPr sz="1800">
              <a:solidFill>
                <a:schemeClr val="dk1"/>
              </a:solidFill>
              <a:latin typeface="Calibri"/>
              <a:ea typeface="Calibri"/>
              <a:cs typeface="Calibri"/>
              <a:sym typeface="Calibri"/>
            </a:endParaRPr>
          </a:p>
          <a:p>
            <a:pPr indent="-304800" lvl="0" marL="457200" rtl="0" algn="l">
              <a:spcBef>
                <a:spcPts val="0"/>
              </a:spcBef>
              <a:spcAft>
                <a:spcPts val="0"/>
              </a:spcAft>
              <a:buClr>
                <a:schemeClr val="dk1"/>
              </a:buClr>
              <a:buSzPts val="1200"/>
              <a:buFont typeface="Calibri"/>
              <a:buChar char="●"/>
            </a:pPr>
            <a:r>
              <a:rPr lang="en" sz="1800">
                <a:solidFill>
                  <a:schemeClr val="dk1"/>
                </a:solidFill>
                <a:latin typeface="Calibri"/>
                <a:ea typeface="Calibri"/>
                <a:cs typeface="Calibri"/>
                <a:sym typeface="Calibri"/>
              </a:rPr>
              <a:t>Calculated </a:t>
            </a:r>
            <a:r>
              <a:rPr b="1" lang="en" sz="1800">
                <a:solidFill>
                  <a:schemeClr val="dk1"/>
                </a:solidFill>
                <a:latin typeface="Calibri"/>
                <a:ea typeface="Calibri"/>
                <a:cs typeface="Calibri"/>
                <a:sym typeface="Calibri"/>
              </a:rPr>
              <a:t>likelihood of how many more batters the pitcher will see</a:t>
            </a:r>
            <a:r>
              <a:rPr lang="en" sz="1800">
                <a:solidFill>
                  <a:schemeClr val="dk1"/>
                </a:solidFill>
                <a:latin typeface="Calibri"/>
                <a:ea typeface="Calibri"/>
                <a:cs typeface="Calibri"/>
                <a:sym typeface="Calibri"/>
              </a:rPr>
              <a:t> for the rest of the inning</a:t>
            </a:r>
            <a:endParaRPr sz="1800">
              <a:solidFill>
                <a:schemeClr val="dk1"/>
              </a:solidFill>
              <a:latin typeface="Calibri"/>
              <a:ea typeface="Calibri"/>
              <a:cs typeface="Calibri"/>
              <a:sym typeface="Calibri"/>
            </a:endParaRPr>
          </a:p>
          <a:p>
            <a:pPr indent="-317500" lvl="1" marL="800100" rtl="0" algn="l">
              <a:spcBef>
                <a:spcPts val="0"/>
              </a:spcBef>
              <a:spcAft>
                <a:spcPts val="0"/>
              </a:spcAft>
              <a:buSzPts val="1400"/>
              <a:buFont typeface="Calibri"/>
              <a:buChar char="○"/>
            </a:pPr>
            <a:r>
              <a:rPr lang="en" sz="1800">
                <a:solidFill>
                  <a:schemeClr val="dk1"/>
                </a:solidFill>
                <a:latin typeface="Calibri"/>
                <a:ea typeface="Calibri"/>
                <a:cs typeface="Calibri"/>
                <a:sym typeface="Calibri"/>
              </a:rPr>
              <a:t>Historical data (using outs and base state) to derive probability</a:t>
            </a:r>
            <a:endParaRPr sz="1800">
              <a:solidFill>
                <a:schemeClr val="dk1"/>
              </a:solidFill>
              <a:latin typeface="Calibri"/>
              <a:ea typeface="Calibri"/>
              <a:cs typeface="Calibri"/>
              <a:sym typeface="Calibri"/>
            </a:endParaRPr>
          </a:p>
          <a:p>
            <a:pPr indent="-317500" lvl="1" marL="800100" rtl="0" algn="l">
              <a:spcBef>
                <a:spcPts val="0"/>
              </a:spcBef>
              <a:spcAft>
                <a:spcPts val="0"/>
              </a:spcAft>
              <a:buSzPts val="1400"/>
              <a:buFont typeface="Calibri"/>
              <a:buChar char="○"/>
            </a:pPr>
            <a:r>
              <a:rPr lang="en" sz="1800">
                <a:solidFill>
                  <a:schemeClr val="dk1"/>
                </a:solidFill>
                <a:latin typeface="Calibri"/>
                <a:ea typeface="Calibri"/>
                <a:cs typeface="Calibri"/>
                <a:sym typeface="Calibri"/>
              </a:rPr>
              <a:t>Independent of pitcher effects</a:t>
            </a:r>
            <a:endParaRPr sz="1800">
              <a:solidFill>
                <a:schemeClr val="dk1"/>
              </a:solidFill>
              <a:latin typeface="Calibri"/>
              <a:ea typeface="Calibri"/>
              <a:cs typeface="Calibri"/>
              <a:sym typeface="Calibri"/>
            </a:endParaRPr>
          </a:p>
        </p:txBody>
      </p:sp>
      <p:pic>
        <p:nvPicPr>
          <p:cNvPr id="298" name="Google Shape;298;p23"/>
          <p:cNvPicPr preferRelativeResize="0"/>
          <p:nvPr/>
        </p:nvPicPr>
        <p:blipFill>
          <a:blip r:embed="rId5">
            <a:alphaModFix/>
          </a:blip>
          <a:stretch>
            <a:fillRect/>
          </a:stretch>
        </p:blipFill>
        <p:spPr>
          <a:xfrm>
            <a:off x="4240170" y="1944436"/>
            <a:ext cx="4675451" cy="2267075"/>
          </a:xfrm>
          <a:prstGeom prst="rect">
            <a:avLst/>
          </a:prstGeom>
          <a:noFill/>
          <a:ln>
            <a:noFill/>
          </a:ln>
        </p:spPr>
      </p:pic>
      <p:pic>
        <p:nvPicPr>
          <p:cNvPr id="299" name="Google Shape;299;p23"/>
          <p:cNvPicPr preferRelativeResize="0"/>
          <p:nvPr/>
        </p:nvPicPr>
        <p:blipFill>
          <a:blip r:embed="rId6">
            <a:alphaModFix/>
          </a:blip>
          <a:stretch>
            <a:fillRect/>
          </a:stretch>
        </p:blipFill>
        <p:spPr>
          <a:xfrm>
            <a:off x="4541045" y="841400"/>
            <a:ext cx="1487925" cy="1079825"/>
          </a:xfrm>
          <a:prstGeom prst="rect">
            <a:avLst/>
          </a:prstGeom>
          <a:noFill/>
          <a:ln>
            <a:noFill/>
          </a:ln>
        </p:spPr>
      </p:pic>
      <p:grpSp>
        <p:nvGrpSpPr>
          <p:cNvPr id="300" name="Google Shape;300;p23"/>
          <p:cNvGrpSpPr/>
          <p:nvPr/>
        </p:nvGrpSpPr>
        <p:grpSpPr>
          <a:xfrm>
            <a:off x="6220534" y="841398"/>
            <a:ext cx="2660087" cy="1079843"/>
            <a:chOff x="5779150" y="651813"/>
            <a:chExt cx="2867400" cy="1164000"/>
          </a:xfrm>
        </p:grpSpPr>
        <p:sp>
          <p:nvSpPr>
            <p:cNvPr id="301" name="Google Shape;301;p23"/>
            <p:cNvSpPr/>
            <p:nvPr/>
          </p:nvSpPr>
          <p:spPr>
            <a:xfrm>
              <a:off x="5779150" y="651813"/>
              <a:ext cx="2867400" cy="1164000"/>
            </a:xfrm>
            <a:prstGeom prst="rect">
              <a:avLst/>
            </a:prstGeom>
            <a:noFill/>
            <a:ln cap="flat" cmpd="sng" w="19050">
              <a:solidFill>
                <a:srgbClr val="041E4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600"/>
            </a:p>
          </p:txBody>
        </p:sp>
        <p:sp>
          <p:nvSpPr>
            <p:cNvPr id="302" name="Google Shape;302;p23"/>
            <p:cNvSpPr/>
            <p:nvPr/>
          </p:nvSpPr>
          <p:spPr>
            <a:xfrm rot="-2771294">
              <a:off x="7121338" y="1308517"/>
              <a:ext cx="337575" cy="350516"/>
            </a:xfrm>
            <a:prstGeom prst="rect">
              <a:avLst/>
            </a:prstGeom>
            <a:solidFill>
              <a:srgbClr val="041E42"/>
            </a:solidFill>
            <a:ln cap="flat" cmpd="sng" w="19050">
              <a:solidFill>
                <a:srgbClr val="041E4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600">
                <a:solidFill>
                  <a:srgbClr val="041E42"/>
                </a:solidFill>
              </a:endParaRPr>
            </a:p>
          </p:txBody>
        </p:sp>
        <p:sp>
          <p:nvSpPr>
            <p:cNvPr id="303" name="Google Shape;303;p23"/>
            <p:cNvSpPr/>
            <p:nvPr/>
          </p:nvSpPr>
          <p:spPr>
            <a:xfrm rot="-2771294">
              <a:off x="8060901" y="1308505"/>
              <a:ext cx="337575" cy="350516"/>
            </a:xfrm>
            <a:prstGeom prst="rect">
              <a:avLst/>
            </a:prstGeom>
            <a:solidFill>
              <a:srgbClr val="041E42"/>
            </a:solidFill>
            <a:ln cap="flat" cmpd="sng" w="19050">
              <a:solidFill>
                <a:srgbClr val="041E4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600">
                <a:solidFill>
                  <a:srgbClr val="041E42"/>
                </a:solidFill>
              </a:endParaRPr>
            </a:p>
          </p:txBody>
        </p:sp>
        <p:sp>
          <p:nvSpPr>
            <p:cNvPr id="304" name="Google Shape;304;p23"/>
            <p:cNvSpPr/>
            <p:nvPr/>
          </p:nvSpPr>
          <p:spPr>
            <a:xfrm rot="-2771294">
              <a:off x="7597967" y="811973"/>
              <a:ext cx="337575" cy="350516"/>
            </a:xfrm>
            <a:prstGeom prst="rect">
              <a:avLst/>
            </a:prstGeom>
            <a:solidFill>
              <a:srgbClr val="041E42"/>
            </a:solidFill>
            <a:ln cap="flat" cmpd="sng" w="19050">
              <a:solidFill>
                <a:srgbClr val="041E4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600">
                <a:solidFill>
                  <a:srgbClr val="041E42"/>
                </a:solidFill>
              </a:endParaRPr>
            </a:p>
          </p:txBody>
        </p:sp>
        <p:sp>
          <p:nvSpPr>
            <p:cNvPr id="305" name="Google Shape;305;p23"/>
            <p:cNvSpPr txBox="1"/>
            <p:nvPr/>
          </p:nvSpPr>
          <p:spPr>
            <a:xfrm>
              <a:off x="5845967" y="913928"/>
              <a:ext cx="1206000" cy="568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rgbClr val="0D0D0D"/>
                  </a:solidFill>
                </a:rPr>
                <a:t>5th </a:t>
              </a:r>
              <a:r>
                <a:rPr lang="en" sz="1600">
                  <a:solidFill>
                    <a:srgbClr val="0D0D0D"/>
                  </a:solidFill>
                </a:rPr>
                <a:t>Inning</a:t>
              </a:r>
              <a:endParaRPr sz="1600">
                <a:solidFill>
                  <a:srgbClr val="0D0D0D"/>
                </a:solidFill>
              </a:endParaRPr>
            </a:p>
            <a:p>
              <a:pPr indent="0" lvl="0" marL="0" rtl="0" algn="ctr">
                <a:spcBef>
                  <a:spcPts val="0"/>
                </a:spcBef>
                <a:spcAft>
                  <a:spcPts val="0"/>
                </a:spcAft>
                <a:buNone/>
              </a:pPr>
              <a:r>
                <a:rPr b="1" lang="en" sz="1600">
                  <a:solidFill>
                    <a:srgbClr val="0D0D0D"/>
                  </a:solidFill>
                </a:rPr>
                <a:t>0 </a:t>
              </a:r>
              <a:r>
                <a:rPr lang="en" sz="1600">
                  <a:solidFill>
                    <a:srgbClr val="0D0D0D"/>
                  </a:solidFill>
                </a:rPr>
                <a:t>Outs</a:t>
              </a:r>
              <a:endParaRPr sz="1600">
                <a:solidFill>
                  <a:srgbClr val="0D0D0D"/>
                </a:solidFill>
              </a:endParaRPr>
            </a:p>
          </p:txBody>
        </p:sp>
      </p:grpSp>
      <p:sp>
        <p:nvSpPr>
          <p:cNvPr id="306" name="Google Shape;306;p23"/>
          <p:cNvSpPr txBox="1"/>
          <p:nvPr/>
        </p:nvSpPr>
        <p:spPr>
          <a:xfrm>
            <a:off x="4173895" y="4308535"/>
            <a:ext cx="4854300" cy="64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chemeClr val="dk1"/>
                </a:solidFill>
                <a:latin typeface="Calibri"/>
                <a:ea typeface="Calibri"/>
                <a:cs typeface="Calibri"/>
                <a:sym typeface="Calibri"/>
              </a:rPr>
              <a:t>Batter Skill =					= 0.325  </a:t>
            </a:r>
            <a:endParaRPr b="1" sz="2400">
              <a:solidFill>
                <a:schemeClr val="dk1"/>
              </a:solidFill>
              <a:latin typeface="Calibri"/>
              <a:ea typeface="Calibri"/>
              <a:cs typeface="Calibri"/>
              <a:sym typeface="Calibri"/>
            </a:endParaRPr>
          </a:p>
        </p:txBody>
      </p:sp>
      <p:pic>
        <p:nvPicPr>
          <p:cNvPr id="307" name="Google Shape;307;p23"/>
          <p:cNvPicPr preferRelativeResize="0"/>
          <p:nvPr/>
        </p:nvPicPr>
        <p:blipFill>
          <a:blip r:embed="rId7">
            <a:alphaModFix/>
          </a:blip>
          <a:stretch>
            <a:fillRect/>
          </a:stretch>
        </p:blipFill>
        <p:spPr>
          <a:xfrm>
            <a:off x="6028963" y="4263397"/>
            <a:ext cx="1751375" cy="7382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1" name="Shape 311"/>
        <p:cNvGrpSpPr/>
        <p:nvPr/>
      </p:nvGrpSpPr>
      <p:grpSpPr>
        <a:xfrm>
          <a:off x="0" y="0"/>
          <a:ext cx="0" cy="0"/>
          <a:chOff x="0" y="0"/>
          <a:chExt cx="0" cy="0"/>
        </a:xfrm>
      </p:grpSpPr>
      <p:pic>
        <p:nvPicPr>
          <p:cNvPr id="312" name="Google Shape;312;p24" title="Shap0Runs.png"/>
          <p:cNvPicPr preferRelativeResize="0"/>
          <p:nvPr/>
        </p:nvPicPr>
        <p:blipFill rotWithShape="1">
          <a:blip r:embed="rId3">
            <a:alphaModFix/>
          </a:blip>
          <a:srcRect b="0" l="0" r="9074" t="0"/>
          <a:stretch/>
        </p:blipFill>
        <p:spPr>
          <a:xfrm>
            <a:off x="0" y="1334050"/>
            <a:ext cx="4316550" cy="3560650"/>
          </a:xfrm>
          <a:prstGeom prst="rect">
            <a:avLst/>
          </a:prstGeom>
          <a:noFill/>
          <a:ln>
            <a:noFill/>
          </a:ln>
        </p:spPr>
      </p:pic>
      <p:sp>
        <p:nvSpPr>
          <p:cNvPr id="313" name="Google Shape;313;p24"/>
          <p:cNvSpPr/>
          <p:nvPr/>
        </p:nvSpPr>
        <p:spPr>
          <a:xfrm>
            <a:off x="0" y="0"/>
            <a:ext cx="9144000" cy="579900"/>
          </a:xfrm>
          <a:prstGeom prst="rect">
            <a:avLst/>
          </a:prstGeom>
          <a:solidFill>
            <a:srgbClr val="041E4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14" name="Google Shape;314;p24"/>
          <p:cNvSpPr txBox="1"/>
          <p:nvPr/>
        </p:nvSpPr>
        <p:spPr>
          <a:xfrm>
            <a:off x="661650" y="0"/>
            <a:ext cx="7820700" cy="579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800">
                <a:solidFill>
                  <a:schemeClr val="lt1"/>
                </a:solidFill>
                <a:latin typeface="Calibri"/>
                <a:ea typeface="Calibri"/>
                <a:cs typeface="Calibri"/>
                <a:sym typeface="Calibri"/>
              </a:rPr>
              <a:t>Threat Predicted Values</a:t>
            </a:r>
            <a:endParaRPr b="1" sz="2800">
              <a:solidFill>
                <a:schemeClr val="lt1"/>
              </a:solidFill>
              <a:latin typeface="Calibri"/>
              <a:ea typeface="Calibri"/>
              <a:cs typeface="Calibri"/>
              <a:sym typeface="Calibri"/>
            </a:endParaRPr>
          </a:p>
        </p:txBody>
      </p:sp>
      <p:pic>
        <p:nvPicPr>
          <p:cNvPr id="315" name="Google Shape;315;p24"/>
          <p:cNvPicPr preferRelativeResize="0"/>
          <p:nvPr/>
        </p:nvPicPr>
        <p:blipFill>
          <a:blip r:embed="rId4">
            <a:alphaModFix/>
          </a:blip>
          <a:stretch>
            <a:fillRect/>
          </a:stretch>
        </p:blipFill>
        <p:spPr>
          <a:xfrm>
            <a:off x="8572626" y="49664"/>
            <a:ext cx="480550" cy="480550"/>
          </a:xfrm>
          <a:prstGeom prst="rect">
            <a:avLst/>
          </a:prstGeom>
          <a:noFill/>
          <a:ln>
            <a:noFill/>
          </a:ln>
        </p:spPr>
      </p:pic>
      <p:pic>
        <p:nvPicPr>
          <p:cNvPr id="316" name="Google Shape;316;p24"/>
          <p:cNvPicPr preferRelativeResize="0"/>
          <p:nvPr/>
        </p:nvPicPr>
        <p:blipFill>
          <a:blip r:embed="rId5">
            <a:alphaModFix/>
          </a:blip>
          <a:stretch>
            <a:fillRect/>
          </a:stretch>
        </p:blipFill>
        <p:spPr>
          <a:xfrm>
            <a:off x="90825" y="49675"/>
            <a:ext cx="480548" cy="480548"/>
          </a:xfrm>
          <a:prstGeom prst="rect">
            <a:avLst/>
          </a:prstGeom>
          <a:noFill/>
          <a:ln>
            <a:noFill/>
          </a:ln>
        </p:spPr>
      </p:pic>
      <p:pic>
        <p:nvPicPr>
          <p:cNvPr id="317" name="Google Shape;317;p24" title="Shap1Run.png"/>
          <p:cNvPicPr preferRelativeResize="0"/>
          <p:nvPr/>
        </p:nvPicPr>
        <p:blipFill>
          <a:blip r:embed="rId6">
            <a:alphaModFix/>
          </a:blip>
          <a:stretch>
            <a:fillRect/>
          </a:stretch>
        </p:blipFill>
        <p:spPr>
          <a:xfrm>
            <a:off x="4316542" y="1334050"/>
            <a:ext cx="4747534" cy="3560650"/>
          </a:xfrm>
          <a:prstGeom prst="rect">
            <a:avLst/>
          </a:prstGeom>
          <a:noFill/>
          <a:ln>
            <a:noFill/>
          </a:ln>
        </p:spPr>
      </p:pic>
      <p:sp>
        <p:nvSpPr>
          <p:cNvPr id="318" name="Google Shape;318;p24"/>
          <p:cNvSpPr txBox="1"/>
          <p:nvPr/>
        </p:nvSpPr>
        <p:spPr>
          <a:xfrm>
            <a:off x="600300" y="636350"/>
            <a:ext cx="7820700" cy="520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chemeClr val="dk1"/>
                </a:solidFill>
                <a:latin typeface="Calibri"/>
                <a:ea typeface="Calibri"/>
                <a:cs typeface="Calibri"/>
                <a:sym typeface="Calibri"/>
              </a:rPr>
              <a:t>Threat Validation</a:t>
            </a:r>
            <a:r>
              <a:rPr b="1" lang="en" sz="2000">
                <a:solidFill>
                  <a:schemeClr val="dk1"/>
                </a:solidFill>
                <a:latin typeface="Calibri"/>
                <a:ea typeface="Calibri"/>
                <a:cs typeface="Calibri"/>
                <a:sym typeface="Calibri"/>
              </a:rPr>
              <a:t>:</a:t>
            </a:r>
            <a:r>
              <a:rPr lang="en" sz="2000">
                <a:solidFill>
                  <a:schemeClr val="dk1"/>
                </a:solidFill>
                <a:latin typeface="Calibri"/>
                <a:ea typeface="Calibri"/>
                <a:cs typeface="Calibri"/>
                <a:sym typeface="Calibri"/>
              </a:rPr>
              <a:t> Intuitive baseball relationships hold</a:t>
            </a:r>
            <a:endParaRPr sz="1800">
              <a:solidFill>
                <a:schemeClr val="dk1"/>
              </a:solidFill>
            </a:endParaRPr>
          </a:p>
        </p:txBody>
      </p:sp>
      <p:grpSp>
        <p:nvGrpSpPr>
          <p:cNvPr id="319" name="Google Shape;319;p24"/>
          <p:cNvGrpSpPr/>
          <p:nvPr/>
        </p:nvGrpSpPr>
        <p:grpSpPr>
          <a:xfrm>
            <a:off x="3355700" y="4217775"/>
            <a:ext cx="804075" cy="312600"/>
            <a:chOff x="3355700" y="4217775"/>
            <a:chExt cx="804075" cy="312600"/>
          </a:xfrm>
        </p:grpSpPr>
        <p:sp>
          <p:nvSpPr>
            <p:cNvPr id="320" name="Google Shape;320;p24"/>
            <p:cNvSpPr txBox="1"/>
            <p:nvPr/>
          </p:nvSpPr>
          <p:spPr>
            <a:xfrm>
              <a:off x="3378875" y="4217775"/>
              <a:ext cx="780900" cy="312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chemeClr val="dk1"/>
                  </a:solidFill>
                  <a:latin typeface="Calibri"/>
                  <a:ea typeface="Calibri"/>
                  <a:cs typeface="Calibri"/>
                  <a:sym typeface="Calibri"/>
                </a:rPr>
                <a:t>Probability</a:t>
              </a:r>
              <a:endParaRPr b="1" sz="1000">
                <a:solidFill>
                  <a:schemeClr val="dk1"/>
                </a:solidFill>
                <a:latin typeface="Calibri"/>
                <a:ea typeface="Calibri"/>
                <a:cs typeface="Calibri"/>
                <a:sym typeface="Calibri"/>
              </a:endParaRPr>
            </a:p>
          </p:txBody>
        </p:sp>
        <p:sp>
          <p:nvSpPr>
            <p:cNvPr id="321" name="Google Shape;321;p24"/>
            <p:cNvSpPr/>
            <p:nvPr/>
          </p:nvSpPr>
          <p:spPr>
            <a:xfrm>
              <a:off x="3355700" y="4316175"/>
              <a:ext cx="98400" cy="115800"/>
            </a:xfrm>
            <a:prstGeom prst="upArrow">
              <a:avLst>
                <a:gd fmla="val 50000" name="adj1"/>
                <a:gd fmla="val 50000" name="adj2"/>
              </a:avLst>
            </a:prstGeom>
            <a:solidFill>
              <a:srgbClr val="6AA84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grpSp>
        <p:nvGrpSpPr>
          <p:cNvPr id="322" name="Google Shape;322;p24"/>
          <p:cNvGrpSpPr/>
          <p:nvPr/>
        </p:nvGrpSpPr>
        <p:grpSpPr>
          <a:xfrm>
            <a:off x="7759300" y="4217775"/>
            <a:ext cx="780900" cy="312600"/>
            <a:chOff x="3378875" y="4217775"/>
            <a:chExt cx="780900" cy="312600"/>
          </a:xfrm>
        </p:grpSpPr>
        <p:sp>
          <p:nvSpPr>
            <p:cNvPr id="323" name="Google Shape;323;p24"/>
            <p:cNvSpPr txBox="1"/>
            <p:nvPr/>
          </p:nvSpPr>
          <p:spPr>
            <a:xfrm>
              <a:off x="3378875" y="4217775"/>
              <a:ext cx="780900" cy="312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chemeClr val="dk1"/>
                  </a:solidFill>
                  <a:latin typeface="Calibri"/>
                  <a:ea typeface="Calibri"/>
                  <a:cs typeface="Calibri"/>
                  <a:sym typeface="Calibri"/>
                </a:rPr>
                <a:t>Probability</a:t>
              </a:r>
              <a:endParaRPr b="1" sz="1000">
                <a:solidFill>
                  <a:schemeClr val="dk1"/>
                </a:solidFill>
                <a:latin typeface="Calibri"/>
                <a:ea typeface="Calibri"/>
                <a:cs typeface="Calibri"/>
                <a:sym typeface="Calibri"/>
              </a:endParaRPr>
            </a:p>
          </p:txBody>
        </p:sp>
        <p:sp>
          <p:nvSpPr>
            <p:cNvPr id="324" name="Google Shape;324;p24"/>
            <p:cNvSpPr/>
            <p:nvPr/>
          </p:nvSpPr>
          <p:spPr>
            <a:xfrm>
              <a:off x="3378875" y="4316175"/>
              <a:ext cx="98400" cy="115800"/>
            </a:xfrm>
            <a:prstGeom prst="upArrow">
              <a:avLst>
                <a:gd fmla="val 50000" name="adj1"/>
                <a:gd fmla="val 50000" name="adj2"/>
              </a:avLst>
            </a:prstGeom>
            <a:solidFill>
              <a:srgbClr val="6AA84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grpSp>
        <p:nvGrpSpPr>
          <p:cNvPr id="325" name="Google Shape;325;p24"/>
          <p:cNvGrpSpPr/>
          <p:nvPr/>
        </p:nvGrpSpPr>
        <p:grpSpPr>
          <a:xfrm>
            <a:off x="661650" y="4217775"/>
            <a:ext cx="809850" cy="312600"/>
            <a:chOff x="3349925" y="4217775"/>
            <a:chExt cx="809850" cy="312600"/>
          </a:xfrm>
        </p:grpSpPr>
        <p:sp>
          <p:nvSpPr>
            <p:cNvPr id="326" name="Google Shape;326;p24"/>
            <p:cNvSpPr txBox="1"/>
            <p:nvPr/>
          </p:nvSpPr>
          <p:spPr>
            <a:xfrm>
              <a:off x="3378875" y="4217775"/>
              <a:ext cx="780900" cy="312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chemeClr val="dk1"/>
                  </a:solidFill>
                  <a:latin typeface="Calibri"/>
                  <a:ea typeface="Calibri"/>
                  <a:cs typeface="Calibri"/>
                  <a:sym typeface="Calibri"/>
                </a:rPr>
                <a:t>Probability</a:t>
              </a:r>
              <a:endParaRPr b="1" sz="1000">
                <a:solidFill>
                  <a:schemeClr val="dk1"/>
                </a:solidFill>
                <a:latin typeface="Calibri"/>
                <a:ea typeface="Calibri"/>
                <a:cs typeface="Calibri"/>
                <a:sym typeface="Calibri"/>
              </a:endParaRPr>
            </a:p>
          </p:txBody>
        </p:sp>
        <p:sp>
          <p:nvSpPr>
            <p:cNvPr id="327" name="Google Shape;327;p24"/>
            <p:cNvSpPr/>
            <p:nvPr/>
          </p:nvSpPr>
          <p:spPr>
            <a:xfrm rot="10800000">
              <a:off x="3349925" y="4316175"/>
              <a:ext cx="98400" cy="115800"/>
            </a:xfrm>
            <a:prstGeom prst="upArrow">
              <a:avLst>
                <a:gd fmla="val 50000" name="adj1"/>
                <a:gd fmla="val 50000" name="adj2"/>
              </a:avLst>
            </a:prstGeom>
            <a:solidFill>
              <a:srgbClr val="FF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grpSp>
        <p:nvGrpSpPr>
          <p:cNvPr id="328" name="Google Shape;328;p24"/>
          <p:cNvGrpSpPr/>
          <p:nvPr/>
        </p:nvGrpSpPr>
        <p:grpSpPr>
          <a:xfrm>
            <a:off x="4993200" y="4217775"/>
            <a:ext cx="809850" cy="312600"/>
            <a:chOff x="3349925" y="4217775"/>
            <a:chExt cx="809850" cy="312600"/>
          </a:xfrm>
        </p:grpSpPr>
        <p:sp>
          <p:nvSpPr>
            <p:cNvPr id="329" name="Google Shape;329;p24"/>
            <p:cNvSpPr txBox="1"/>
            <p:nvPr/>
          </p:nvSpPr>
          <p:spPr>
            <a:xfrm>
              <a:off x="3378875" y="4217775"/>
              <a:ext cx="780900" cy="312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chemeClr val="dk1"/>
                  </a:solidFill>
                  <a:latin typeface="Calibri"/>
                  <a:ea typeface="Calibri"/>
                  <a:cs typeface="Calibri"/>
                  <a:sym typeface="Calibri"/>
                </a:rPr>
                <a:t>Probability</a:t>
              </a:r>
              <a:endParaRPr b="1" sz="1000">
                <a:solidFill>
                  <a:schemeClr val="dk1"/>
                </a:solidFill>
                <a:latin typeface="Calibri"/>
                <a:ea typeface="Calibri"/>
                <a:cs typeface="Calibri"/>
                <a:sym typeface="Calibri"/>
              </a:endParaRPr>
            </a:p>
          </p:txBody>
        </p:sp>
        <p:sp>
          <p:nvSpPr>
            <p:cNvPr id="330" name="Google Shape;330;p24"/>
            <p:cNvSpPr/>
            <p:nvPr/>
          </p:nvSpPr>
          <p:spPr>
            <a:xfrm rot="10800000">
              <a:off x="3349925" y="4316175"/>
              <a:ext cx="98400" cy="115800"/>
            </a:xfrm>
            <a:prstGeom prst="upArrow">
              <a:avLst>
                <a:gd fmla="val 50000" name="adj1"/>
                <a:gd fmla="val 50000" name="adj2"/>
              </a:avLst>
            </a:prstGeom>
            <a:solidFill>
              <a:srgbClr val="FF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331" name="Google Shape;331;p24"/>
          <p:cNvSpPr/>
          <p:nvPr/>
        </p:nvSpPr>
        <p:spPr>
          <a:xfrm>
            <a:off x="3216850" y="1527425"/>
            <a:ext cx="942900" cy="451200"/>
          </a:xfrm>
          <a:prstGeom prst="ellipse">
            <a:avLst/>
          </a:prstGeom>
          <a:noFill/>
          <a:ln cap="flat" cmpd="sng" w="19050">
            <a:solidFill>
              <a:srgbClr val="041E4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041E42"/>
              </a:solidFill>
            </a:endParaRPr>
          </a:p>
        </p:txBody>
      </p:sp>
      <p:sp>
        <p:nvSpPr>
          <p:cNvPr id="332" name="Google Shape;332;p24"/>
          <p:cNvSpPr/>
          <p:nvPr/>
        </p:nvSpPr>
        <p:spPr>
          <a:xfrm>
            <a:off x="4993200" y="1527425"/>
            <a:ext cx="1405800" cy="451200"/>
          </a:xfrm>
          <a:prstGeom prst="ellipse">
            <a:avLst/>
          </a:prstGeom>
          <a:noFill/>
          <a:ln cap="flat" cmpd="sng" w="19050">
            <a:solidFill>
              <a:srgbClr val="041E4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041E42"/>
              </a:solidFill>
            </a:endParaRPr>
          </a:p>
        </p:txBody>
      </p:sp>
      <p:sp>
        <p:nvSpPr>
          <p:cNvPr id="333" name="Google Shape;333;p24"/>
          <p:cNvSpPr/>
          <p:nvPr/>
        </p:nvSpPr>
        <p:spPr>
          <a:xfrm>
            <a:off x="4167150" y="1134000"/>
            <a:ext cx="809700" cy="370200"/>
          </a:xfrm>
          <a:prstGeom prst="roundRect">
            <a:avLst>
              <a:gd fmla="val 16667" name="adj"/>
            </a:avLst>
          </a:prstGeom>
          <a:noFill/>
          <a:ln cap="flat" cmpd="sng" w="19050">
            <a:solidFill>
              <a:srgbClr val="041E4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latin typeface="Calibri"/>
                <a:ea typeface="Calibri"/>
                <a:cs typeface="Calibri"/>
                <a:sym typeface="Calibri"/>
              </a:rPr>
              <a:t>2 Outs</a:t>
            </a:r>
            <a:endParaRPr b="1" sz="1200">
              <a:latin typeface="Calibri"/>
              <a:ea typeface="Calibri"/>
              <a:cs typeface="Calibri"/>
              <a:sym typeface="Calibri"/>
            </a:endParaRPr>
          </a:p>
        </p:txBody>
      </p:sp>
      <p:cxnSp>
        <p:nvCxnSpPr>
          <p:cNvPr id="334" name="Google Shape;334;p24"/>
          <p:cNvCxnSpPr/>
          <p:nvPr/>
        </p:nvCxnSpPr>
        <p:spPr>
          <a:xfrm flipH="1" rot="10800000">
            <a:off x="3870650" y="1296075"/>
            <a:ext cx="243000" cy="208200"/>
          </a:xfrm>
          <a:prstGeom prst="curvedConnector3">
            <a:avLst>
              <a:gd fmla="val 54763" name="adj1"/>
            </a:avLst>
          </a:prstGeom>
          <a:noFill/>
          <a:ln cap="flat" cmpd="sng" w="9525">
            <a:solidFill>
              <a:schemeClr val="dk1"/>
            </a:solidFill>
            <a:prstDash val="solid"/>
            <a:round/>
            <a:headEnd len="med" w="med" type="none"/>
            <a:tailEnd len="med" w="med" type="triangle"/>
          </a:ln>
        </p:spPr>
      </p:cxnSp>
      <p:cxnSp>
        <p:nvCxnSpPr>
          <p:cNvPr id="335" name="Google Shape;335;p24"/>
          <p:cNvCxnSpPr/>
          <p:nvPr/>
        </p:nvCxnSpPr>
        <p:spPr>
          <a:xfrm rot="10800000">
            <a:off x="5030400" y="1295950"/>
            <a:ext cx="275100" cy="219900"/>
          </a:xfrm>
          <a:prstGeom prst="curvedConnector3">
            <a:avLst>
              <a:gd fmla="val 50000" name="adj1"/>
            </a:avLst>
          </a:prstGeom>
          <a:noFill/>
          <a:ln cap="flat" cmpd="sng" w="9525">
            <a:solidFill>
              <a:schemeClr val="dk1"/>
            </a:solidFill>
            <a:prstDash val="solid"/>
            <a:round/>
            <a:headEnd len="med" w="med" type="none"/>
            <a:tailEnd len="med" w="med" type="triangle"/>
          </a:ln>
        </p:spPr>
      </p:cxnSp>
      <p:sp>
        <p:nvSpPr>
          <p:cNvPr id="336" name="Google Shape;336;p24"/>
          <p:cNvSpPr/>
          <p:nvPr/>
        </p:nvSpPr>
        <p:spPr>
          <a:xfrm>
            <a:off x="968175" y="2663400"/>
            <a:ext cx="1924800" cy="451200"/>
          </a:xfrm>
          <a:prstGeom prst="ellipse">
            <a:avLst/>
          </a:prstGeom>
          <a:noFill/>
          <a:ln cap="flat" cmpd="sng" w="19050">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041E42"/>
              </a:solidFill>
            </a:endParaRPr>
          </a:p>
        </p:txBody>
      </p:sp>
      <p:sp>
        <p:nvSpPr>
          <p:cNvPr id="337" name="Google Shape;337;p24"/>
          <p:cNvSpPr/>
          <p:nvPr/>
        </p:nvSpPr>
        <p:spPr>
          <a:xfrm>
            <a:off x="6235150" y="2663400"/>
            <a:ext cx="1755000" cy="451200"/>
          </a:xfrm>
          <a:prstGeom prst="ellipse">
            <a:avLst/>
          </a:prstGeom>
          <a:noFill/>
          <a:ln cap="flat" cmpd="sng" w="19050">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041E42"/>
              </a:solidFill>
            </a:endParaRPr>
          </a:p>
        </p:txBody>
      </p:sp>
      <p:sp>
        <p:nvSpPr>
          <p:cNvPr id="338" name="Google Shape;338;p24"/>
          <p:cNvSpPr/>
          <p:nvPr/>
        </p:nvSpPr>
        <p:spPr>
          <a:xfrm>
            <a:off x="1843775" y="3818475"/>
            <a:ext cx="701700" cy="399300"/>
          </a:xfrm>
          <a:prstGeom prst="ellipse">
            <a:avLst/>
          </a:prstGeom>
          <a:noFill/>
          <a:ln cap="flat" cmpd="sng" w="19050">
            <a:solidFill>
              <a:srgbClr val="DE6A2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041E42"/>
              </a:solidFill>
            </a:endParaRPr>
          </a:p>
        </p:txBody>
      </p:sp>
      <p:sp>
        <p:nvSpPr>
          <p:cNvPr id="339" name="Google Shape;339;p24"/>
          <p:cNvSpPr/>
          <p:nvPr/>
        </p:nvSpPr>
        <p:spPr>
          <a:xfrm>
            <a:off x="6761800" y="3419175"/>
            <a:ext cx="701700" cy="399300"/>
          </a:xfrm>
          <a:prstGeom prst="ellipse">
            <a:avLst/>
          </a:prstGeom>
          <a:noFill/>
          <a:ln cap="flat" cmpd="sng" w="19050">
            <a:solidFill>
              <a:srgbClr val="DE6A2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041E42"/>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3" name="Shape 343"/>
        <p:cNvGrpSpPr/>
        <p:nvPr/>
      </p:nvGrpSpPr>
      <p:grpSpPr>
        <a:xfrm>
          <a:off x="0" y="0"/>
          <a:ext cx="0" cy="0"/>
          <a:chOff x="0" y="0"/>
          <a:chExt cx="0" cy="0"/>
        </a:xfrm>
      </p:grpSpPr>
      <p:sp>
        <p:nvSpPr>
          <p:cNvPr id="344" name="Google Shape;344;p25"/>
          <p:cNvSpPr/>
          <p:nvPr/>
        </p:nvSpPr>
        <p:spPr>
          <a:xfrm>
            <a:off x="0" y="0"/>
            <a:ext cx="9144000" cy="579900"/>
          </a:xfrm>
          <a:prstGeom prst="rect">
            <a:avLst/>
          </a:prstGeom>
          <a:solidFill>
            <a:srgbClr val="041E4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45" name="Google Shape;345;p25"/>
          <p:cNvSpPr txBox="1"/>
          <p:nvPr/>
        </p:nvSpPr>
        <p:spPr>
          <a:xfrm>
            <a:off x="661650" y="0"/>
            <a:ext cx="7820700" cy="579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800">
                <a:solidFill>
                  <a:schemeClr val="lt1"/>
                </a:solidFill>
                <a:latin typeface="Calibri"/>
                <a:ea typeface="Calibri"/>
                <a:cs typeface="Calibri"/>
                <a:sym typeface="Calibri"/>
              </a:rPr>
              <a:t>Josh Sborz Predictions</a:t>
            </a:r>
            <a:endParaRPr b="1" sz="2800">
              <a:solidFill>
                <a:schemeClr val="lt1"/>
              </a:solidFill>
              <a:latin typeface="Calibri"/>
              <a:ea typeface="Calibri"/>
              <a:cs typeface="Calibri"/>
              <a:sym typeface="Calibri"/>
            </a:endParaRPr>
          </a:p>
        </p:txBody>
      </p:sp>
      <p:pic>
        <p:nvPicPr>
          <p:cNvPr id="346" name="Google Shape;346;p25"/>
          <p:cNvPicPr preferRelativeResize="0"/>
          <p:nvPr/>
        </p:nvPicPr>
        <p:blipFill>
          <a:blip r:embed="rId3">
            <a:alphaModFix/>
          </a:blip>
          <a:stretch>
            <a:fillRect/>
          </a:stretch>
        </p:blipFill>
        <p:spPr>
          <a:xfrm>
            <a:off x="8572626" y="49664"/>
            <a:ext cx="480550" cy="480550"/>
          </a:xfrm>
          <a:prstGeom prst="rect">
            <a:avLst/>
          </a:prstGeom>
          <a:noFill/>
          <a:ln>
            <a:noFill/>
          </a:ln>
        </p:spPr>
      </p:pic>
      <p:pic>
        <p:nvPicPr>
          <p:cNvPr id="347" name="Google Shape;347;p25"/>
          <p:cNvPicPr preferRelativeResize="0"/>
          <p:nvPr/>
        </p:nvPicPr>
        <p:blipFill>
          <a:blip r:embed="rId4">
            <a:alphaModFix/>
          </a:blip>
          <a:stretch>
            <a:fillRect/>
          </a:stretch>
        </p:blipFill>
        <p:spPr>
          <a:xfrm>
            <a:off x="90825" y="49675"/>
            <a:ext cx="480548" cy="480548"/>
          </a:xfrm>
          <a:prstGeom prst="rect">
            <a:avLst/>
          </a:prstGeom>
          <a:noFill/>
          <a:ln>
            <a:noFill/>
          </a:ln>
        </p:spPr>
      </p:pic>
      <p:pic>
        <p:nvPicPr>
          <p:cNvPr id="348" name="Google Shape;348;p25" title="SborzProbs.png"/>
          <p:cNvPicPr preferRelativeResize="0"/>
          <p:nvPr/>
        </p:nvPicPr>
        <p:blipFill>
          <a:blip r:embed="rId5">
            <a:alphaModFix/>
          </a:blip>
          <a:stretch>
            <a:fillRect/>
          </a:stretch>
        </p:blipFill>
        <p:spPr>
          <a:xfrm>
            <a:off x="767325" y="669413"/>
            <a:ext cx="7609350" cy="3804675"/>
          </a:xfrm>
          <a:prstGeom prst="rect">
            <a:avLst/>
          </a:prstGeom>
          <a:noFill/>
          <a:ln>
            <a:noFill/>
          </a:ln>
        </p:spPr>
      </p:pic>
      <p:sp>
        <p:nvSpPr>
          <p:cNvPr id="349" name="Google Shape;349;p25"/>
          <p:cNvSpPr txBox="1"/>
          <p:nvPr/>
        </p:nvSpPr>
        <p:spPr>
          <a:xfrm>
            <a:off x="90825" y="4474100"/>
            <a:ext cx="8912400" cy="57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u="sng">
                <a:solidFill>
                  <a:schemeClr val="dk1"/>
                </a:solidFill>
                <a:latin typeface="Calibri"/>
                <a:ea typeface="Calibri"/>
                <a:cs typeface="Calibri"/>
                <a:sym typeface="Calibri"/>
              </a:rPr>
              <a:t>Predictions</a:t>
            </a:r>
            <a:r>
              <a:rPr lang="en" sz="2000" u="sng">
                <a:solidFill>
                  <a:schemeClr val="dk1"/>
                </a:solidFill>
                <a:latin typeface="Calibri"/>
                <a:ea typeface="Calibri"/>
                <a:cs typeface="Calibri"/>
                <a:sym typeface="Calibri"/>
              </a:rPr>
              <a:t>:</a:t>
            </a:r>
            <a:r>
              <a:rPr lang="en" sz="1800">
                <a:solidFill>
                  <a:schemeClr val="dk1"/>
                </a:solidFill>
                <a:latin typeface="Calibri"/>
                <a:ea typeface="Calibri"/>
                <a:cs typeface="Calibri"/>
                <a:sym typeface="Calibri"/>
              </a:rPr>
              <a:t>	  </a:t>
            </a:r>
            <a:r>
              <a:rPr b="1" lang="en" sz="2400">
                <a:solidFill>
                  <a:schemeClr val="dk1"/>
                </a:solidFill>
                <a:latin typeface="Calibri"/>
                <a:ea typeface="Calibri"/>
                <a:cs typeface="Calibri"/>
                <a:sym typeface="Calibri"/>
              </a:rPr>
              <a:t>33% Chance</a:t>
            </a:r>
            <a:r>
              <a:rPr b="1" lang="en" sz="1800">
                <a:solidFill>
                  <a:schemeClr val="dk1"/>
                </a:solidFill>
                <a:latin typeface="Calibri"/>
                <a:ea typeface="Calibri"/>
                <a:cs typeface="Calibri"/>
                <a:sym typeface="Calibri"/>
              </a:rPr>
              <a:t>		       </a:t>
            </a:r>
            <a:r>
              <a:rPr b="1" lang="en" sz="2400">
                <a:solidFill>
                  <a:schemeClr val="dk1"/>
                </a:solidFill>
                <a:latin typeface="Calibri"/>
                <a:ea typeface="Calibri"/>
                <a:cs typeface="Calibri"/>
                <a:sym typeface="Calibri"/>
              </a:rPr>
              <a:t>27% Chance</a:t>
            </a:r>
            <a:r>
              <a:rPr b="1" lang="en" sz="1800">
                <a:solidFill>
                  <a:schemeClr val="dk1"/>
                </a:solidFill>
                <a:latin typeface="Calibri"/>
                <a:ea typeface="Calibri"/>
                <a:cs typeface="Calibri"/>
                <a:sym typeface="Calibri"/>
              </a:rPr>
              <a:t>	           </a:t>
            </a:r>
            <a:r>
              <a:rPr b="1" lang="en" sz="2400">
                <a:solidFill>
                  <a:schemeClr val="dk1"/>
                </a:solidFill>
                <a:latin typeface="Calibri"/>
                <a:ea typeface="Calibri"/>
                <a:cs typeface="Calibri"/>
                <a:sym typeface="Calibri"/>
              </a:rPr>
              <a:t>16% Chance</a:t>
            </a:r>
            <a:endParaRPr b="1" sz="2400">
              <a:solidFill>
                <a:schemeClr val="dk1"/>
              </a:solidFill>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3" name="Shape 353"/>
        <p:cNvGrpSpPr/>
        <p:nvPr/>
      </p:nvGrpSpPr>
      <p:grpSpPr>
        <a:xfrm>
          <a:off x="0" y="0"/>
          <a:ext cx="0" cy="0"/>
          <a:chOff x="0" y="0"/>
          <a:chExt cx="0" cy="0"/>
        </a:xfrm>
      </p:grpSpPr>
      <p:sp>
        <p:nvSpPr>
          <p:cNvPr id="354" name="Google Shape;354;p26"/>
          <p:cNvSpPr/>
          <p:nvPr/>
        </p:nvSpPr>
        <p:spPr>
          <a:xfrm>
            <a:off x="0" y="0"/>
            <a:ext cx="9144000" cy="579900"/>
          </a:xfrm>
          <a:prstGeom prst="rect">
            <a:avLst/>
          </a:prstGeom>
          <a:solidFill>
            <a:srgbClr val="041E4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55" name="Google Shape;355;p26"/>
          <p:cNvSpPr txBox="1"/>
          <p:nvPr/>
        </p:nvSpPr>
        <p:spPr>
          <a:xfrm>
            <a:off x="661650" y="0"/>
            <a:ext cx="7820700" cy="579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800">
                <a:solidFill>
                  <a:schemeClr val="lt1"/>
                </a:solidFill>
                <a:latin typeface="Calibri"/>
                <a:ea typeface="Calibri"/>
                <a:cs typeface="Calibri"/>
                <a:sym typeface="Calibri"/>
              </a:rPr>
              <a:t>Threat Predictions vs Actuality</a:t>
            </a:r>
            <a:endParaRPr b="1" sz="2800">
              <a:solidFill>
                <a:schemeClr val="lt1"/>
              </a:solidFill>
              <a:latin typeface="Calibri"/>
              <a:ea typeface="Calibri"/>
              <a:cs typeface="Calibri"/>
              <a:sym typeface="Calibri"/>
            </a:endParaRPr>
          </a:p>
        </p:txBody>
      </p:sp>
      <p:pic>
        <p:nvPicPr>
          <p:cNvPr id="356" name="Google Shape;356;p26"/>
          <p:cNvPicPr preferRelativeResize="0"/>
          <p:nvPr/>
        </p:nvPicPr>
        <p:blipFill>
          <a:blip r:embed="rId3">
            <a:alphaModFix/>
          </a:blip>
          <a:stretch>
            <a:fillRect/>
          </a:stretch>
        </p:blipFill>
        <p:spPr>
          <a:xfrm>
            <a:off x="8572626" y="49664"/>
            <a:ext cx="480550" cy="480550"/>
          </a:xfrm>
          <a:prstGeom prst="rect">
            <a:avLst/>
          </a:prstGeom>
          <a:noFill/>
          <a:ln>
            <a:noFill/>
          </a:ln>
        </p:spPr>
      </p:pic>
      <p:pic>
        <p:nvPicPr>
          <p:cNvPr id="357" name="Google Shape;357;p26"/>
          <p:cNvPicPr preferRelativeResize="0"/>
          <p:nvPr/>
        </p:nvPicPr>
        <p:blipFill>
          <a:blip r:embed="rId4">
            <a:alphaModFix/>
          </a:blip>
          <a:stretch>
            <a:fillRect/>
          </a:stretch>
        </p:blipFill>
        <p:spPr>
          <a:xfrm>
            <a:off x="90825" y="49675"/>
            <a:ext cx="480548" cy="480548"/>
          </a:xfrm>
          <a:prstGeom prst="rect">
            <a:avLst/>
          </a:prstGeom>
          <a:noFill/>
          <a:ln>
            <a:noFill/>
          </a:ln>
        </p:spPr>
      </p:pic>
      <p:sp>
        <p:nvSpPr>
          <p:cNvPr id="358" name="Google Shape;358;p26"/>
          <p:cNvSpPr txBox="1"/>
          <p:nvPr/>
        </p:nvSpPr>
        <p:spPr>
          <a:xfrm>
            <a:off x="469950" y="836225"/>
            <a:ext cx="2702400" cy="42606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Clr>
                <a:schemeClr val="dk1"/>
              </a:buClr>
              <a:buSzPts val="1200"/>
              <a:buFont typeface="Calibri"/>
              <a:buChar char="●"/>
            </a:pPr>
            <a:r>
              <a:rPr lang="en" sz="1800">
                <a:solidFill>
                  <a:schemeClr val="dk1"/>
                </a:solidFill>
                <a:latin typeface="Calibri"/>
                <a:ea typeface="Calibri"/>
                <a:cs typeface="Calibri"/>
                <a:sym typeface="Calibri"/>
              </a:rPr>
              <a:t>Slightly over predicting 0 runs </a:t>
            </a:r>
            <a:endParaRPr sz="1800">
              <a:solidFill>
                <a:schemeClr val="dk1"/>
              </a:solidFill>
              <a:latin typeface="Calibri"/>
              <a:ea typeface="Calibri"/>
              <a:cs typeface="Calibri"/>
              <a:sym typeface="Calibri"/>
            </a:endParaRPr>
          </a:p>
          <a:p>
            <a:pPr indent="0" lvl="0" marL="0" rtl="0" algn="l">
              <a:spcBef>
                <a:spcPts val="0"/>
              </a:spcBef>
              <a:spcAft>
                <a:spcPts val="0"/>
              </a:spcAft>
              <a:buNone/>
            </a:pPr>
            <a:r>
              <a:t/>
            </a:r>
            <a:endParaRPr sz="1800">
              <a:solidFill>
                <a:schemeClr val="dk1"/>
              </a:solidFill>
              <a:latin typeface="Calibri"/>
              <a:ea typeface="Calibri"/>
              <a:cs typeface="Calibri"/>
              <a:sym typeface="Calibri"/>
            </a:endParaRPr>
          </a:p>
          <a:p>
            <a:pPr indent="-304800" lvl="0" marL="457200" rtl="0" algn="l">
              <a:spcBef>
                <a:spcPts val="0"/>
              </a:spcBef>
              <a:spcAft>
                <a:spcPts val="0"/>
              </a:spcAft>
              <a:buClr>
                <a:schemeClr val="dk1"/>
              </a:buClr>
              <a:buSzPts val="1200"/>
              <a:buFont typeface="Calibri"/>
              <a:buChar char="●"/>
            </a:pPr>
            <a:r>
              <a:rPr lang="en" sz="1800">
                <a:solidFill>
                  <a:schemeClr val="dk1"/>
                </a:solidFill>
                <a:latin typeface="Calibri"/>
                <a:ea typeface="Calibri"/>
                <a:cs typeface="Calibri"/>
                <a:sym typeface="Calibri"/>
              </a:rPr>
              <a:t>Under </a:t>
            </a:r>
            <a:r>
              <a:rPr lang="en" sz="1800">
                <a:solidFill>
                  <a:schemeClr val="dk1"/>
                </a:solidFill>
                <a:latin typeface="Calibri"/>
                <a:ea typeface="Calibri"/>
                <a:cs typeface="Calibri"/>
                <a:sym typeface="Calibri"/>
              </a:rPr>
              <a:t>predicting</a:t>
            </a:r>
            <a:r>
              <a:rPr lang="en" sz="1800">
                <a:solidFill>
                  <a:schemeClr val="dk1"/>
                </a:solidFill>
                <a:latin typeface="Calibri"/>
                <a:ea typeface="Calibri"/>
                <a:cs typeface="Calibri"/>
                <a:sym typeface="Calibri"/>
              </a:rPr>
              <a:t> </a:t>
            </a:r>
            <a:r>
              <a:rPr lang="en" sz="1800">
                <a:solidFill>
                  <a:schemeClr val="dk1"/>
                </a:solidFill>
                <a:latin typeface="Calibri"/>
                <a:ea typeface="Calibri"/>
                <a:cs typeface="Calibri"/>
                <a:sym typeface="Calibri"/>
              </a:rPr>
              <a:t>scarce</a:t>
            </a:r>
            <a:r>
              <a:rPr lang="en" sz="1800">
                <a:solidFill>
                  <a:schemeClr val="dk1"/>
                </a:solidFill>
                <a:latin typeface="Calibri"/>
                <a:ea typeface="Calibri"/>
                <a:cs typeface="Calibri"/>
                <a:sym typeface="Calibri"/>
              </a:rPr>
              <a:t> event (3-5 runs)</a:t>
            </a:r>
            <a:endParaRPr sz="1800">
              <a:solidFill>
                <a:schemeClr val="dk1"/>
              </a:solidFill>
              <a:latin typeface="Calibri"/>
              <a:ea typeface="Calibri"/>
              <a:cs typeface="Calibri"/>
              <a:sym typeface="Calibri"/>
            </a:endParaRPr>
          </a:p>
          <a:p>
            <a:pPr indent="0" lvl="0" marL="0" rtl="0" algn="l">
              <a:spcBef>
                <a:spcPts val="0"/>
              </a:spcBef>
              <a:spcAft>
                <a:spcPts val="0"/>
              </a:spcAft>
              <a:buNone/>
            </a:pPr>
            <a:r>
              <a:t/>
            </a:r>
            <a:endParaRPr sz="1800">
              <a:solidFill>
                <a:schemeClr val="dk1"/>
              </a:solidFill>
              <a:latin typeface="Calibri"/>
              <a:ea typeface="Calibri"/>
              <a:cs typeface="Calibri"/>
              <a:sym typeface="Calibri"/>
            </a:endParaRPr>
          </a:p>
          <a:p>
            <a:pPr indent="-304800" lvl="0" marL="457200" rtl="0" algn="l">
              <a:spcBef>
                <a:spcPts val="0"/>
              </a:spcBef>
              <a:spcAft>
                <a:spcPts val="0"/>
              </a:spcAft>
              <a:buClr>
                <a:schemeClr val="dk1"/>
              </a:buClr>
              <a:buSzPts val="1200"/>
              <a:buFont typeface="Calibri"/>
              <a:buChar char="●"/>
            </a:pPr>
            <a:r>
              <a:rPr b="1" lang="en" sz="1800">
                <a:solidFill>
                  <a:schemeClr val="dk1"/>
                </a:solidFill>
                <a:latin typeface="Calibri"/>
                <a:ea typeface="Calibri"/>
                <a:cs typeface="Calibri"/>
                <a:sym typeface="Calibri"/>
              </a:rPr>
              <a:t>Harsh on pitchers when comparing actuality</a:t>
            </a:r>
            <a:endParaRPr b="1" sz="1800">
              <a:solidFill>
                <a:schemeClr val="dk1"/>
              </a:solidFill>
              <a:latin typeface="Calibri"/>
              <a:ea typeface="Calibri"/>
              <a:cs typeface="Calibri"/>
              <a:sym typeface="Calibri"/>
            </a:endParaRPr>
          </a:p>
          <a:p>
            <a:pPr indent="0" lvl="0" marL="0" rtl="0" algn="l">
              <a:spcBef>
                <a:spcPts val="0"/>
              </a:spcBef>
              <a:spcAft>
                <a:spcPts val="0"/>
              </a:spcAft>
              <a:buNone/>
            </a:pPr>
            <a:r>
              <a:t/>
            </a:r>
            <a:endParaRPr sz="1800">
              <a:solidFill>
                <a:schemeClr val="dk1"/>
              </a:solidFill>
              <a:latin typeface="Calibri"/>
              <a:ea typeface="Calibri"/>
              <a:cs typeface="Calibri"/>
              <a:sym typeface="Calibri"/>
            </a:endParaRPr>
          </a:p>
          <a:p>
            <a:pPr indent="-304800" lvl="0" marL="457200" rtl="0" algn="l">
              <a:spcBef>
                <a:spcPts val="0"/>
              </a:spcBef>
              <a:spcAft>
                <a:spcPts val="0"/>
              </a:spcAft>
              <a:buClr>
                <a:schemeClr val="dk1"/>
              </a:buClr>
              <a:buSzPts val="1200"/>
              <a:buFont typeface="Calibri"/>
              <a:buChar char="●"/>
            </a:pPr>
            <a:r>
              <a:rPr lang="en" sz="1800">
                <a:solidFill>
                  <a:schemeClr val="dk1"/>
                </a:solidFill>
                <a:latin typeface="Calibri"/>
                <a:ea typeface="Calibri"/>
                <a:cs typeface="Calibri"/>
                <a:sym typeface="Calibri"/>
              </a:rPr>
              <a:t>Improved with further model tuning</a:t>
            </a:r>
            <a:endParaRPr sz="1800">
              <a:solidFill>
                <a:schemeClr val="dk1"/>
              </a:solidFill>
              <a:latin typeface="Calibri"/>
              <a:ea typeface="Calibri"/>
              <a:cs typeface="Calibri"/>
              <a:sym typeface="Calibri"/>
            </a:endParaRPr>
          </a:p>
        </p:txBody>
      </p:sp>
      <p:pic>
        <p:nvPicPr>
          <p:cNvPr id="359" name="Google Shape;359;p26" title="PredictionDist.png"/>
          <p:cNvPicPr preferRelativeResize="0"/>
          <p:nvPr/>
        </p:nvPicPr>
        <p:blipFill rotWithShape="1">
          <a:blip r:embed="rId5">
            <a:alphaModFix/>
          </a:blip>
          <a:srcRect b="0" l="0" r="13479" t="0"/>
          <a:stretch/>
        </p:blipFill>
        <p:spPr>
          <a:xfrm>
            <a:off x="3380500" y="732300"/>
            <a:ext cx="5309476" cy="409120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63" name="Shape 363"/>
        <p:cNvGrpSpPr/>
        <p:nvPr/>
      </p:nvGrpSpPr>
      <p:grpSpPr>
        <a:xfrm>
          <a:off x="0" y="0"/>
          <a:ext cx="0" cy="0"/>
          <a:chOff x="0" y="0"/>
          <a:chExt cx="0" cy="0"/>
        </a:xfrm>
      </p:grpSpPr>
      <p:sp>
        <p:nvSpPr>
          <p:cNvPr id="364" name="Google Shape;364;p27"/>
          <p:cNvSpPr/>
          <p:nvPr/>
        </p:nvSpPr>
        <p:spPr>
          <a:xfrm>
            <a:off x="743450" y="1391050"/>
            <a:ext cx="1587900" cy="1145400"/>
          </a:xfrm>
          <a:prstGeom prst="roundRect">
            <a:avLst>
              <a:gd fmla="val 16667" name="adj"/>
            </a:avLst>
          </a:prstGeom>
          <a:solidFill>
            <a:schemeClr val="lt1"/>
          </a:solidFill>
          <a:ln cap="flat" cmpd="sng" w="28575">
            <a:solidFill>
              <a:srgbClr val="041E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1600">
                <a:solidFill>
                  <a:srgbClr val="020C1A"/>
                </a:solidFill>
                <a:latin typeface="Calibri"/>
                <a:ea typeface="Calibri"/>
                <a:cs typeface="Calibri"/>
                <a:sym typeface="Calibri"/>
              </a:rPr>
              <a:t>Probability of Allowing 0:5 Runs</a:t>
            </a:r>
            <a:endParaRPr sz="1600">
              <a:solidFill>
                <a:srgbClr val="020C1A"/>
              </a:solidFill>
              <a:latin typeface="Calibri"/>
              <a:ea typeface="Calibri"/>
              <a:cs typeface="Calibri"/>
              <a:sym typeface="Calibri"/>
            </a:endParaRPr>
          </a:p>
          <a:p>
            <a:pPr indent="0" lvl="0" marL="0" marR="0" rtl="0" algn="ctr">
              <a:lnSpc>
                <a:spcPct val="100000"/>
              </a:lnSpc>
              <a:spcBef>
                <a:spcPts val="0"/>
              </a:spcBef>
              <a:spcAft>
                <a:spcPts val="0"/>
              </a:spcAft>
              <a:buNone/>
            </a:pPr>
            <a:r>
              <a:rPr b="1" lang="en" sz="1600">
                <a:solidFill>
                  <a:srgbClr val="020C1A"/>
                </a:solidFill>
                <a:latin typeface="Calibri"/>
                <a:ea typeface="Calibri"/>
                <a:cs typeface="Calibri"/>
                <a:sym typeface="Calibri"/>
              </a:rPr>
              <a:t>Expected Runs</a:t>
            </a:r>
            <a:endParaRPr b="1" sz="1600">
              <a:solidFill>
                <a:srgbClr val="020C1A"/>
              </a:solidFill>
              <a:latin typeface="Calibri"/>
              <a:ea typeface="Calibri"/>
              <a:cs typeface="Calibri"/>
              <a:sym typeface="Calibri"/>
            </a:endParaRPr>
          </a:p>
        </p:txBody>
      </p:sp>
      <p:sp>
        <p:nvSpPr>
          <p:cNvPr id="365" name="Google Shape;365;p27"/>
          <p:cNvSpPr/>
          <p:nvPr/>
        </p:nvSpPr>
        <p:spPr>
          <a:xfrm>
            <a:off x="2658200" y="1669450"/>
            <a:ext cx="629400" cy="638100"/>
          </a:xfrm>
          <a:prstGeom prst="mathMultiply">
            <a:avLst>
              <a:gd fmla="val 23520" name="adj1"/>
            </a:avLst>
          </a:prstGeom>
          <a:solidFill>
            <a:schemeClr val="lt1"/>
          </a:solidFill>
          <a:ln cap="flat" cmpd="sng" w="28575">
            <a:solidFill>
              <a:srgbClr val="041E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b="1" sz="2400">
              <a:solidFill>
                <a:srgbClr val="020C1A"/>
              </a:solidFill>
              <a:latin typeface="Calibri"/>
              <a:ea typeface="Calibri"/>
              <a:cs typeface="Calibri"/>
              <a:sym typeface="Calibri"/>
            </a:endParaRPr>
          </a:p>
        </p:txBody>
      </p:sp>
      <p:sp>
        <p:nvSpPr>
          <p:cNvPr id="366" name="Google Shape;366;p27"/>
          <p:cNvSpPr/>
          <p:nvPr/>
        </p:nvSpPr>
        <p:spPr>
          <a:xfrm>
            <a:off x="3696238" y="1391049"/>
            <a:ext cx="1587900" cy="1194900"/>
          </a:xfrm>
          <a:prstGeom prst="roundRect">
            <a:avLst>
              <a:gd fmla="val 16667" name="adj"/>
            </a:avLst>
          </a:prstGeom>
          <a:solidFill>
            <a:schemeClr val="lt1"/>
          </a:solidFill>
          <a:ln cap="flat" cmpd="sng" w="28575">
            <a:solidFill>
              <a:srgbClr val="041E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 sz="1600">
                <a:solidFill>
                  <a:srgbClr val="020C1A"/>
                </a:solidFill>
                <a:latin typeface="Calibri"/>
                <a:ea typeface="Calibri"/>
                <a:cs typeface="Calibri"/>
                <a:sym typeface="Calibri"/>
              </a:rPr>
              <a:t>Pressure: </a:t>
            </a:r>
            <a:endParaRPr b="1" sz="1600">
              <a:solidFill>
                <a:srgbClr val="020C1A"/>
              </a:solidFill>
              <a:latin typeface="Calibri"/>
              <a:ea typeface="Calibri"/>
              <a:cs typeface="Calibri"/>
              <a:sym typeface="Calibri"/>
            </a:endParaRPr>
          </a:p>
          <a:p>
            <a:pPr indent="0" lvl="0" marL="0" marR="0" rtl="0" algn="ctr">
              <a:lnSpc>
                <a:spcPct val="100000"/>
              </a:lnSpc>
              <a:spcBef>
                <a:spcPts val="0"/>
              </a:spcBef>
              <a:spcAft>
                <a:spcPts val="0"/>
              </a:spcAft>
              <a:buNone/>
            </a:pPr>
            <a:r>
              <a:rPr lang="en" sz="1600">
                <a:solidFill>
                  <a:srgbClr val="020C1A"/>
                </a:solidFill>
                <a:latin typeface="Calibri"/>
                <a:ea typeface="Calibri"/>
                <a:cs typeface="Calibri"/>
                <a:sym typeface="Calibri"/>
              </a:rPr>
              <a:t>What kind of pressure is on the pitcher?</a:t>
            </a:r>
            <a:endParaRPr sz="1600">
              <a:solidFill>
                <a:srgbClr val="020C1A"/>
              </a:solidFill>
              <a:latin typeface="Calibri"/>
              <a:ea typeface="Calibri"/>
              <a:cs typeface="Calibri"/>
              <a:sym typeface="Calibri"/>
            </a:endParaRPr>
          </a:p>
        </p:txBody>
      </p:sp>
      <p:sp>
        <p:nvSpPr>
          <p:cNvPr id="367" name="Google Shape;367;p27"/>
          <p:cNvSpPr/>
          <p:nvPr/>
        </p:nvSpPr>
        <p:spPr>
          <a:xfrm>
            <a:off x="5692800" y="1726450"/>
            <a:ext cx="629400" cy="524100"/>
          </a:xfrm>
          <a:prstGeom prst="mathEqual">
            <a:avLst>
              <a:gd fmla="val 23520" name="adj1"/>
              <a:gd fmla="val 11760" name="adj2"/>
            </a:avLst>
          </a:prstGeom>
          <a:solidFill>
            <a:schemeClr val="lt1"/>
          </a:solidFill>
          <a:ln cap="flat" cmpd="sng" w="28575">
            <a:solidFill>
              <a:srgbClr val="041E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b="1" sz="2400">
              <a:solidFill>
                <a:srgbClr val="020C1A"/>
              </a:solidFill>
              <a:latin typeface="Calibri"/>
              <a:ea typeface="Calibri"/>
              <a:cs typeface="Calibri"/>
              <a:sym typeface="Calibri"/>
            </a:endParaRPr>
          </a:p>
        </p:txBody>
      </p:sp>
      <p:sp>
        <p:nvSpPr>
          <p:cNvPr id="368" name="Google Shape;368;p27"/>
          <p:cNvSpPr/>
          <p:nvPr/>
        </p:nvSpPr>
        <p:spPr>
          <a:xfrm>
            <a:off x="6784125" y="1391050"/>
            <a:ext cx="1645800" cy="1194900"/>
          </a:xfrm>
          <a:prstGeom prst="roundRect">
            <a:avLst>
              <a:gd fmla="val 16667" name="adj"/>
            </a:avLst>
          </a:prstGeom>
          <a:solidFill>
            <a:srgbClr val="041E42"/>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 sz="2400">
                <a:solidFill>
                  <a:schemeClr val="lt1"/>
                </a:solidFill>
                <a:latin typeface="Calibri"/>
                <a:ea typeface="Calibri"/>
                <a:cs typeface="Calibri"/>
                <a:sym typeface="Calibri"/>
              </a:rPr>
              <a:t>Danger</a:t>
            </a:r>
            <a:endParaRPr b="1" sz="2400">
              <a:solidFill>
                <a:schemeClr val="lt1"/>
              </a:solidFill>
              <a:latin typeface="Calibri"/>
              <a:ea typeface="Calibri"/>
              <a:cs typeface="Calibri"/>
              <a:sym typeface="Calibri"/>
            </a:endParaRPr>
          </a:p>
        </p:txBody>
      </p:sp>
      <p:sp>
        <p:nvSpPr>
          <p:cNvPr id="369" name="Google Shape;369;p27"/>
          <p:cNvSpPr/>
          <p:nvPr/>
        </p:nvSpPr>
        <p:spPr>
          <a:xfrm>
            <a:off x="2658200" y="4033075"/>
            <a:ext cx="629400" cy="562800"/>
          </a:xfrm>
          <a:prstGeom prst="mathMinus">
            <a:avLst>
              <a:gd fmla="val 23520" name="adj1"/>
            </a:avLst>
          </a:prstGeom>
          <a:solidFill>
            <a:schemeClr val="lt1"/>
          </a:solidFill>
          <a:ln cap="flat" cmpd="sng" w="28575">
            <a:solidFill>
              <a:srgbClr val="041E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b="1" sz="2400">
              <a:solidFill>
                <a:srgbClr val="020C1A"/>
              </a:solidFill>
              <a:latin typeface="Calibri"/>
              <a:ea typeface="Calibri"/>
              <a:cs typeface="Calibri"/>
              <a:sym typeface="Calibri"/>
            </a:endParaRPr>
          </a:p>
        </p:txBody>
      </p:sp>
      <p:sp>
        <p:nvSpPr>
          <p:cNvPr id="370" name="Google Shape;370;p27"/>
          <p:cNvSpPr/>
          <p:nvPr/>
        </p:nvSpPr>
        <p:spPr>
          <a:xfrm>
            <a:off x="743438" y="3733824"/>
            <a:ext cx="1587900" cy="1194900"/>
          </a:xfrm>
          <a:prstGeom prst="roundRect">
            <a:avLst>
              <a:gd fmla="val 16667" name="adj"/>
            </a:avLst>
          </a:prstGeom>
          <a:solidFill>
            <a:schemeClr val="lt1"/>
          </a:solidFill>
          <a:ln cap="flat" cmpd="sng" w="28575">
            <a:solidFill>
              <a:srgbClr val="041E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 sz="2400">
                <a:solidFill>
                  <a:schemeClr val="dk1"/>
                </a:solidFill>
                <a:latin typeface="Calibri"/>
                <a:ea typeface="Calibri"/>
                <a:cs typeface="Calibri"/>
                <a:sym typeface="Calibri"/>
              </a:rPr>
              <a:t>ΔWP</a:t>
            </a:r>
            <a:endParaRPr b="1" sz="2400">
              <a:solidFill>
                <a:schemeClr val="dk1"/>
              </a:solidFill>
              <a:latin typeface="Calibri"/>
              <a:ea typeface="Calibri"/>
              <a:cs typeface="Calibri"/>
              <a:sym typeface="Calibri"/>
            </a:endParaRPr>
          </a:p>
        </p:txBody>
      </p:sp>
      <p:sp>
        <p:nvSpPr>
          <p:cNvPr id="371" name="Google Shape;371;p27"/>
          <p:cNvSpPr/>
          <p:nvPr/>
        </p:nvSpPr>
        <p:spPr>
          <a:xfrm>
            <a:off x="5692800" y="4052425"/>
            <a:ext cx="629400" cy="524100"/>
          </a:xfrm>
          <a:prstGeom prst="mathEqual">
            <a:avLst>
              <a:gd fmla="val 23520" name="adj1"/>
              <a:gd fmla="val 11760" name="adj2"/>
            </a:avLst>
          </a:prstGeom>
          <a:solidFill>
            <a:schemeClr val="lt1"/>
          </a:solidFill>
          <a:ln cap="flat" cmpd="sng" w="28575">
            <a:solidFill>
              <a:srgbClr val="041E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b="1" sz="2400">
              <a:solidFill>
                <a:srgbClr val="020C1A"/>
              </a:solidFill>
              <a:latin typeface="Calibri"/>
              <a:ea typeface="Calibri"/>
              <a:cs typeface="Calibri"/>
              <a:sym typeface="Calibri"/>
            </a:endParaRPr>
          </a:p>
        </p:txBody>
      </p:sp>
      <p:sp>
        <p:nvSpPr>
          <p:cNvPr id="372" name="Google Shape;372;p27"/>
          <p:cNvSpPr/>
          <p:nvPr/>
        </p:nvSpPr>
        <p:spPr>
          <a:xfrm>
            <a:off x="6812638" y="3717024"/>
            <a:ext cx="1587900" cy="1194900"/>
          </a:xfrm>
          <a:prstGeom prst="roundRect">
            <a:avLst>
              <a:gd fmla="val 16667" name="adj"/>
            </a:avLst>
          </a:prstGeom>
          <a:solidFill>
            <a:srgbClr val="F76900"/>
          </a:solidFill>
          <a:ln cap="flat" cmpd="sng" w="28575">
            <a:solidFill>
              <a:srgbClr val="041E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 sz="2400">
                <a:solidFill>
                  <a:srgbClr val="020C1A"/>
                </a:solidFill>
                <a:latin typeface="Calibri"/>
                <a:ea typeface="Calibri"/>
                <a:cs typeface="Calibri"/>
                <a:sym typeface="Calibri"/>
              </a:rPr>
              <a:t>HERO</a:t>
            </a:r>
            <a:endParaRPr b="1" sz="2400">
              <a:solidFill>
                <a:srgbClr val="020C1A"/>
              </a:solidFill>
              <a:latin typeface="Calibri"/>
              <a:ea typeface="Calibri"/>
              <a:cs typeface="Calibri"/>
              <a:sym typeface="Calibri"/>
            </a:endParaRPr>
          </a:p>
        </p:txBody>
      </p:sp>
      <p:sp>
        <p:nvSpPr>
          <p:cNvPr id="373" name="Google Shape;373;p27"/>
          <p:cNvSpPr/>
          <p:nvPr/>
        </p:nvSpPr>
        <p:spPr>
          <a:xfrm>
            <a:off x="0" y="0"/>
            <a:ext cx="9144000" cy="579900"/>
          </a:xfrm>
          <a:prstGeom prst="rect">
            <a:avLst/>
          </a:prstGeom>
          <a:solidFill>
            <a:srgbClr val="041E4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74" name="Google Shape;374;p27"/>
          <p:cNvSpPr txBox="1"/>
          <p:nvPr/>
        </p:nvSpPr>
        <p:spPr>
          <a:xfrm>
            <a:off x="661650" y="0"/>
            <a:ext cx="7820700" cy="579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800">
                <a:solidFill>
                  <a:schemeClr val="lt1"/>
                </a:solidFill>
                <a:latin typeface="Calibri"/>
                <a:ea typeface="Calibri"/>
                <a:cs typeface="Calibri"/>
                <a:sym typeface="Calibri"/>
              </a:rPr>
              <a:t>From Threat to Pressure</a:t>
            </a:r>
            <a:endParaRPr b="1" sz="2800">
              <a:solidFill>
                <a:schemeClr val="lt1"/>
              </a:solidFill>
              <a:latin typeface="Calibri"/>
              <a:ea typeface="Calibri"/>
              <a:cs typeface="Calibri"/>
              <a:sym typeface="Calibri"/>
            </a:endParaRPr>
          </a:p>
        </p:txBody>
      </p:sp>
      <p:pic>
        <p:nvPicPr>
          <p:cNvPr id="375" name="Google Shape;375;p27"/>
          <p:cNvPicPr preferRelativeResize="0"/>
          <p:nvPr/>
        </p:nvPicPr>
        <p:blipFill>
          <a:blip r:embed="rId3">
            <a:alphaModFix/>
          </a:blip>
          <a:stretch>
            <a:fillRect/>
          </a:stretch>
        </p:blipFill>
        <p:spPr>
          <a:xfrm>
            <a:off x="8572626" y="49664"/>
            <a:ext cx="480550" cy="480550"/>
          </a:xfrm>
          <a:prstGeom prst="rect">
            <a:avLst/>
          </a:prstGeom>
          <a:noFill/>
          <a:ln>
            <a:noFill/>
          </a:ln>
        </p:spPr>
      </p:pic>
      <p:sp>
        <p:nvSpPr>
          <p:cNvPr id="376" name="Google Shape;376;p27"/>
          <p:cNvSpPr/>
          <p:nvPr/>
        </p:nvSpPr>
        <p:spPr>
          <a:xfrm>
            <a:off x="3696238" y="3717024"/>
            <a:ext cx="1587900" cy="1194900"/>
          </a:xfrm>
          <a:prstGeom prst="roundRect">
            <a:avLst>
              <a:gd fmla="val 16667" name="adj"/>
            </a:avLst>
          </a:prstGeom>
          <a:solidFill>
            <a:srgbClr val="041E42"/>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 sz="2400">
                <a:solidFill>
                  <a:schemeClr val="lt1"/>
                </a:solidFill>
                <a:latin typeface="Calibri"/>
                <a:ea typeface="Calibri"/>
                <a:cs typeface="Calibri"/>
                <a:sym typeface="Calibri"/>
              </a:rPr>
              <a:t>Danger</a:t>
            </a:r>
            <a:endParaRPr b="1" sz="2400">
              <a:solidFill>
                <a:schemeClr val="lt1"/>
              </a:solidFill>
              <a:latin typeface="Calibri"/>
              <a:ea typeface="Calibri"/>
              <a:cs typeface="Calibri"/>
              <a:sym typeface="Calibri"/>
            </a:endParaRPr>
          </a:p>
        </p:txBody>
      </p:sp>
      <p:sp>
        <p:nvSpPr>
          <p:cNvPr id="377" name="Google Shape;377;p27"/>
          <p:cNvSpPr txBox="1"/>
          <p:nvPr/>
        </p:nvSpPr>
        <p:spPr>
          <a:xfrm>
            <a:off x="3696125" y="3397100"/>
            <a:ext cx="1587900" cy="336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Calibri"/>
                <a:ea typeface="Calibri"/>
                <a:cs typeface="Calibri"/>
                <a:sym typeface="Calibri"/>
              </a:rPr>
              <a:t>Challenge</a:t>
            </a:r>
            <a:endParaRPr b="1" sz="1800">
              <a:solidFill>
                <a:schemeClr val="dk1"/>
              </a:solidFill>
              <a:latin typeface="Calibri"/>
              <a:ea typeface="Calibri"/>
              <a:cs typeface="Calibri"/>
              <a:sym typeface="Calibri"/>
            </a:endParaRPr>
          </a:p>
        </p:txBody>
      </p:sp>
      <p:sp>
        <p:nvSpPr>
          <p:cNvPr id="378" name="Google Shape;378;p27"/>
          <p:cNvSpPr txBox="1"/>
          <p:nvPr/>
        </p:nvSpPr>
        <p:spPr>
          <a:xfrm>
            <a:off x="743450" y="3397100"/>
            <a:ext cx="1587900" cy="336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Calibri"/>
                <a:ea typeface="Calibri"/>
                <a:cs typeface="Calibri"/>
                <a:sym typeface="Calibri"/>
              </a:rPr>
              <a:t>Outcome</a:t>
            </a:r>
            <a:endParaRPr b="1" sz="1800">
              <a:solidFill>
                <a:schemeClr val="dk1"/>
              </a:solidFill>
              <a:latin typeface="Calibri"/>
              <a:ea typeface="Calibri"/>
              <a:cs typeface="Calibri"/>
              <a:sym typeface="Calibri"/>
            </a:endParaRPr>
          </a:p>
        </p:txBody>
      </p:sp>
      <p:sp>
        <p:nvSpPr>
          <p:cNvPr id="379" name="Google Shape;379;p27"/>
          <p:cNvSpPr txBox="1"/>
          <p:nvPr/>
        </p:nvSpPr>
        <p:spPr>
          <a:xfrm>
            <a:off x="6812650" y="3154100"/>
            <a:ext cx="1587900" cy="562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Calibri"/>
                <a:ea typeface="Calibri"/>
                <a:cs typeface="Calibri"/>
                <a:sym typeface="Calibri"/>
              </a:rPr>
              <a:t>Ability to Overcome</a:t>
            </a:r>
            <a:endParaRPr b="1" sz="1800">
              <a:solidFill>
                <a:schemeClr val="dk1"/>
              </a:solidFill>
              <a:latin typeface="Calibri"/>
              <a:ea typeface="Calibri"/>
              <a:cs typeface="Calibri"/>
              <a:sym typeface="Calibri"/>
            </a:endParaRPr>
          </a:p>
        </p:txBody>
      </p:sp>
      <p:pic>
        <p:nvPicPr>
          <p:cNvPr id="380" name="Google Shape;380;p27"/>
          <p:cNvPicPr preferRelativeResize="0"/>
          <p:nvPr/>
        </p:nvPicPr>
        <p:blipFill>
          <a:blip r:embed="rId4">
            <a:alphaModFix/>
          </a:blip>
          <a:stretch>
            <a:fillRect/>
          </a:stretch>
        </p:blipFill>
        <p:spPr>
          <a:xfrm>
            <a:off x="90825" y="49675"/>
            <a:ext cx="480548" cy="480548"/>
          </a:xfrm>
          <a:prstGeom prst="rect">
            <a:avLst/>
          </a:prstGeom>
          <a:noFill/>
          <a:ln>
            <a:noFill/>
          </a:ln>
        </p:spPr>
      </p:pic>
      <p:sp>
        <p:nvSpPr>
          <p:cNvPr id="381" name="Google Shape;381;p27"/>
          <p:cNvSpPr txBox="1"/>
          <p:nvPr/>
        </p:nvSpPr>
        <p:spPr>
          <a:xfrm>
            <a:off x="743450" y="1054450"/>
            <a:ext cx="1587900" cy="336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Calibri"/>
                <a:ea typeface="Calibri"/>
                <a:cs typeface="Calibri"/>
                <a:sym typeface="Calibri"/>
              </a:rPr>
              <a:t>Threat</a:t>
            </a:r>
            <a:endParaRPr b="1" sz="1800">
              <a:solidFill>
                <a:schemeClr val="dk1"/>
              </a:solidFill>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5" name="Shape 385"/>
        <p:cNvGrpSpPr/>
        <p:nvPr/>
      </p:nvGrpSpPr>
      <p:grpSpPr>
        <a:xfrm>
          <a:off x="0" y="0"/>
          <a:ext cx="0" cy="0"/>
          <a:chOff x="0" y="0"/>
          <a:chExt cx="0" cy="0"/>
        </a:xfrm>
      </p:grpSpPr>
      <p:sp>
        <p:nvSpPr>
          <p:cNvPr id="386" name="Google Shape;386;p28"/>
          <p:cNvSpPr txBox="1"/>
          <p:nvPr/>
        </p:nvSpPr>
        <p:spPr>
          <a:xfrm>
            <a:off x="172800" y="741500"/>
            <a:ext cx="8798400" cy="662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chemeClr val="dk1"/>
                </a:solidFill>
                <a:latin typeface="Calibri"/>
                <a:ea typeface="Calibri"/>
                <a:cs typeface="Calibri"/>
                <a:sym typeface="Calibri"/>
              </a:rPr>
              <a:t>GAM: </a:t>
            </a:r>
            <a:r>
              <a:rPr lang="en" sz="1600">
                <a:solidFill>
                  <a:schemeClr val="dk1"/>
                </a:solidFill>
                <a:latin typeface="Calibri"/>
                <a:ea typeface="Calibri"/>
                <a:cs typeface="Calibri"/>
                <a:sym typeface="Calibri"/>
              </a:rPr>
              <a:t>Holding all else constant, how does score differential and number of runs scored impact WPA?</a:t>
            </a:r>
            <a:endParaRPr sz="1600">
              <a:solidFill>
                <a:schemeClr val="dk1"/>
              </a:solidFill>
              <a:latin typeface="Calibri"/>
              <a:ea typeface="Calibri"/>
              <a:cs typeface="Calibri"/>
              <a:sym typeface="Calibri"/>
            </a:endParaRPr>
          </a:p>
          <a:p>
            <a:pPr indent="0" lvl="0" marL="0" rtl="0" algn="ctr">
              <a:spcBef>
                <a:spcPts val="0"/>
              </a:spcBef>
              <a:spcAft>
                <a:spcPts val="0"/>
              </a:spcAft>
              <a:buClr>
                <a:schemeClr val="dk1"/>
              </a:buClr>
              <a:buSzPts val="1100"/>
              <a:buFont typeface="Arial"/>
              <a:buNone/>
            </a:pPr>
            <a:r>
              <a:rPr lang="en" sz="1600">
                <a:solidFill>
                  <a:schemeClr val="dk1"/>
                </a:solidFill>
                <a:latin typeface="Calibri"/>
                <a:ea typeface="Calibri"/>
                <a:cs typeface="Calibri"/>
                <a:sym typeface="Calibri"/>
              </a:rPr>
              <a:t>What is the </a:t>
            </a:r>
            <a:r>
              <a:rPr b="1" lang="en" sz="1600">
                <a:solidFill>
                  <a:schemeClr val="dk1"/>
                </a:solidFill>
                <a:latin typeface="Calibri"/>
                <a:ea typeface="Calibri"/>
                <a:cs typeface="Calibri"/>
                <a:sym typeface="Calibri"/>
              </a:rPr>
              <a:t>Value</a:t>
            </a:r>
            <a:r>
              <a:rPr lang="en" sz="1600">
                <a:solidFill>
                  <a:schemeClr val="dk1"/>
                </a:solidFill>
                <a:latin typeface="Calibri"/>
                <a:ea typeface="Calibri"/>
                <a:cs typeface="Calibri"/>
                <a:sym typeface="Calibri"/>
              </a:rPr>
              <a:t> of a run?</a:t>
            </a:r>
            <a:endParaRPr sz="1600">
              <a:solidFill>
                <a:schemeClr val="dk1"/>
              </a:solidFill>
              <a:latin typeface="Calibri"/>
              <a:ea typeface="Calibri"/>
              <a:cs typeface="Calibri"/>
              <a:sym typeface="Calibri"/>
            </a:endParaRPr>
          </a:p>
          <a:p>
            <a:pPr indent="0" lvl="0" marL="0" rtl="0" algn="l">
              <a:spcBef>
                <a:spcPts val="0"/>
              </a:spcBef>
              <a:spcAft>
                <a:spcPts val="0"/>
              </a:spcAft>
              <a:buNone/>
            </a:pPr>
            <a:r>
              <a:t/>
            </a:r>
            <a:endParaRPr sz="1800">
              <a:solidFill>
                <a:srgbClr val="041E42"/>
              </a:solidFill>
              <a:latin typeface="Calibri"/>
              <a:ea typeface="Calibri"/>
              <a:cs typeface="Calibri"/>
              <a:sym typeface="Calibri"/>
            </a:endParaRPr>
          </a:p>
        </p:txBody>
      </p:sp>
      <p:pic>
        <p:nvPicPr>
          <p:cNvPr id="387" name="Google Shape;387;p28"/>
          <p:cNvPicPr preferRelativeResize="0"/>
          <p:nvPr/>
        </p:nvPicPr>
        <p:blipFill>
          <a:blip r:embed="rId3">
            <a:alphaModFix/>
          </a:blip>
          <a:stretch>
            <a:fillRect/>
          </a:stretch>
        </p:blipFill>
        <p:spPr>
          <a:xfrm>
            <a:off x="4637575" y="1582100"/>
            <a:ext cx="4333626" cy="2677981"/>
          </a:xfrm>
          <a:prstGeom prst="rect">
            <a:avLst/>
          </a:prstGeom>
          <a:noFill/>
          <a:ln cap="flat" cmpd="sng" w="9525">
            <a:solidFill>
              <a:schemeClr val="dk2"/>
            </a:solidFill>
            <a:prstDash val="solid"/>
            <a:round/>
            <a:headEnd len="sm" w="sm" type="none"/>
            <a:tailEnd len="sm" w="sm" type="none"/>
          </a:ln>
        </p:spPr>
      </p:pic>
      <p:pic>
        <p:nvPicPr>
          <p:cNvPr id="388" name="Google Shape;388;p28"/>
          <p:cNvPicPr preferRelativeResize="0"/>
          <p:nvPr/>
        </p:nvPicPr>
        <p:blipFill>
          <a:blip r:embed="rId4">
            <a:alphaModFix/>
          </a:blip>
          <a:stretch>
            <a:fillRect/>
          </a:stretch>
        </p:blipFill>
        <p:spPr>
          <a:xfrm>
            <a:off x="172800" y="1582100"/>
            <a:ext cx="4333613" cy="2677975"/>
          </a:xfrm>
          <a:prstGeom prst="rect">
            <a:avLst/>
          </a:prstGeom>
          <a:noFill/>
          <a:ln cap="flat" cmpd="sng" w="9525">
            <a:solidFill>
              <a:schemeClr val="dk2"/>
            </a:solidFill>
            <a:prstDash val="solid"/>
            <a:round/>
            <a:headEnd len="sm" w="sm" type="none"/>
            <a:tailEnd len="sm" w="sm" type="none"/>
          </a:ln>
        </p:spPr>
      </p:pic>
      <p:sp>
        <p:nvSpPr>
          <p:cNvPr id="389" name="Google Shape;389;p28"/>
          <p:cNvSpPr txBox="1"/>
          <p:nvPr/>
        </p:nvSpPr>
        <p:spPr>
          <a:xfrm>
            <a:off x="2173650" y="4384950"/>
            <a:ext cx="4796700" cy="662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sz="1600">
                <a:solidFill>
                  <a:schemeClr val="dk1"/>
                </a:solidFill>
                <a:latin typeface="Calibri"/>
                <a:ea typeface="Calibri"/>
                <a:cs typeface="Calibri"/>
                <a:sym typeface="Calibri"/>
              </a:rPr>
              <a:t>Impact of scoring 0 runs on a play modeled separately for negative and positive events</a:t>
            </a:r>
            <a:endParaRPr i="1" sz="1800">
              <a:solidFill>
                <a:srgbClr val="041E42"/>
              </a:solidFill>
              <a:latin typeface="Calibri"/>
              <a:ea typeface="Calibri"/>
              <a:cs typeface="Calibri"/>
              <a:sym typeface="Calibri"/>
            </a:endParaRPr>
          </a:p>
        </p:txBody>
      </p:sp>
      <p:sp>
        <p:nvSpPr>
          <p:cNvPr id="390" name="Google Shape;390;p28"/>
          <p:cNvSpPr/>
          <p:nvPr/>
        </p:nvSpPr>
        <p:spPr>
          <a:xfrm>
            <a:off x="0" y="0"/>
            <a:ext cx="9144000" cy="579900"/>
          </a:xfrm>
          <a:prstGeom prst="rect">
            <a:avLst/>
          </a:prstGeom>
          <a:solidFill>
            <a:srgbClr val="041E4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91" name="Google Shape;391;p28"/>
          <p:cNvSpPr txBox="1"/>
          <p:nvPr/>
        </p:nvSpPr>
        <p:spPr>
          <a:xfrm>
            <a:off x="661650" y="0"/>
            <a:ext cx="7820700" cy="579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800">
                <a:solidFill>
                  <a:schemeClr val="lt1"/>
                </a:solidFill>
                <a:latin typeface="Calibri"/>
                <a:ea typeface="Calibri"/>
                <a:cs typeface="Calibri"/>
                <a:sym typeface="Calibri"/>
              </a:rPr>
              <a:t>Pressure</a:t>
            </a:r>
            <a:endParaRPr b="1" sz="2800">
              <a:solidFill>
                <a:schemeClr val="lt1"/>
              </a:solidFill>
              <a:latin typeface="Calibri"/>
              <a:ea typeface="Calibri"/>
              <a:cs typeface="Calibri"/>
              <a:sym typeface="Calibri"/>
            </a:endParaRPr>
          </a:p>
        </p:txBody>
      </p:sp>
      <p:pic>
        <p:nvPicPr>
          <p:cNvPr id="392" name="Google Shape;392;p28"/>
          <p:cNvPicPr preferRelativeResize="0"/>
          <p:nvPr/>
        </p:nvPicPr>
        <p:blipFill>
          <a:blip r:embed="rId5">
            <a:alphaModFix/>
          </a:blip>
          <a:stretch>
            <a:fillRect/>
          </a:stretch>
        </p:blipFill>
        <p:spPr>
          <a:xfrm>
            <a:off x="8572626" y="49664"/>
            <a:ext cx="480550" cy="480550"/>
          </a:xfrm>
          <a:prstGeom prst="rect">
            <a:avLst/>
          </a:prstGeom>
          <a:noFill/>
          <a:ln>
            <a:noFill/>
          </a:ln>
        </p:spPr>
      </p:pic>
      <p:pic>
        <p:nvPicPr>
          <p:cNvPr id="393" name="Google Shape;393;p28"/>
          <p:cNvPicPr preferRelativeResize="0"/>
          <p:nvPr/>
        </p:nvPicPr>
        <p:blipFill>
          <a:blip r:embed="rId6">
            <a:alphaModFix/>
          </a:blip>
          <a:stretch>
            <a:fillRect/>
          </a:stretch>
        </p:blipFill>
        <p:spPr>
          <a:xfrm>
            <a:off x="90825" y="49675"/>
            <a:ext cx="480548" cy="480548"/>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7" name="Shape 397"/>
        <p:cNvGrpSpPr/>
        <p:nvPr/>
      </p:nvGrpSpPr>
      <p:grpSpPr>
        <a:xfrm>
          <a:off x="0" y="0"/>
          <a:ext cx="0" cy="0"/>
          <a:chOff x="0" y="0"/>
          <a:chExt cx="0" cy="0"/>
        </a:xfrm>
      </p:grpSpPr>
      <p:pic>
        <p:nvPicPr>
          <p:cNvPr id="398" name="Google Shape;398;p29"/>
          <p:cNvPicPr preferRelativeResize="0"/>
          <p:nvPr/>
        </p:nvPicPr>
        <p:blipFill>
          <a:blip r:embed="rId3">
            <a:alphaModFix/>
          </a:blip>
          <a:stretch>
            <a:fillRect/>
          </a:stretch>
        </p:blipFill>
        <p:spPr>
          <a:xfrm>
            <a:off x="1168530" y="2346370"/>
            <a:ext cx="1904570" cy="1382191"/>
          </a:xfrm>
          <a:prstGeom prst="rect">
            <a:avLst/>
          </a:prstGeom>
          <a:noFill/>
          <a:ln>
            <a:noFill/>
          </a:ln>
        </p:spPr>
      </p:pic>
      <p:sp>
        <p:nvSpPr>
          <p:cNvPr id="399" name="Google Shape;399;p29"/>
          <p:cNvSpPr/>
          <p:nvPr/>
        </p:nvSpPr>
        <p:spPr>
          <a:xfrm>
            <a:off x="654280" y="1517284"/>
            <a:ext cx="1141800" cy="523200"/>
          </a:xfrm>
          <a:prstGeom prst="rect">
            <a:avLst/>
          </a:prstGeom>
          <a:solidFill>
            <a:schemeClr val="lt1"/>
          </a:solidFill>
          <a:ln cap="flat" cmpd="sng" w="19050">
            <a:solidFill>
              <a:srgbClr val="041E42"/>
            </a:solidFill>
            <a:prstDash val="solid"/>
            <a:round/>
            <a:headEnd len="sm" w="sm" type="none"/>
            <a:tailEnd len="sm" w="sm" type="none"/>
          </a:ln>
        </p:spPr>
        <p:txBody>
          <a:bodyPr anchorCtr="0" anchor="t" bIns="91425" lIns="91425" spcFirstLastPara="1" rIns="91425" wrap="square" tIns="91425">
            <a:noAutofit/>
          </a:bodyPr>
          <a:lstStyle/>
          <a:p>
            <a:pPr indent="0" lvl="0" marL="457200" rtl="0" algn="l">
              <a:spcBef>
                <a:spcPts val="0"/>
              </a:spcBef>
              <a:spcAft>
                <a:spcPts val="0"/>
              </a:spcAft>
              <a:buNone/>
            </a:pPr>
            <a:r>
              <a:rPr lang="en" sz="3000"/>
              <a:t> </a:t>
            </a:r>
            <a:r>
              <a:rPr lang="en"/>
              <a:t>	</a:t>
            </a:r>
            <a:endParaRPr/>
          </a:p>
        </p:txBody>
      </p:sp>
      <p:pic>
        <p:nvPicPr>
          <p:cNvPr id="400" name="Google Shape;400;p29"/>
          <p:cNvPicPr preferRelativeResize="0"/>
          <p:nvPr/>
        </p:nvPicPr>
        <p:blipFill>
          <a:blip r:embed="rId4">
            <a:alphaModFix/>
          </a:blip>
          <a:stretch>
            <a:fillRect/>
          </a:stretch>
        </p:blipFill>
        <p:spPr>
          <a:xfrm>
            <a:off x="601275" y="1595910"/>
            <a:ext cx="678513" cy="381660"/>
          </a:xfrm>
          <a:prstGeom prst="rect">
            <a:avLst/>
          </a:prstGeom>
          <a:noFill/>
          <a:ln>
            <a:noFill/>
          </a:ln>
        </p:spPr>
      </p:pic>
      <p:sp>
        <p:nvSpPr>
          <p:cNvPr id="401" name="Google Shape;401;p29"/>
          <p:cNvSpPr txBox="1"/>
          <p:nvPr/>
        </p:nvSpPr>
        <p:spPr>
          <a:xfrm>
            <a:off x="1168523" y="1533201"/>
            <a:ext cx="627600" cy="507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chemeClr val="dk1"/>
                </a:solidFill>
                <a:latin typeface="Calibri"/>
                <a:ea typeface="Calibri"/>
                <a:cs typeface="Calibri"/>
                <a:sym typeface="Calibri"/>
              </a:rPr>
              <a:t>2</a:t>
            </a:r>
            <a:endParaRPr b="1" sz="3000">
              <a:solidFill>
                <a:schemeClr val="dk1"/>
              </a:solidFill>
              <a:latin typeface="Calibri"/>
              <a:ea typeface="Calibri"/>
              <a:cs typeface="Calibri"/>
              <a:sym typeface="Calibri"/>
            </a:endParaRPr>
          </a:p>
        </p:txBody>
      </p:sp>
      <p:sp>
        <p:nvSpPr>
          <p:cNvPr id="402" name="Google Shape;402;p29"/>
          <p:cNvSpPr/>
          <p:nvPr/>
        </p:nvSpPr>
        <p:spPr>
          <a:xfrm>
            <a:off x="2580209" y="1517284"/>
            <a:ext cx="1141800" cy="523200"/>
          </a:xfrm>
          <a:prstGeom prst="rect">
            <a:avLst/>
          </a:prstGeom>
          <a:solidFill>
            <a:srgbClr val="DE6A22"/>
          </a:solidFill>
          <a:ln cap="flat" cmpd="sng" w="19050">
            <a:solidFill>
              <a:srgbClr val="041E42"/>
            </a:solidFill>
            <a:prstDash val="solid"/>
            <a:round/>
            <a:headEnd len="sm" w="sm" type="none"/>
            <a:tailEnd len="sm" w="sm" type="none"/>
          </a:ln>
        </p:spPr>
        <p:txBody>
          <a:bodyPr anchorCtr="0" anchor="t" bIns="91425" lIns="91425" spcFirstLastPara="1" rIns="91425" wrap="square" tIns="91425">
            <a:noAutofit/>
          </a:bodyPr>
          <a:lstStyle/>
          <a:p>
            <a:pPr indent="0" lvl="0" marL="457200" rtl="0" algn="l">
              <a:spcBef>
                <a:spcPts val="0"/>
              </a:spcBef>
              <a:spcAft>
                <a:spcPts val="0"/>
              </a:spcAft>
              <a:buNone/>
            </a:pPr>
            <a:r>
              <a:rPr lang="en" sz="3000"/>
              <a:t> </a:t>
            </a:r>
            <a:r>
              <a:rPr lang="en"/>
              <a:t>	</a:t>
            </a:r>
            <a:endParaRPr/>
          </a:p>
        </p:txBody>
      </p:sp>
      <p:sp>
        <p:nvSpPr>
          <p:cNvPr id="403" name="Google Shape;403;p29"/>
          <p:cNvSpPr txBox="1"/>
          <p:nvPr/>
        </p:nvSpPr>
        <p:spPr>
          <a:xfrm>
            <a:off x="3094453" y="1533201"/>
            <a:ext cx="627600" cy="507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chemeClr val="dk1"/>
                </a:solidFill>
                <a:latin typeface="Calibri"/>
                <a:ea typeface="Calibri"/>
                <a:cs typeface="Calibri"/>
                <a:sym typeface="Calibri"/>
              </a:rPr>
              <a:t>1</a:t>
            </a:r>
            <a:endParaRPr b="1" sz="3000">
              <a:solidFill>
                <a:schemeClr val="dk1"/>
              </a:solidFill>
              <a:latin typeface="Calibri"/>
              <a:ea typeface="Calibri"/>
              <a:cs typeface="Calibri"/>
              <a:sym typeface="Calibri"/>
            </a:endParaRPr>
          </a:p>
        </p:txBody>
      </p:sp>
      <p:pic>
        <p:nvPicPr>
          <p:cNvPr id="404" name="Google Shape;404;p29"/>
          <p:cNvPicPr preferRelativeResize="0"/>
          <p:nvPr/>
        </p:nvPicPr>
        <p:blipFill>
          <a:blip r:embed="rId5">
            <a:alphaModFix/>
          </a:blip>
          <a:stretch>
            <a:fillRect/>
          </a:stretch>
        </p:blipFill>
        <p:spPr>
          <a:xfrm>
            <a:off x="2659080" y="1560602"/>
            <a:ext cx="435372" cy="436448"/>
          </a:xfrm>
          <a:prstGeom prst="rect">
            <a:avLst/>
          </a:prstGeom>
          <a:noFill/>
          <a:ln>
            <a:noFill/>
          </a:ln>
        </p:spPr>
      </p:pic>
      <p:pic>
        <p:nvPicPr>
          <p:cNvPr id="405" name="Google Shape;405;p29"/>
          <p:cNvPicPr preferRelativeResize="0"/>
          <p:nvPr/>
        </p:nvPicPr>
        <p:blipFill>
          <a:blip r:embed="rId6">
            <a:alphaModFix/>
          </a:blip>
          <a:stretch>
            <a:fillRect/>
          </a:stretch>
        </p:blipFill>
        <p:spPr>
          <a:xfrm>
            <a:off x="2035178" y="1633770"/>
            <a:ext cx="305950" cy="305951"/>
          </a:xfrm>
          <a:prstGeom prst="rect">
            <a:avLst/>
          </a:prstGeom>
          <a:noFill/>
          <a:ln>
            <a:noFill/>
          </a:ln>
        </p:spPr>
      </p:pic>
      <p:sp>
        <p:nvSpPr>
          <p:cNvPr id="406" name="Google Shape;406;p29"/>
          <p:cNvSpPr txBox="1"/>
          <p:nvPr/>
        </p:nvSpPr>
        <p:spPr>
          <a:xfrm>
            <a:off x="74950" y="864350"/>
            <a:ext cx="4336500" cy="618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dk1"/>
                </a:solidFill>
                <a:latin typeface="Calibri"/>
                <a:ea typeface="Calibri"/>
                <a:cs typeface="Calibri"/>
                <a:sym typeface="Calibri"/>
              </a:rPr>
              <a:t>What is the </a:t>
            </a:r>
            <a:r>
              <a:rPr b="1" lang="en" sz="2000">
                <a:solidFill>
                  <a:schemeClr val="dk1"/>
                </a:solidFill>
                <a:latin typeface="Calibri"/>
                <a:ea typeface="Calibri"/>
                <a:cs typeface="Calibri"/>
                <a:sym typeface="Calibri"/>
              </a:rPr>
              <a:t>Pressure</a:t>
            </a:r>
            <a:r>
              <a:rPr lang="en" sz="2000">
                <a:solidFill>
                  <a:schemeClr val="dk1"/>
                </a:solidFill>
                <a:latin typeface="Calibri"/>
                <a:ea typeface="Calibri"/>
                <a:cs typeface="Calibri"/>
                <a:sym typeface="Calibri"/>
              </a:rPr>
              <a:t> on Sborz here?</a:t>
            </a:r>
            <a:endParaRPr sz="2000">
              <a:solidFill>
                <a:schemeClr val="dk1"/>
              </a:solidFill>
              <a:latin typeface="Calibri"/>
              <a:ea typeface="Calibri"/>
              <a:cs typeface="Calibri"/>
              <a:sym typeface="Calibri"/>
            </a:endParaRPr>
          </a:p>
        </p:txBody>
      </p:sp>
      <p:sp>
        <p:nvSpPr>
          <p:cNvPr id="407" name="Google Shape;407;p29"/>
          <p:cNvSpPr txBox="1"/>
          <p:nvPr/>
        </p:nvSpPr>
        <p:spPr>
          <a:xfrm>
            <a:off x="1278717" y="2128970"/>
            <a:ext cx="1684200" cy="306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Calibri"/>
                <a:ea typeface="Calibri"/>
                <a:cs typeface="Calibri"/>
                <a:sym typeface="Calibri"/>
              </a:rPr>
              <a:t>Josh Sborz</a:t>
            </a:r>
            <a:endParaRPr b="1">
              <a:solidFill>
                <a:schemeClr val="dk1"/>
              </a:solidFill>
              <a:latin typeface="Calibri"/>
              <a:ea typeface="Calibri"/>
              <a:cs typeface="Calibri"/>
              <a:sym typeface="Calibri"/>
            </a:endParaRPr>
          </a:p>
        </p:txBody>
      </p:sp>
      <p:pic>
        <p:nvPicPr>
          <p:cNvPr id="408" name="Google Shape;408;p29"/>
          <p:cNvPicPr preferRelativeResize="0"/>
          <p:nvPr/>
        </p:nvPicPr>
        <p:blipFill>
          <a:blip r:embed="rId7">
            <a:alphaModFix/>
          </a:blip>
          <a:stretch>
            <a:fillRect/>
          </a:stretch>
        </p:blipFill>
        <p:spPr>
          <a:xfrm>
            <a:off x="986962" y="3798775"/>
            <a:ext cx="2267703" cy="923625"/>
          </a:xfrm>
          <a:prstGeom prst="rect">
            <a:avLst/>
          </a:prstGeom>
          <a:noFill/>
          <a:ln>
            <a:noFill/>
          </a:ln>
        </p:spPr>
      </p:pic>
      <p:sp>
        <p:nvSpPr>
          <p:cNvPr id="409" name="Google Shape;409;p29"/>
          <p:cNvSpPr txBox="1"/>
          <p:nvPr/>
        </p:nvSpPr>
        <p:spPr>
          <a:xfrm>
            <a:off x="4119237" y="4373050"/>
            <a:ext cx="5246700" cy="618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200">
                <a:solidFill>
                  <a:schemeClr val="dk1"/>
                </a:solidFill>
                <a:latin typeface="Calibri"/>
                <a:ea typeface="Calibri"/>
                <a:cs typeface="Calibri"/>
                <a:sym typeface="Calibri"/>
              </a:rPr>
              <a:t>Pressure avoided = % of Win Retained</a:t>
            </a:r>
            <a:r>
              <a:rPr b="1" lang="en" sz="2400">
                <a:solidFill>
                  <a:schemeClr val="dk1"/>
                </a:solidFill>
                <a:latin typeface="Calibri"/>
                <a:ea typeface="Calibri"/>
                <a:cs typeface="Calibri"/>
                <a:sym typeface="Calibri"/>
              </a:rPr>
              <a:t>  </a:t>
            </a:r>
            <a:endParaRPr b="1" sz="2400">
              <a:solidFill>
                <a:schemeClr val="dk1"/>
              </a:solidFill>
              <a:latin typeface="Calibri"/>
              <a:ea typeface="Calibri"/>
              <a:cs typeface="Calibri"/>
              <a:sym typeface="Calibri"/>
            </a:endParaRPr>
          </a:p>
        </p:txBody>
      </p:sp>
      <p:sp>
        <p:nvSpPr>
          <p:cNvPr id="410" name="Google Shape;410;p29"/>
          <p:cNvSpPr/>
          <p:nvPr/>
        </p:nvSpPr>
        <p:spPr>
          <a:xfrm>
            <a:off x="0" y="0"/>
            <a:ext cx="9144000" cy="579900"/>
          </a:xfrm>
          <a:prstGeom prst="rect">
            <a:avLst/>
          </a:prstGeom>
          <a:solidFill>
            <a:srgbClr val="041E4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11" name="Google Shape;411;p29"/>
          <p:cNvSpPr txBox="1"/>
          <p:nvPr/>
        </p:nvSpPr>
        <p:spPr>
          <a:xfrm>
            <a:off x="661650" y="0"/>
            <a:ext cx="7820700" cy="579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800">
                <a:solidFill>
                  <a:schemeClr val="lt1"/>
                </a:solidFill>
                <a:latin typeface="Calibri"/>
                <a:ea typeface="Calibri"/>
                <a:cs typeface="Calibri"/>
                <a:sym typeface="Calibri"/>
              </a:rPr>
              <a:t>Pressure</a:t>
            </a:r>
            <a:endParaRPr b="1" sz="2800">
              <a:solidFill>
                <a:schemeClr val="lt1"/>
              </a:solidFill>
              <a:latin typeface="Calibri"/>
              <a:ea typeface="Calibri"/>
              <a:cs typeface="Calibri"/>
              <a:sym typeface="Calibri"/>
            </a:endParaRPr>
          </a:p>
        </p:txBody>
      </p:sp>
      <p:pic>
        <p:nvPicPr>
          <p:cNvPr id="412" name="Google Shape;412;p29"/>
          <p:cNvPicPr preferRelativeResize="0"/>
          <p:nvPr/>
        </p:nvPicPr>
        <p:blipFill>
          <a:blip r:embed="rId8">
            <a:alphaModFix/>
          </a:blip>
          <a:stretch>
            <a:fillRect/>
          </a:stretch>
        </p:blipFill>
        <p:spPr>
          <a:xfrm>
            <a:off x="8572626" y="49664"/>
            <a:ext cx="480550" cy="480550"/>
          </a:xfrm>
          <a:prstGeom prst="rect">
            <a:avLst/>
          </a:prstGeom>
          <a:noFill/>
          <a:ln>
            <a:noFill/>
          </a:ln>
        </p:spPr>
      </p:pic>
      <p:pic>
        <p:nvPicPr>
          <p:cNvPr id="413" name="Google Shape;413;p29"/>
          <p:cNvPicPr preferRelativeResize="0"/>
          <p:nvPr/>
        </p:nvPicPr>
        <p:blipFill>
          <a:blip r:embed="rId9">
            <a:alphaModFix/>
          </a:blip>
          <a:stretch>
            <a:fillRect/>
          </a:stretch>
        </p:blipFill>
        <p:spPr>
          <a:xfrm>
            <a:off x="90825" y="49675"/>
            <a:ext cx="480548" cy="480548"/>
          </a:xfrm>
          <a:prstGeom prst="rect">
            <a:avLst/>
          </a:prstGeom>
          <a:noFill/>
          <a:ln>
            <a:noFill/>
          </a:ln>
        </p:spPr>
      </p:pic>
      <p:pic>
        <p:nvPicPr>
          <p:cNvPr id="414" name="Google Shape;414;p29"/>
          <p:cNvPicPr preferRelativeResize="0"/>
          <p:nvPr/>
        </p:nvPicPr>
        <p:blipFill>
          <a:blip r:embed="rId10">
            <a:alphaModFix/>
          </a:blip>
          <a:stretch>
            <a:fillRect/>
          </a:stretch>
        </p:blipFill>
        <p:spPr>
          <a:xfrm>
            <a:off x="4475375" y="1436025"/>
            <a:ext cx="4518249" cy="2792049"/>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8" name="Shape 418"/>
        <p:cNvGrpSpPr/>
        <p:nvPr/>
      </p:nvGrpSpPr>
      <p:grpSpPr>
        <a:xfrm>
          <a:off x="0" y="0"/>
          <a:ext cx="0" cy="0"/>
          <a:chOff x="0" y="0"/>
          <a:chExt cx="0" cy="0"/>
        </a:xfrm>
      </p:grpSpPr>
      <p:sp>
        <p:nvSpPr>
          <p:cNvPr id="419" name="Google Shape;419;p30"/>
          <p:cNvSpPr/>
          <p:nvPr/>
        </p:nvSpPr>
        <p:spPr>
          <a:xfrm>
            <a:off x="0" y="0"/>
            <a:ext cx="9144000" cy="579900"/>
          </a:xfrm>
          <a:prstGeom prst="rect">
            <a:avLst/>
          </a:prstGeom>
          <a:solidFill>
            <a:srgbClr val="041E4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20" name="Google Shape;420;p30"/>
          <p:cNvSpPr txBox="1"/>
          <p:nvPr/>
        </p:nvSpPr>
        <p:spPr>
          <a:xfrm>
            <a:off x="661650" y="0"/>
            <a:ext cx="7820700" cy="579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800">
                <a:solidFill>
                  <a:schemeClr val="lt1"/>
                </a:solidFill>
                <a:latin typeface="Calibri"/>
                <a:ea typeface="Calibri"/>
                <a:cs typeface="Calibri"/>
                <a:sym typeface="Calibri"/>
              </a:rPr>
              <a:t>Introducing</a:t>
            </a:r>
            <a:r>
              <a:rPr b="1" lang="en" sz="2800">
                <a:solidFill>
                  <a:schemeClr val="lt1"/>
                </a:solidFill>
                <a:latin typeface="Calibri"/>
                <a:ea typeface="Calibri"/>
                <a:cs typeface="Calibri"/>
                <a:sym typeface="Calibri"/>
              </a:rPr>
              <a:t> Danger</a:t>
            </a:r>
            <a:endParaRPr b="1" sz="2800">
              <a:solidFill>
                <a:schemeClr val="lt1"/>
              </a:solidFill>
              <a:latin typeface="Calibri"/>
              <a:ea typeface="Calibri"/>
              <a:cs typeface="Calibri"/>
              <a:sym typeface="Calibri"/>
            </a:endParaRPr>
          </a:p>
        </p:txBody>
      </p:sp>
      <p:pic>
        <p:nvPicPr>
          <p:cNvPr id="421" name="Google Shape;421;p30"/>
          <p:cNvPicPr preferRelativeResize="0"/>
          <p:nvPr/>
        </p:nvPicPr>
        <p:blipFill>
          <a:blip r:embed="rId3">
            <a:alphaModFix/>
          </a:blip>
          <a:stretch>
            <a:fillRect/>
          </a:stretch>
        </p:blipFill>
        <p:spPr>
          <a:xfrm>
            <a:off x="8572626" y="49664"/>
            <a:ext cx="480550" cy="480550"/>
          </a:xfrm>
          <a:prstGeom prst="rect">
            <a:avLst/>
          </a:prstGeom>
          <a:noFill/>
          <a:ln>
            <a:noFill/>
          </a:ln>
        </p:spPr>
      </p:pic>
      <p:pic>
        <p:nvPicPr>
          <p:cNvPr id="422" name="Google Shape;422;p30"/>
          <p:cNvPicPr preferRelativeResize="0"/>
          <p:nvPr/>
        </p:nvPicPr>
        <p:blipFill>
          <a:blip r:embed="rId4">
            <a:alphaModFix/>
          </a:blip>
          <a:stretch>
            <a:fillRect/>
          </a:stretch>
        </p:blipFill>
        <p:spPr>
          <a:xfrm>
            <a:off x="90825" y="49675"/>
            <a:ext cx="480548" cy="480548"/>
          </a:xfrm>
          <a:prstGeom prst="rect">
            <a:avLst/>
          </a:prstGeom>
          <a:noFill/>
          <a:ln>
            <a:noFill/>
          </a:ln>
        </p:spPr>
      </p:pic>
      <p:sp>
        <p:nvSpPr>
          <p:cNvPr id="423" name="Google Shape;423;p30"/>
          <p:cNvSpPr/>
          <p:nvPr/>
        </p:nvSpPr>
        <p:spPr>
          <a:xfrm>
            <a:off x="728763" y="1391050"/>
            <a:ext cx="1587900" cy="1145400"/>
          </a:xfrm>
          <a:prstGeom prst="roundRect">
            <a:avLst>
              <a:gd fmla="val 16667" name="adj"/>
            </a:avLst>
          </a:prstGeom>
          <a:solidFill>
            <a:schemeClr val="lt1"/>
          </a:solidFill>
          <a:ln cap="flat" cmpd="sng" w="28575">
            <a:solidFill>
              <a:srgbClr val="041E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1600">
                <a:solidFill>
                  <a:srgbClr val="020C1A"/>
                </a:solidFill>
                <a:latin typeface="Calibri"/>
                <a:ea typeface="Calibri"/>
                <a:cs typeface="Calibri"/>
                <a:sym typeface="Calibri"/>
              </a:rPr>
              <a:t>Probability of Allowing 0:5 Runs</a:t>
            </a:r>
            <a:endParaRPr sz="1600">
              <a:solidFill>
                <a:srgbClr val="020C1A"/>
              </a:solidFill>
              <a:latin typeface="Calibri"/>
              <a:ea typeface="Calibri"/>
              <a:cs typeface="Calibri"/>
              <a:sym typeface="Calibri"/>
            </a:endParaRPr>
          </a:p>
          <a:p>
            <a:pPr indent="0" lvl="0" marL="0" marR="0" rtl="0" algn="ctr">
              <a:lnSpc>
                <a:spcPct val="100000"/>
              </a:lnSpc>
              <a:spcBef>
                <a:spcPts val="0"/>
              </a:spcBef>
              <a:spcAft>
                <a:spcPts val="0"/>
              </a:spcAft>
              <a:buNone/>
            </a:pPr>
            <a:r>
              <a:rPr b="1" lang="en" sz="1600">
                <a:solidFill>
                  <a:srgbClr val="020C1A"/>
                </a:solidFill>
                <a:latin typeface="Calibri"/>
                <a:ea typeface="Calibri"/>
                <a:cs typeface="Calibri"/>
                <a:sym typeface="Calibri"/>
              </a:rPr>
              <a:t>Expected Runs</a:t>
            </a:r>
            <a:endParaRPr b="1" sz="1600">
              <a:solidFill>
                <a:srgbClr val="020C1A"/>
              </a:solidFill>
              <a:latin typeface="Calibri"/>
              <a:ea typeface="Calibri"/>
              <a:cs typeface="Calibri"/>
              <a:sym typeface="Calibri"/>
            </a:endParaRPr>
          </a:p>
        </p:txBody>
      </p:sp>
      <p:sp>
        <p:nvSpPr>
          <p:cNvPr id="424" name="Google Shape;424;p30"/>
          <p:cNvSpPr/>
          <p:nvPr/>
        </p:nvSpPr>
        <p:spPr>
          <a:xfrm>
            <a:off x="2643513" y="1669450"/>
            <a:ext cx="629400" cy="638100"/>
          </a:xfrm>
          <a:prstGeom prst="mathMultiply">
            <a:avLst>
              <a:gd fmla="val 23520" name="adj1"/>
            </a:avLst>
          </a:prstGeom>
          <a:solidFill>
            <a:schemeClr val="lt1"/>
          </a:solidFill>
          <a:ln cap="flat" cmpd="sng" w="28575">
            <a:solidFill>
              <a:srgbClr val="041E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b="1" sz="2400">
              <a:solidFill>
                <a:srgbClr val="020C1A"/>
              </a:solidFill>
              <a:latin typeface="Calibri"/>
              <a:ea typeface="Calibri"/>
              <a:cs typeface="Calibri"/>
              <a:sym typeface="Calibri"/>
            </a:endParaRPr>
          </a:p>
        </p:txBody>
      </p:sp>
      <p:sp>
        <p:nvSpPr>
          <p:cNvPr id="425" name="Google Shape;425;p30"/>
          <p:cNvSpPr/>
          <p:nvPr/>
        </p:nvSpPr>
        <p:spPr>
          <a:xfrm>
            <a:off x="3681550" y="1391049"/>
            <a:ext cx="1587900" cy="1194900"/>
          </a:xfrm>
          <a:prstGeom prst="roundRect">
            <a:avLst>
              <a:gd fmla="val 16667" name="adj"/>
            </a:avLst>
          </a:prstGeom>
          <a:solidFill>
            <a:schemeClr val="lt1"/>
          </a:solidFill>
          <a:ln cap="flat" cmpd="sng" w="28575">
            <a:solidFill>
              <a:srgbClr val="041E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1600">
                <a:solidFill>
                  <a:srgbClr val="020C1A"/>
                </a:solidFill>
                <a:latin typeface="Calibri"/>
                <a:ea typeface="Calibri"/>
                <a:cs typeface="Calibri"/>
                <a:sym typeface="Calibri"/>
              </a:rPr>
              <a:t>Value of allowing 0:5 Runs</a:t>
            </a:r>
            <a:endParaRPr sz="1600">
              <a:solidFill>
                <a:srgbClr val="020C1A"/>
              </a:solidFill>
              <a:latin typeface="Calibri"/>
              <a:ea typeface="Calibri"/>
              <a:cs typeface="Calibri"/>
              <a:sym typeface="Calibri"/>
            </a:endParaRPr>
          </a:p>
          <a:p>
            <a:pPr indent="0" lvl="0" marL="0" marR="0" rtl="0" algn="ctr">
              <a:lnSpc>
                <a:spcPct val="100000"/>
              </a:lnSpc>
              <a:spcBef>
                <a:spcPts val="0"/>
              </a:spcBef>
              <a:spcAft>
                <a:spcPts val="0"/>
              </a:spcAft>
              <a:buNone/>
            </a:pPr>
            <a:r>
              <a:rPr b="1" lang="en" sz="1600">
                <a:solidFill>
                  <a:srgbClr val="020C1A"/>
                </a:solidFill>
                <a:latin typeface="Calibri"/>
                <a:ea typeface="Calibri"/>
                <a:cs typeface="Calibri"/>
                <a:sym typeface="Calibri"/>
              </a:rPr>
              <a:t>WP Value</a:t>
            </a:r>
            <a:endParaRPr b="1" sz="1600">
              <a:solidFill>
                <a:srgbClr val="020C1A"/>
              </a:solidFill>
              <a:latin typeface="Calibri"/>
              <a:ea typeface="Calibri"/>
              <a:cs typeface="Calibri"/>
              <a:sym typeface="Calibri"/>
            </a:endParaRPr>
          </a:p>
        </p:txBody>
      </p:sp>
      <p:sp>
        <p:nvSpPr>
          <p:cNvPr id="426" name="Google Shape;426;p30"/>
          <p:cNvSpPr/>
          <p:nvPr/>
        </p:nvSpPr>
        <p:spPr>
          <a:xfrm>
            <a:off x="5678113" y="1726450"/>
            <a:ext cx="629400" cy="524100"/>
          </a:xfrm>
          <a:prstGeom prst="mathEqual">
            <a:avLst>
              <a:gd fmla="val 23520" name="adj1"/>
              <a:gd fmla="val 11760" name="adj2"/>
            </a:avLst>
          </a:prstGeom>
          <a:solidFill>
            <a:schemeClr val="lt1"/>
          </a:solidFill>
          <a:ln cap="flat" cmpd="sng" w="28575">
            <a:solidFill>
              <a:srgbClr val="041E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b="1" sz="2400">
              <a:solidFill>
                <a:srgbClr val="020C1A"/>
              </a:solidFill>
              <a:latin typeface="Calibri"/>
              <a:ea typeface="Calibri"/>
              <a:cs typeface="Calibri"/>
              <a:sym typeface="Calibri"/>
            </a:endParaRPr>
          </a:p>
        </p:txBody>
      </p:sp>
      <p:sp>
        <p:nvSpPr>
          <p:cNvPr id="427" name="Google Shape;427;p30"/>
          <p:cNvSpPr/>
          <p:nvPr/>
        </p:nvSpPr>
        <p:spPr>
          <a:xfrm>
            <a:off x="6769438" y="1391050"/>
            <a:ext cx="1645800" cy="1194900"/>
          </a:xfrm>
          <a:prstGeom prst="roundRect">
            <a:avLst>
              <a:gd fmla="val 16667" name="adj"/>
            </a:avLst>
          </a:prstGeom>
          <a:solidFill>
            <a:srgbClr val="041E42"/>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 sz="2400">
                <a:solidFill>
                  <a:schemeClr val="lt1"/>
                </a:solidFill>
                <a:latin typeface="Calibri"/>
                <a:ea typeface="Calibri"/>
                <a:cs typeface="Calibri"/>
                <a:sym typeface="Calibri"/>
              </a:rPr>
              <a:t>Danger</a:t>
            </a:r>
            <a:endParaRPr b="1" sz="2400">
              <a:solidFill>
                <a:schemeClr val="lt1"/>
              </a:solidFill>
              <a:latin typeface="Calibri"/>
              <a:ea typeface="Calibri"/>
              <a:cs typeface="Calibri"/>
              <a:sym typeface="Calibri"/>
            </a:endParaRPr>
          </a:p>
        </p:txBody>
      </p:sp>
      <p:sp>
        <p:nvSpPr>
          <p:cNvPr id="428" name="Google Shape;428;p30"/>
          <p:cNvSpPr txBox="1"/>
          <p:nvPr/>
        </p:nvSpPr>
        <p:spPr>
          <a:xfrm>
            <a:off x="728750" y="936600"/>
            <a:ext cx="1587900" cy="336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Calibri"/>
                <a:ea typeface="Calibri"/>
                <a:cs typeface="Calibri"/>
                <a:sym typeface="Calibri"/>
              </a:rPr>
              <a:t>Threat</a:t>
            </a:r>
            <a:endParaRPr b="1" sz="1800">
              <a:solidFill>
                <a:schemeClr val="dk1"/>
              </a:solidFill>
              <a:latin typeface="Calibri"/>
              <a:ea typeface="Calibri"/>
              <a:cs typeface="Calibri"/>
              <a:sym typeface="Calibri"/>
            </a:endParaRPr>
          </a:p>
        </p:txBody>
      </p:sp>
      <p:sp>
        <p:nvSpPr>
          <p:cNvPr id="429" name="Google Shape;429;p30"/>
          <p:cNvSpPr txBox="1"/>
          <p:nvPr/>
        </p:nvSpPr>
        <p:spPr>
          <a:xfrm>
            <a:off x="3681525" y="936600"/>
            <a:ext cx="1587900" cy="336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Calibri"/>
                <a:ea typeface="Calibri"/>
                <a:cs typeface="Calibri"/>
                <a:sym typeface="Calibri"/>
              </a:rPr>
              <a:t>Pressure</a:t>
            </a:r>
            <a:endParaRPr b="1" sz="1800">
              <a:solidFill>
                <a:schemeClr val="dk1"/>
              </a:solidFill>
              <a:latin typeface="Calibri"/>
              <a:ea typeface="Calibri"/>
              <a:cs typeface="Calibri"/>
              <a:sym typeface="Calibri"/>
            </a:endParaRPr>
          </a:p>
        </p:txBody>
      </p:sp>
      <p:sp>
        <p:nvSpPr>
          <p:cNvPr id="430" name="Google Shape;430;p30"/>
          <p:cNvSpPr/>
          <p:nvPr/>
        </p:nvSpPr>
        <p:spPr>
          <a:xfrm>
            <a:off x="2658200" y="4033075"/>
            <a:ext cx="629400" cy="562800"/>
          </a:xfrm>
          <a:prstGeom prst="mathMinus">
            <a:avLst>
              <a:gd fmla="val 23520" name="adj1"/>
            </a:avLst>
          </a:prstGeom>
          <a:solidFill>
            <a:schemeClr val="lt1"/>
          </a:solidFill>
          <a:ln cap="flat" cmpd="sng" w="28575">
            <a:solidFill>
              <a:srgbClr val="041E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b="1" sz="2400">
              <a:solidFill>
                <a:srgbClr val="020C1A"/>
              </a:solidFill>
              <a:latin typeface="Calibri"/>
              <a:ea typeface="Calibri"/>
              <a:cs typeface="Calibri"/>
              <a:sym typeface="Calibri"/>
            </a:endParaRPr>
          </a:p>
        </p:txBody>
      </p:sp>
      <p:sp>
        <p:nvSpPr>
          <p:cNvPr id="431" name="Google Shape;431;p30"/>
          <p:cNvSpPr/>
          <p:nvPr/>
        </p:nvSpPr>
        <p:spPr>
          <a:xfrm>
            <a:off x="743438" y="3733824"/>
            <a:ext cx="1587900" cy="1194900"/>
          </a:xfrm>
          <a:prstGeom prst="roundRect">
            <a:avLst>
              <a:gd fmla="val 16667" name="adj"/>
            </a:avLst>
          </a:prstGeom>
          <a:solidFill>
            <a:schemeClr val="lt1"/>
          </a:solidFill>
          <a:ln cap="flat" cmpd="sng" w="28575">
            <a:solidFill>
              <a:srgbClr val="041E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 sz="2400">
                <a:solidFill>
                  <a:schemeClr val="dk1"/>
                </a:solidFill>
                <a:latin typeface="Calibri"/>
                <a:ea typeface="Calibri"/>
                <a:cs typeface="Calibri"/>
                <a:sym typeface="Calibri"/>
              </a:rPr>
              <a:t>ΔWP</a:t>
            </a:r>
            <a:endParaRPr b="1" sz="2400">
              <a:solidFill>
                <a:schemeClr val="dk1"/>
              </a:solidFill>
              <a:latin typeface="Calibri"/>
              <a:ea typeface="Calibri"/>
              <a:cs typeface="Calibri"/>
              <a:sym typeface="Calibri"/>
            </a:endParaRPr>
          </a:p>
        </p:txBody>
      </p:sp>
      <p:sp>
        <p:nvSpPr>
          <p:cNvPr id="432" name="Google Shape;432;p30"/>
          <p:cNvSpPr/>
          <p:nvPr/>
        </p:nvSpPr>
        <p:spPr>
          <a:xfrm>
            <a:off x="5692800" y="4052425"/>
            <a:ext cx="629400" cy="524100"/>
          </a:xfrm>
          <a:prstGeom prst="mathEqual">
            <a:avLst>
              <a:gd fmla="val 23520" name="adj1"/>
              <a:gd fmla="val 11760" name="adj2"/>
            </a:avLst>
          </a:prstGeom>
          <a:solidFill>
            <a:schemeClr val="lt1"/>
          </a:solidFill>
          <a:ln cap="flat" cmpd="sng" w="28575">
            <a:solidFill>
              <a:srgbClr val="041E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b="1" sz="2400">
              <a:solidFill>
                <a:srgbClr val="020C1A"/>
              </a:solidFill>
              <a:latin typeface="Calibri"/>
              <a:ea typeface="Calibri"/>
              <a:cs typeface="Calibri"/>
              <a:sym typeface="Calibri"/>
            </a:endParaRPr>
          </a:p>
        </p:txBody>
      </p:sp>
      <p:sp>
        <p:nvSpPr>
          <p:cNvPr id="433" name="Google Shape;433;p30"/>
          <p:cNvSpPr/>
          <p:nvPr/>
        </p:nvSpPr>
        <p:spPr>
          <a:xfrm>
            <a:off x="6812638" y="3717024"/>
            <a:ext cx="1587900" cy="1194900"/>
          </a:xfrm>
          <a:prstGeom prst="roundRect">
            <a:avLst>
              <a:gd fmla="val 16667" name="adj"/>
            </a:avLst>
          </a:prstGeom>
          <a:solidFill>
            <a:srgbClr val="F76900"/>
          </a:solidFill>
          <a:ln cap="flat" cmpd="sng" w="28575">
            <a:solidFill>
              <a:srgbClr val="041E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 sz="2400">
                <a:solidFill>
                  <a:srgbClr val="020C1A"/>
                </a:solidFill>
                <a:latin typeface="Calibri"/>
                <a:ea typeface="Calibri"/>
                <a:cs typeface="Calibri"/>
                <a:sym typeface="Calibri"/>
              </a:rPr>
              <a:t>HERO</a:t>
            </a:r>
            <a:endParaRPr b="1" sz="2400">
              <a:solidFill>
                <a:srgbClr val="020C1A"/>
              </a:solidFill>
              <a:latin typeface="Calibri"/>
              <a:ea typeface="Calibri"/>
              <a:cs typeface="Calibri"/>
              <a:sym typeface="Calibri"/>
            </a:endParaRPr>
          </a:p>
        </p:txBody>
      </p:sp>
      <p:sp>
        <p:nvSpPr>
          <p:cNvPr id="434" name="Google Shape;434;p30"/>
          <p:cNvSpPr/>
          <p:nvPr/>
        </p:nvSpPr>
        <p:spPr>
          <a:xfrm>
            <a:off x="3696238" y="3717024"/>
            <a:ext cx="1587900" cy="1194900"/>
          </a:xfrm>
          <a:prstGeom prst="roundRect">
            <a:avLst>
              <a:gd fmla="val 16667" name="adj"/>
            </a:avLst>
          </a:prstGeom>
          <a:solidFill>
            <a:srgbClr val="041E42"/>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 sz="2400">
                <a:solidFill>
                  <a:schemeClr val="lt1"/>
                </a:solidFill>
                <a:latin typeface="Calibri"/>
                <a:ea typeface="Calibri"/>
                <a:cs typeface="Calibri"/>
                <a:sym typeface="Calibri"/>
              </a:rPr>
              <a:t>Danger</a:t>
            </a:r>
            <a:endParaRPr b="1" sz="2400">
              <a:solidFill>
                <a:schemeClr val="lt1"/>
              </a:solidFill>
              <a:latin typeface="Calibri"/>
              <a:ea typeface="Calibri"/>
              <a:cs typeface="Calibri"/>
              <a:sym typeface="Calibri"/>
            </a:endParaRPr>
          </a:p>
        </p:txBody>
      </p:sp>
      <p:sp>
        <p:nvSpPr>
          <p:cNvPr id="435" name="Google Shape;435;p30"/>
          <p:cNvSpPr txBox="1"/>
          <p:nvPr/>
        </p:nvSpPr>
        <p:spPr>
          <a:xfrm>
            <a:off x="3696125" y="3397100"/>
            <a:ext cx="1587900" cy="336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Calibri"/>
                <a:ea typeface="Calibri"/>
                <a:cs typeface="Calibri"/>
                <a:sym typeface="Calibri"/>
              </a:rPr>
              <a:t>Challenge</a:t>
            </a:r>
            <a:endParaRPr b="1" sz="1800">
              <a:solidFill>
                <a:schemeClr val="dk1"/>
              </a:solidFill>
              <a:latin typeface="Calibri"/>
              <a:ea typeface="Calibri"/>
              <a:cs typeface="Calibri"/>
              <a:sym typeface="Calibri"/>
            </a:endParaRPr>
          </a:p>
        </p:txBody>
      </p:sp>
      <p:sp>
        <p:nvSpPr>
          <p:cNvPr id="436" name="Google Shape;436;p30"/>
          <p:cNvSpPr txBox="1"/>
          <p:nvPr/>
        </p:nvSpPr>
        <p:spPr>
          <a:xfrm>
            <a:off x="743450" y="3397100"/>
            <a:ext cx="1587900" cy="336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Calibri"/>
                <a:ea typeface="Calibri"/>
                <a:cs typeface="Calibri"/>
                <a:sym typeface="Calibri"/>
              </a:rPr>
              <a:t>Outcome</a:t>
            </a:r>
            <a:endParaRPr b="1" sz="1800">
              <a:solidFill>
                <a:schemeClr val="dk1"/>
              </a:solidFill>
              <a:latin typeface="Calibri"/>
              <a:ea typeface="Calibri"/>
              <a:cs typeface="Calibri"/>
              <a:sym typeface="Calibri"/>
            </a:endParaRPr>
          </a:p>
        </p:txBody>
      </p:sp>
      <p:sp>
        <p:nvSpPr>
          <p:cNvPr id="437" name="Google Shape;437;p30"/>
          <p:cNvSpPr txBox="1"/>
          <p:nvPr/>
        </p:nvSpPr>
        <p:spPr>
          <a:xfrm>
            <a:off x="6812650" y="3154100"/>
            <a:ext cx="1587900" cy="562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Calibri"/>
                <a:ea typeface="Calibri"/>
                <a:cs typeface="Calibri"/>
                <a:sym typeface="Calibri"/>
              </a:rPr>
              <a:t>Ability to Overcome</a:t>
            </a:r>
            <a:endParaRPr b="1" sz="1800">
              <a:solidFill>
                <a:schemeClr val="dk1"/>
              </a:solidFill>
              <a:latin typeface="Calibri"/>
              <a:ea typeface="Calibri"/>
              <a:cs typeface="Calibri"/>
              <a:sym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1" name="Shape 441"/>
        <p:cNvGrpSpPr/>
        <p:nvPr/>
      </p:nvGrpSpPr>
      <p:grpSpPr>
        <a:xfrm>
          <a:off x="0" y="0"/>
          <a:ext cx="0" cy="0"/>
          <a:chOff x="0" y="0"/>
          <a:chExt cx="0" cy="0"/>
        </a:xfrm>
      </p:grpSpPr>
      <p:sp>
        <p:nvSpPr>
          <p:cNvPr id="442" name="Google Shape;442;p31"/>
          <p:cNvSpPr/>
          <p:nvPr/>
        </p:nvSpPr>
        <p:spPr>
          <a:xfrm>
            <a:off x="728750" y="1761800"/>
            <a:ext cx="1587900" cy="1771500"/>
          </a:xfrm>
          <a:prstGeom prst="roundRect">
            <a:avLst>
              <a:gd fmla="val 16667" name="adj"/>
            </a:avLst>
          </a:prstGeom>
          <a:solidFill>
            <a:schemeClr val="lt1"/>
          </a:solidFill>
          <a:ln cap="flat" cmpd="sng" w="28575">
            <a:solidFill>
              <a:srgbClr val="041E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1600">
                <a:solidFill>
                  <a:srgbClr val="020C1A"/>
                </a:solidFill>
                <a:latin typeface="Calibri"/>
                <a:ea typeface="Calibri"/>
                <a:cs typeface="Calibri"/>
                <a:sym typeface="Calibri"/>
              </a:rPr>
              <a:t>0 Runs: </a:t>
            </a:r>
            <a:r>
              <a:rPr b="1" lang="en" sz="1600">
                <a:solidFill>
                  <a:srgbClr val="020C1A"/>
                </a:solidFill>
                <a:latin typeface="Calibri"/>
                <a:ea typeface="Calibri"/>
                <a:cs typeface="Calibri"/>
                <a:sym typeface="Calibri"/>
              </a:rPr>
              <a:t>0.325</a:t>
            </a:r>
            <a:endParaRPr b="1" sz="1600">
              <a:solidFill>
                <a:srgbClr val="020C1A"/>
              </a:solidFill>
              <a:latin typeface="Calibri"/>
              <a:ea typeface="Calibri"/>
              <a:cs typeface="Calibri"/>
              <a:sym typeface="Calibri"/>
            </a:endParaRPr>
          </a:p>
          <a:p>
            <a:pPr indent="0" lvl="0" marL="0" marR="0" rtl="0" algn="ctr">
              <a:lnSpc>
                <a:spcPct val="100000"/>
              </a:lnSpc>
              <a:spcBef>
                <a:spcPts val="0"/>
              </a:spcBef>
              <a:spcAft>
                <a:spcPts val="0"/>
              </a:spcAft>
              <a:buNone/>
            </a:pPr>
            <a:r>
              <a:rPr lang="en" sz="1600">
                <a:solidFill>
                  <a:srgbClr val="020C1A"/>
                </a:solidFill>
                <a:latin typeface="Calibri"/>
                <a:ea typeface="Calibri"/>
                <a:cs typeface="Calibri"/>
                <a:sym typeface="Calibri"/>
              </a:rPr>
              <a:t>1 Run: </a:t>
            </a:r>
            <a:r>
              <a:rPr b="1" lang="en" sz="1600">
                <a:solidFill>
                  <a:srgbClr val="020C1A"/>
                </a:solidFill>
                <a:latin typeface="Calibri"/>
                <a:ea typeface="Calibri"/>
                <a:cs typeface="Calibri"/>
                <a:sym typeface="Calibri"/>
              </a:rPr>
              <a:t>0.269</a:t>
            </a:r>
            <a:endParaRPr b="1" sz="1600">
              <a:solidFill>
                <a:srgbClr val="020C1A"/>
              </a:solidFill>
              <a:latin typeface="Calibri"/>
              <a:ea typeface="Calibri"/>
              <a:cs typeface="Calibri"/>
              <a:sym typeface="Calibri"/>
            </a:endParaRPr>
          </a:p>
          <a:p>
            <a:pPr indent="0" lvl="0" marL="0" marR="0" rtl="0" algn="ctr">
              <a:lnSpc>
                <a:spcPct val="100000"/>
              </a:lnSpc>
              <a:spcBef>
                <a:spcPts val="0"/>
              </a:spcBef>
              <a:spcAft>
                <a:spcPts val="0"/>
              </a:spcAft>
              <a:buNone/>
            </a:pPr>
            <a:r>
              <a:rPr lang="en" sz="1600">
                <a:solidFill>
                  <a:srgbClr val="020C1A"/>
                </a:solidFill>
                <a:latin typeface="Calibri"/>
                <a:ea typeface="Calibri"/>
                <a:cs typeface="Calibri"/>
                <a:sym typeface="Calibri"/>
              </a:rPr>
              <a:t>2 Runs: </a:t>
            </a:r>
            <a:r>
              <a:rPr b="1" lang="en" sz="1600">
                <a:solidFill>
                  <a:srgbClr val="020C1A"/>
                </a:solidFill>
                <a:latin typeface="Calibri"/>
                <a:ea typeface="Calibri"/>
                <a:cs typeface="Calibri"/>
                <a:sym typeface="Calibri"/>
              </a:rPr>
              <a:t>0.163</a:t>
            </a:r>
            <a:endParaRPr b="1" sz="1600">
              <a:solidFill>
                <a:srgbClr val="020C1A"/>
              </a:solidFill>
              <a:latin typeface="Calibri"/>
              <a:ea typeface="Calibri"/>
              <a:cs typeface="Calibri"/>
              <a:sym typeface="Calibri"/>
            </a:endParaRPr>
          </a:p>
          <a:p>
            <a:pPr indent="0" lvl="0" marL="0" marR="0" rtl="0" algn="ctr">
              <a:lnSpc>
                <a:spcPct val="100000"/>
              </a:lnSpc>
              <a:spcBef>
                <a:spcPts val="0"/>
              </a:spcBef>
              <a:spcAft>
                <a:spcPts val="0"/>
              </a:spcAft>
              <a:buNone/>
            </a:pPr>
            <a:r>
              <a:rPr lang="en" sz="1600">
                <a:solidFill>
                  <a:srgbClr val="020C1A"/>
                </a:solidFill>
                <a:latin typeface="Calibri"/>
                <a:ea typeface="Calibri"/>
                <a:cs typeface="Calibri"/>
                <a:sym typeface="Calibri"/>
              </a:rPr>
              <a:t>3 Runs: </a:t>
            </a:r>
            <a:r>
              <a:rPr b="1" lang="en" sz="1600">
                <a:solidFill>
                  <a:srgbClr val="020C1A"/>
                </a:solidFill>
                <a:latin typeface="Calibri"/>
                <a:ea typeface="Calibri"/>
                <a:cs typeface="Calibri"/>
                <a:sym typeface="Calibri"/>
              </a:rPr>
              <a:t>0.103</a:t>
            </a:r>
            <a:endParaRPr b="1" sz="1600">
              <a:solidFill>
                <a:srgbClr val="020C1A"/>
              </a:solidFill>
              <a:latin typeface="Calibri"/>
              <a:ea typeface="Calibri"/>
              <a:cs typeface="Calibri"/>
              <a:sym typeface="Calibri"/>
            </a:endParaRPr>
          </a:p>
          <a:p>
            <a:pPr indent="0" lvl="0" marL="0" marR="0" rtl="0" algn="ctr">
              <a:lnSpc>
                <a:spcPct val="100000"/>
              </a:lnSpc>
              <a:spcBef>
                <a:spcPts val="0"/>
              </a:spcBef>
              <a:spcAft>
                <a:spcPts val="0"/>
              </a:spcAft>
              <a:buNone/>
            </a:pPr>
            <a:r>
              <a:rPr lang="en" sz="1600">
                <a:solidFill>
                  <a:srgbClr val="020C1A"/>
                </a:solidFill>
                <a:latin typeface="Calibri"/>
                <a:ea typeface="Calibri"/>
                <a:cs typeface="Calibri"/>
                <a:sym typeface="Calibri"/>
              </a:rPr>
              <a:t>4 Runs: </a:t>
            </a:r>
            <a:r>
              <a:rPr b="1" lang="en" sz="1600">
                <a:solidFill>
                  <a:srgbClr val="020C1A"/>
                </a:solidFill>
                <a:latin typeface="Calibri"/>
                <a:ea typeface="Calibri"/>
                <a:cs typeface="Calibri"/>
                <a:sym typeface="Calibri"/>
              </a:rPr>
              <a:t>0.071</a:t>
            </a:r>
            <a:endParaRPr b="1" sz="1600">
              <a:solidFill>
                <a:srgbClr val="020C1A"/>
              </a:solidFill>
              <a:latin typeface="Calibri"/>
              <a:ea typeface="Calibri"/>
              <a:cs typeface="Calibri"/>
              <a:sym typeface="Calibri"/>
            </a:endParaRPr>
          </a:p>
          <a:p>
            <a:pPr indent="0" lvl="0" marL="0" marR="0" rtl="0" algn="ctr">
              <a:lnSpc>
                <a:spcPct val="100000"/>
              </a:lnSpc>
              <a:spcBef>
                <a:spcPts val="0"/>
              </a:spcBef>
              <a:spcAft>
                <a:spcPts val="0"/>
              </a:spcAft>
              <a:buNone/>
            </a:pPr>
            <a:r>
              <a:rPr lang="en" sz="1600">
                <a:solidFill>
                  <a:srgbClr val="020C1A"/>
                </a:solidFill>
                <a:latin typeface="Calibri"/>
                <a:ea typeface="Calibri"/>
                <a:cs typeface="Calibri"/>
                <a:sym typeface="Calibri"/>
              </a:rPr>
              <a:t>5+ Runs: </a:t>
            </a:r>
            <a:r>
              <a:rPr b="1" lang="en" sz="1600">
                <a:solidFill>
                  <a:srgbClr val="020C1A"/>
                </a:solidFill>
                <a:latin typeface="Calibri"/>
                <a:ea typeface="Calibri"/>
                <a:cs typeface="Calibri"/>
                <a:sym typeface="Calibri"/>
              </a:rPr>
              <a:t>0.069</a:t>
            </a:r>
            <a:endParaRPr b="1" sz="1600">
              <a:solidFill>
                <a:srgbClr val="020C1A"/>
              </a:solidFill>
              <a:latin typeface="Calibri"/>
              <a:ea typeface="Calibri"/>
              <a:cs typeface="Calibri"/>
              <a:sym typeface="Calibri"/>
            </a:endParaRPr>
          </a:p>
        </p:txBody>
      </p:sp>
      <p:sp>
        <p:nvSpPr>
          <p:cNvPr id="443" name="Google Shape;443;p31"/>
          <p:cNvSpPr/>
          <p:nvPr/>
        </p:nvSpPr>
        <p:spPr>
          <a:xfrm>
            <a:off x="2684388" y="2328500"/>
            <a:ext cx="629400" cy="638100"/>
          </a:xfrm>
          <a:prstGeom prst="mathMultiply">
            <a:avLst>
              <a:gd fmla="val 23520" name="adj1"/>
            </a:avLst>
          </a:prstGeom>
          <a:solidFill>
            <a:schemeClr val="lt1"/>
          </a:solidFill>
          <a:ln cap="flat" cmpd="sng" w="28575">
            <a:solidFill>
              <a:srgbClr val="041E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b="1" sz="2400">
              <a:solidFill>
                <a:srgbClr val="020C1A"/>
              </a:solidFill>
              <a:latin typeface="Calibri"/>
              <a:ea typeface="Calibri"/>
              <a:cs typeface="Calibri"/>
              <a:sym typeface="Calibri"/>
            </a:endParaRPr>
          </a:p>
        </p:txBody>
      </p:sp>
      <p:sp>
        <p:nvSpPr>
          <p:cNvPr id="444" name="Google Shape;444;p31"/>
          <p:cNvSpPr/>
          <p:nvPr/>
        </p:nvSpPr>
        <p:spPr>
          <a:xfrm>
            <a:off x="5785613" y="2385500"/>
            <a:ext cx="629400" cy="524100"/>
          </a:xfrm>
          <a:prstGeom prst="mathEqual">
            <a:avLst>
              <a:gd fmla="val 23520" name="adj1"/>
              <a:gd fmla="val 11760" name="adj2"/>
            </a:avLst>
          </a:prstGeom>
          <a:solidFill>
            <a:schemeClr val="lt1"/>
          </a:solidFill>
          <a:ln cap="flat" cmpd="sng" w="28575">
            <a:solidFill>
              <a:srgbClr val="041E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b="1" sz="2400">
              <a:solidFill>
                <a:srgbClr val="020C1A"/>
              </a:solidFill>
              <a:latin typeface="Calibri"/>
              <a:ea typeface="Calibri"/>
              <a:cs typeface="Calibri"/>
              <a:sym typeface="Calibri"/>
            </a:endParaRPr>
          </a:p>
        </p:txBody>
      </p:sp>
      <p:sp>
        <p:nvSpPr>
          <p:cNvPr id="445" name="Google Shape;445;p31"/>
          <p:cNvSpPr/>
          <p:nvPr/>
        </p:nvSpPr>
        <p:spPr>
          <a:xfrm>
            <a:off x="6863625" y="1974300"/>
            <a:ext cx="1645800" cy="1194900"/>
          </a:xfrm>
          <a:prstGeom prst="roundRect">
            <a:avLst>
              <a:gd fmla="val 16667" name="adj"/>
            </a:avLst>
          </a:prstGeom>
          <a:solidFill>
            <a:srgbClr val="041E42"/>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 sz="2400">
                <a:solidFill>
                  <a:schemeClr val="lt1"/>
                </a:solidFill>
                <a:latin typeface="Calibri"/>
                <a:ea typeface="Calibri"/>
                <a:cs typeface="Calibri"/>
                <a:sym typeface="Calibri"/>
              </a:rPr>
              <a:t>-0.186</a:t>
            </a:r>
            <a:endParaRPr b="1" sz="2400">
              <a:solidFill>
                <a:schemeClr val="lt1"/>
              </a:solidFill>
              <a:latin typeface="Calibri"/>
              <a:ea typeface="Calibri"/>
              <a:cs typeface="Calibri"/>
              <a:sym typeface="Calibri"/>
            </a:endParaRPr>
          </a:p>
        </p:txBody>
      </p:sp>
      <p:sp>
        <p:nvSpPr>
          <p:cNvPr id="446" name="Google Shape;446;p31"/>
          <p:cNvSpPr txBox="1"/>
          <p:nvPr/>
        </p:nvSpPr>
        <p:spPr>
          <a:xfrm>
            <a:off x="728750" y="845375"/>
            <a:ext cx="1587900" cy="830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Calibri"/>
                <a:ea typeface="Calibri"/>
                <a:cs typeface="Calibri"/>
                <a:sym typeface="Calibri"/>
              </a:rPr>
              <a:t>Threat: </a:t>
            </a:r>
            <a:r>
              <a:rPr lang="en" sz="1800">
                <a:solidFill>
                  <a:schemeClr val="dk1"/>
                </a:solidFill>
                <a:latin typeface="Calibri"/>
                <a:ea typeface="Calibri"/>
                <a:cs typeface="Calibri"/>
                <a:sym typeface="Calibri"/>
              </a:rPr>
              <a:t>Probability of Allowing Runs</a:t>
            </a:r>
            <a:endParaRPr sz="1800">
              <a:solidFill>
                <a:schemeClr val="dk1"/>
              </a:solidFill>
              <a:latin typeface="Calibri"/>
              <a:ea typeface="Calibri"/>
              <a:cs typeface="Calibri"/>
              <a:sym typeface="Calibri"/>
            </a:endParaRPr>
          </a:p>
        </p:txBody>
      </p:sp>
      <p:sp>
        <p:nvSpPr>
          <p:cNvPr id="447" name="Google Shape;447;p31"/>
          <p:cNvSpPr/>
          <p:nvPr/>
        </p:nvSpPr>
        <p:spPr>
          <a:xfrm>
            <a:off x="0" y="0"/>
            <a:ext cx="9144000" cy="579900"/>
          </a:xfrm>
          <a:prstGeom prst="rect">
            <a:avLst/>
          </a:prstGeom>
          <a:solidFill>
            <a:srgbClr val="041E4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48" name="Google Shape;448;p31"/>
          <p:cNvSpPr txBox="1"/>
          <p:nvPr/>
        </p:nvSpPr>
        <p:spPr>
          <a:xfrm>
            <a:off x="661650" y="0"/>
            <a:ext cx="7820700" cy="579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800">
                <a:solidFill>
                  <a:schemeClr val="lt1"/>
                </a:solidFill>
                <a:latin typeface="Calibri"/>
                <a:ea typeface="Calibri"/>
                <a:cs typeface="Calibri"/>
                <a:sym typeface="Calibri"/>
              </a:rPr>
              <a:t>Danger Calculation</a:t>
            </a:r>
            <a:endParaRPr b="1" sz="2800">
              <a:solidFill>
                <a:schemeClr val="lt1"/>
              </a:solidFill>
              <a:latin typeface="Calibri"/>
              <a:ea typeface="Calibri"/>
              <a:cs typeface="Calibri"/>
              <a:sym typeface="Calibri"/>
            </a:endParaRPr>
          </a:p>
        </p:txBody>
      </p:sp>
      <p:pic>
        <p:nvPicPr>
          <p:cNvPr id="449" name="Google Shape;449;p31"/>
          <p:cNvPicPr preferRelativeResize="0"/>
          <p:nvPr/>
        </p:nvPicPr>
        <p:blipFill>
          <a:blip r:embed="rId3">
            <a:alphaModFix/>
          </a:blip>
          <a:stretch>
            <a:fillRect/>
          </a:stretch>
        </p:blipFill>
        <p:spPr>
          <a:xfrm>
            <a:off x="8572626" y="49664"/>
            <a:ext cx="480550" cy="480550"/>
          </a:xfrm>
          <a:prstGeom prst="rect">
            <a:avLst/>
          </a:prstGeom>
          <a:noFill/>
          <a:ln>
            <a:noFill/>
          </a:ln>
        </p:spPr>
      </p:pic>
      <p:pic>
        <p:nvPicPr>
          <p:cNvPr id="450" name="Google Shape;450;p31"/>
          <p:cNvPicPr preferRelativeResize="0"/>
          <p:nvPr/>
        </p:nvPicPr>
        <p:blipFill>
          <a:blip r:embed="rId4">
            <a:alphaModFix/>
          </a:blip>
          <a:stretch>
            <a:fillRect/>
          </a:stretch>
        </p:blipFill>
        <p:spPr>
          <a:xfrm>
            <a:off x="90825" y="49675"/>
            <a:ext cx="480548" cy="480548"/>
          </a:xfrm>
          <a:prstGeom prst="rect">
            <a:avLst/>
          </a:prstGeom>
          <a:noFill/>
          <a:ln>
            <a:noFill/>
          </a:ln>
        </p:spPr>
      </p:pic>
      <p:sp>
        <p:nvSpPr>
          <p:cNvPr id="451" name="Google Shape;451;p31"/>
          <p:cNvSpPr/>
          <p:nvPr/>
        </p:nvSpPr>
        <p:spPr>
          <a:xfrm>
            <a:off x="3749088" y="1761788"/>
            <a:ext cx="1587900" cy="1771500"/>
          </a:xfrm>
          <a:prstGeom prst="roundRect">
            <a:avLst>
              <a:gd fmla="val 16667" name="adj"/>
            </a:avLst>
          </a:prstGeom>
          <a:solidFill>
            <a:schemeClr val="lt1"/>
          </a:solidFill>
          <a:ln cap="flat" cmpd="sng" w="28575">
            <a:solidFill>
              <a:srgbClr val="041E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1600">
                <a:solidFill>
                  <a:srgbClr val="020C1A"/>
                </a:solidFill>
                <a:latin typeface="Calibri"/>
                <a:ea typeface="Calibri"/>
                <a:cs typeface="Calibri"/>
                <a:sym typeface="Calibri"/>
              </a:rPr>
              <a:t>0 Runs: </a:t>
            </a:r>
            <a:r>
              <a:rPr b="1" lang="en" sz="1600">
                <a:solidFill>
                  <a:srgbClr val="020C1A"/>
                </a:solidFill>
                <a:latin typeface="Calibri"/>
                <a:ea typeface="Calibri"/>
                <a:cs typeface="Calibri"/>
                <a:sym typeface="Calibri"/>
              </a:rPr>
              <a:t>0.005</a:t>
            </a:r>
            <a:endParaRPr b="1" sz="1600">
              <a:solidFill>
                <a:srgbClr val="020C1A"/>
              </a:solidFill>
              <a:latin typeface="Calibri"/>
              <a:ea typeface="Calibri"/>
              <a:cs typeface="Calibri"/>
              <a:sym typeface="Calibri"/>
            </a:endParaRPr>
          </a:p>
          <a:p>
            <a:pPr indent="0" lvl="0" marL="0" marR="0" rtl="0" algn="ctr">
              <a:lnSpc>
                <a:spcPct val="100000"/>
              </a:lnSpc>
              <a:spcBef>
                <a:spcPts val="0"/>
              </a:spcBef>
              <a:spcAft>
                <a:spcPts val="0"/>
              </a:spcAft>
              <a:buNone/>
            </a:pPr>
            <a:r>
              <a:rPr lang="en" sz="1600">
                <a:solidFill>
                  <a:srgbClr val="020C1A"/>
                </a:solidFill>
                <a:latin typeface="Calibri"/>
                <a:ea typeface="Calibri"/>
                <a:cs typeface="Calibri"/>
                <a:sym typeface="Calibri"/>
              </a:rPr>
              <a:t>1 Run:</a:t>
            </a:r>
            <a:r>
              <a:rPr b="1" lang="en" sz="1600">
                <a:solidFill>
                  <a:srgbClr val="020C1A"/>
                </a:solidFill>
                <a:latin typeface="Calibri"/>
                <a:ea typeface="Calibri"/>
                <a:cs typeface="Calibri"/>
                <a:sym typeface="Calibri"/>
              </a:rPr>
              <a:t> -0.146</a:t>
            </a:r>
            <a:endParaRPr b="1" sz="1600">
              <a:solidFill>
                <a:srgbClr val="020C1A"/>
              </a:solidFill>
              <a:latin typeface="Calibri"/>
              <a:ea typeface="Calibri"/>
              <a:cs typeface="Calibri"/>
              <a:sym typeface="Calibri"/>
            </a:endParaRPr>
          </a:p>
          <a:p>
            <a:pPr indent="0" lvl="0" marL="0" marR="0" rtl="0" algn="ctr">
              <a:lnSpc>
                <a:spcPct val="100000"/>
              </a:lnSpc>
              <a:spcBef>
                <a:spcPts val="0"/>
              </a:spcBef>
              <a:spcAft>
                <a:spcPts val="0"/>
              </a:spcAft>
              <a:buNone/>
            </a:pPr>
            <a:r>
              <a:rPr lang="en" sz="1600">
                <a:solidFill>
                  <a:srgbClr val="020C1A"/>
                </a:solidFill>
                <a:latin typeface="Calibri"/>
                <a:ea typeface="Calibri"/>
                <a:cs typeface="Calibri"/>
                <a:sym typeface="Calibri"/>
              </a:rPr>
              <a:t>2 Runs: </a:t>
            </a:r>
            <a:r>
              <a:rPr b="1" lang="en" sz="1600">
                <a:solidFill>
                  <a:srgbClr val="020C1A"/>
                </a:solidFill>
                <a:latin typeface="Calibri"/>
                <a:ea typeface="Calibri"/>
                <a:cs typeface="Calibri"/>
                <a:sym typeface="Calibri"/>
              </a:rPr>
              <a:t>-0.273</a:t>
            </a:r>
            <a:endParaRPr b="1" sz="1600">
              <a:solidFill>
                <a:srgbClr val="020C1A"/>
              </a:solidFill>
              <a:latin typeface="Calibri"/>
              <a:ea typeface="Calibri"/>
              <a:cs typeface="Calibri"/>
              <a:sym typeface="Calibri"/>
            </a:endParaRPr>
          </a:p>
          <a:p>
            <a:pPr indent="0" lvl="0" marL="0" marR="0" rtl="0" algn="ctr">
              <a:lnSpc>
                <a:spcPct val="100000"/>
              </a:lnSpc>
              <a:spcBef>
                <a:spcPts val="0"/>
              </a:spcBef>
              <a:spcAft>
                <a:spcPts val="0"/>
              </a:spcAft>
              <a:buNone/>
            </a:pPr>
            <a:r>
              <a:rPr lang="en" sz="1600">
                <a:solidFill>
                  <a:srgbClr val="020C1A"/>
                </a:solidFill>
                <a:latin typeface="Calibri"/>
                <a:ea typeface="Calibri"/>
                <a:cs typeface="Calibri"/>
                <a:sym typeface="Calibri"/>
              </a:rPr>
              <a:t>3 Runs: </a:t>
            </a:r>
            <a:r>
              <a:rPr lang="en" sz="1600">
                <a:solidFill>
                  <a:srgbClr val="020C1A"/>
                </a:solidFill>
                <a:latin typeface="Calibri"/>
                <a:ea typeface="Calibri"/>
                <a:cs typeface="Calibri"/>
                <a:sym typeface="Calibri"/>
              </a:rPr>
              <a:t>-</a:t>
            </a:r>
            <a:r>
              <a:rPr b="1" lang="en" sz="1600">
                <a:solidFill>
                  <a:srgbClr val="020C1A"/>
                </a:solidFill>
                <a:latin typeface="Calibri"/>
                <a:ea typeface="Calibri"/>
                <a:cs typeface="Calibri"/>
                <a:sym typeface="Calibri"/>
              </a:rPr>
              <a:t>0.346</a:t>
            </a:r>
            <a:endParaRPr b="1" sz="1600">
              <a:solidFill>
                <a:srgbClr val="020C1A"/>
              </a:solidFill>
              <a:latin typeface="Calibri"/>
              <a:ea typeface="Calibri"/>
              <a:cs typeface="Calibri"/>
              <a:sym typeface="Calibri"/>
            </a:endParaRPr>
          </a:p>
          <a:p>
            <a:pPr indent="0" lvl="0" marL="0" marR="0" rtl="0" algn="ctr">
              <a:lnSpc>
                <a:spcPct val="100000"/>
              </a:lnSpc>
              <a:spcBef>
                <a:spcPts val="0"/>
              </a:spcBef>
              <a:spcAft>
                <a:spcPts val="0"/>
              </a:spcAft>
              <a:buNone/>
            </a:pPr>
            <a:r>
              <a:rPr lang="en" sz="1600">
                <a:solidFill>
                  <a:srgbClr val="020C1A"/>
                </a:solidFill>
                <a:latin typeface="Calibri"/>
                <a:ea typeface="Calibri"/>
                <a:cs typeface="Calibri"/>
                <a:sym typeface="Calibri"/>
              </a:rPr>
              <a:t>4 Runs: </a:t>
            </a:r>
            <a:r>
              <a:rPr lang="en" sz="1600">
                <a:solidFill>
                  <a:srgbClr val="020C1A"/>
                </a:solidFill>
                <a:latin typeface="Calibri"/>
                <a:ea typeface="Calibri"/>
                <a:cs typeface="Calibri"/>
                <a:sym typeface="Calibri"/>
              </a:rPr>
              <a:t>-</a:t>
            </a:r>
            <a:r>
              <a:rPr b="1" lang="en" sz="1600">
                <a:solidFill>
                  <a:srgbClr val="020C1A"/>
                </a:solidFill>
                <a:latin typeface="Calibri"/>
                <a:ea typeface="Calibri"/>
                <a:cs typeface="Calibri"/>
                <a:sym typeface="Calibri"/>
              </a:rPr>
              <a:t>0.438</a:t>
            </a:r>
            <a:endParaRPr b="1" sz="1600">
              <a:solidFill>
                <a:srgbClr val="020C1A"/>
              </a:solidFill>
              <a:latin typeface="Calibri"/>
              <a:ea typeface="Calibri"/>
              <a:cs typeface="Calibri"/>
              <a:sym typeface="Calibri"/>
            </a:endParaRPr>
          </a:p>
          <a:p>
            <a:pPr indent="0" lvl="0" marL="0" marR="0" rtl="0" algn="ctr">
              <a:lnSpc>
                <a:spcPct val="100000"/>
              </a:lnSpc>
              <a:spcBef>
                <a:spcPts val="0"/>
              </a:spcBef>
              <a:spcAft>
                <a:spcPts val="0"/>
              </a:spcAft>
              <a:buNone/>
            </a:pPr>
            <a:r>
              <a:rPr lang="en" sz="1600">
                <a:solidFill>
                  <a:srgbClr val="020C1A"/>
                </a:solidFill>
                <a:latin typeface="Calibri"/>
                <a:ea typeface="Calibri"/>
                <a:cs typeface="Calibri"/>
                <a:sym typeface="Calibri"/>
              </a:rPr>
              <a:t>5+ Runs:</a:t>
            </a:r>
            <a:r>
              <a:rPr lang="en" sz="400">
                <a:solidFill>
                  <a:srgbClr val="020C1A"/>
                </a:solidFill>
                <a:latin typeface="Calibri"/>
                <a:ea typeface="Calibri"/>
                <a:cs typeface="Calibri"/>
                <a:sym typeface="Calibri"/>
              </a:rPr>
              <a:t> </a:t>
            </a:r>
            <a:r>
              <a:rPr lang="en" sz="1600">
                <a:solidFill>
                  <a:srgbClr val="020C1A"/>
                </a:solidFill>
                <a:latin typeface="Calibri"/>
                <a:ea typeface="Calibri"/>
                <a:cs typeface="Calibri"/>
                <a:sym typeface="Calibri"/>
              </a:rPr>
              <a:t>-</a:t>
            </a:r>
            <a:r>
              <a:rPr b="1" lang="en" sz="1600">
                <a:solidFill>
                  <a:srgbClr val="020C1A"/>
                </a:solidFill>
                <a:latin typeface="Calibri"/>
                <a:ea typeface="Calibri"/>
                <a:cs typeface="Calibri"/>
                <a:sym typeface="Calibri"/>
              </a:rPr>
              <a:t>0.544</a:t>
            </a:r>
            <a:endParaRPr b="1" sz="1600">
              <a:solidFill>
                <a:srgbClr val="020C1A"/>
              </a:solidFill>
              <a:latin typeface="Calibri"/>
              <a:ea typeface="Calibri"/>
              <a:cs typeface="Calibri"/>
              <a:sym typeface="Calibri"/>
            </a:endParaRPr>
          </a:p>
        </p:txBody>
      </p:sp>
      <p:sp>
        <p:nvSpPr>
          <p:cNvPr id="452" name="Google Shape;452;p31"/>
          <p:cNvSpPr txBox="1"/>
          <p:nvPr/>
        </p:nvSpPr>
        <p:spPr>
          <a:xfrm>
            <a:off x="3720150" y="845375"/>
            <a:ext cx="1645800" cy="830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Calibri"/>
                <a:ea typeface="Calibri"/>
                <a:cs typeface="Calibri"/>
                <a:sym typeface="Calibri"/>
              </a:rPr>
              <a:t>Pressure</a:t>
            </a:r>
            <a:r>
              <a:rPr b="1" lang="en" sz="1800">
                <a:solidFill>
                  <a:schemeClr val="dk1"/>
                </a:solidFill>
                <a:latin typeface="Calibri"/>
                <a:ea typeface="Calibri"/>
                <a:cs typeface="Calibri"/>
                <a:sym typeface="Calibri"/>
              </a:rPr>
              <a:t>: </a:t>
            </a:r>
            <a:endParaRPr b="1" sz="1800">
              <a:solidFill>
                <a:schemeClr val="dk1"/>
              </a:solidFill>
              <a:latin typeface="Calibri"/>
              <a:ea typeface="Calibri"/>
              <a:cs typeface="Calibri"/>
              <a:sym typeface="Calibri"/>
            </a:endParaRPr>
          </a:p>
          <a:p>
            <a:pPr indent="0" lvl="0" marL="0" rtl="0" algn="ctr">
              <a:spcBef>
                <a:spcPts val="0"/>
              </a:spcBef>
              <a:spcAft>
                <a:spcPts val="0"/>
              </a:spcAft>
              <a:buNone/>
            </a:pPr>
            <a:r>
              <a:rPr lang="en" sz="1800">
                <a:solidFill>
                  <a:schemeClr val="dk1"/>
                </a:solidFill>
                <a:latin typeface="Calibri"/>
                <a:ea typeface="Calibri"/>
                <a:cs typeface="Calibri"/>
                <a:sym typeface="Calibri"/>
              </a:rPr>
              <a:t>Win Probability Value </a:t>
            </a:r>
            <a:r>
              <a:rPr lang="en" sz="1800">
                <a:solidFill>
                  <a:schemeClr val="dk1"/>
                </a:solidFill>
                <a:latin typeface="Calibri"/>
                <a:ea typeface="Calibri"/>
                <a:cs typeface="Calibri"/>
                <a:sym typeface="Calibri"/>
              </a:rPr>
              <a:t>of Runs</a:t>
            </a:r>
            <a:endParaRPr sz="1800">
              <a:solidFill>
                <a:schemeClr val="dk1"/>
              </a:solidFill>
              <a:latin typeface="Calibri"/>
              <a:ea typeface="Calibri"/>
              <a:cs typeface="Calibri"/>
              <a:sym typeface="Calibri"/>
            </a:endParaRPr>
          </a:p>
        </p:txBody>
      </p:sp>
      <p:sp>
        <p:nvSpPr>
          <p:cNvPr id="453" name="Google Shape;453;p31"/>
          <p:cNvSpPr txBox="1"/>
          <p:nvPr/>
        </p:nvSpPr>
        <p:spPr>
          <a:xfrm>
            <a:off x="6769450" y="931100"/>
            <a:ext cx="1857900" cy="830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Calibri"/>
                <a:ea typeface="Calibri"/>
                <a:cs typeface="Calibri"/>
                <a:sym typeface="Calibri"/>
              </a:rPr>
              <a:t>Danger</a:t>
            </a:r>
            <a:r>
              <a:rPr b="1" lang="en" sz="1800">
                <a:solidFill>
                  <a:schemeClr val="dk1"/>
                </a:solidFill>
                <a:latin typeface="Calibri"/>
                <a:ea typeface="Calibri"/>
                <a:cs typeface="Calibri"/>
                <a:sym typeface="Calibri"/>
              </a:rPr>
              <a:t>: </a:t>
            </a:r>
            <a:endParaRPr b="1" sz="1800">
              <a:solidFill>
                <a:schemeClr val="dk1"/>
              </a:solidFill>
              <a:latin typeface="Calibri"/>
              <a:ea typeface="Calibri"/>
              <a:cs typeface="Calibri"/>
              <a:sym typeface="Calibri"/>
            </a:endParaRPr>
          </a:p>
          <a:p>
            <a:pPr indent="0" lvl="0" marL="0" rtl="0" algn="ctr">
              <a:spcBef>
                <a:spcPts val="0"/>
              </a:spcBef>
              <a:spcAft>
                <a:spcPts val="0"/>
              </a:spcAft>
              <a:buNone/>
            </a:pPr>
            <a:r>
              <a:rPr lang="en" sz="1800">
                <a:solidFill>
                  <a:schemeClr val="dk1"/>
                </a:solidFill>
                <a:latin typeface="Calibri"/>
                <a:ea typeface="Calibri"/>
                <a:cs typeface="Calibri"/>
                <a:sym typeface="Calibri"/>
              </a:rPr>
              <a:t>Expected Win Probability Added</a:t>
            </a:r>
            <a:endParaRPr sz="1800">
              <a:solidFill>
                <a:schemeClr val="dk1"/>
              </a:solidFill>
              <a:latin typeface="Calibri"/>
              <a:ea typeface="Calibri"/>
              <a:cs typeface="Calibri"/>
              <a:sym typeface="Calibri"/>
            </a:endParaRPr>
          </a:p>
        </p:txBody>
      </p:sp>
      <p:sp>
        <p:nvSpPr>
          <p:cNvPr id="454" name="Google Shape;454;p31"/>
          <p:cNvSpPr/>
          <p:nvPr/>
        </p:nvSpPr>
        <p:spPr>
          <a:xfrm>
            <a:off x="3913350" y="2136700"/>
            <a:ext cx="1261800" cy="2679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55" name="Google Shape;455;p31"/>
          <p:cNvSpPr txBox="1"/>
          <p:nvPr/>
        </p:nvSpPr>
        <p:spPr>
          <a:xfrm>
            <a:off x="728750" y="3533300"/>
            <a:ext cx="1587900" cy="1610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b="1" lang="en" sz="1800">
                <a:solidFill>
                  <a:schemeClr val="dk1"/>
                </a:solidFill>
                <a:latin typeface="Calibri"/>
                <a:ea typeface="Calibri"/>
                <a:cs typeface="Calibri"/>
                <a:sym typeface="Calibri"/>
              </a:rPr>
              <a:t>Threat+: </a:t>
            </a:r>
            <a:r>
              <a:rPr b="1" lang="en" sz="1800">
                <a:solidFill>
                  <a:schemeClr val="dk1"/>
                </a:solidFill>
                <a:latin typeface="Calibri"/>
                <a:ea typeface="Calibri"/>
                <a:cs typeface="Calibri"/>
                <a:sym typeface="Calibri"/>
              </a:rPr>
              <a:t>143</a:t>
            </a:r>
            <a:endParaRPr b="1" sz="2400">
              <a:solidFill>
                <a:schemeClr val="dk1"/>
              </a:solidFill>
              <a:latin typeface="Calibri"/>
              <a:ea typeface="Calibri"/>
              <a:cs typeface="Calibri"/>
              <a:sym typeface="Calibri"/>
            </a:endParaRPr>
          </a:p>
        </p:txBody>
      </p:sp>
      <p:sp>
        <p:nvSpPr>
          <p:cNvPr id="456" name="Google Shape;456;p31"/>
          <p:cNvSpPr txBox="1"/>
          <p:nvPr/>
        </p:nvSpPr>
        <p:spPr>
          <a:xfrm>
            <a:off x="3559725" y="3533300"/>
            <a:ext cx="2076300" cy="1610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b="1" lang="en" sz="1800">
                <a:solidFill>
                  <a:schemeClr val="dk1"/>
                </a:solidFill>
                <a:latin typeface="Calibri"/>
                <a:ea typeface="Calibri"/>
                <a:cs typeface="Calibri"/>
                <a:sym typeface="Calibri"/>
              </a:rPr>
              <a:t>Pressure</a:t>
            </a:r>
            <a:r>
              <a:rPr b="1" lang="en" sz="1800">
                <a:solidFill>
                  <a:schemeClr val="dk1"/>
                </a:solidFill>
                <a:latin typeface="Calibri"/>
                <a:ea typeface="Calibri"/>
                <a:cs typeface="Calibri"/>
                <a:sym typeface="Calibri"/>
              </a:rPr>
              <a:t>+: </a:t>
            </a:r>
            <a:r>
              <a:rPr b="1" lang="en" sz="1800">
                <a:solidFill>
                  <a:schemeClr val="dk1"/>
                </a:solidFill>
                <a:latin typeface="Calibri"/>
                <a:ea typeface="Calibri"/>
                <a:cs typeface="Calibri"/>
                <a:sym typeface="Calibri"/>
              </a:rPr>
              <a:t>110</a:t>
            </a:r>
            <a:endParaRPr b="1" sz="2400">
              <a:solidFill>
                <a:schemeClr val="dk1"/>
              </a:solidFill>
              <a:latin typeface="Calibri"/>
              <a:ea typeface="Calibri"/>
              <a:cs typeface="Calibri"/>
              <a:sym typeface="Calibri"/>
            </a:endParaRPr>
          </a:p>
        </p:txBody>
      </p:sp>
      <p:pic>
        <p:nvPicPr>
          <p:cNvPr id="457" name="Google Shape;457;p31"/>
          <p:cNvPicPr preferRelativeResize="0"/>
          <p:nvPr/>
        </p:nvPicPr>
        <p:blipFill>
          <a:blip r:embed="rId5">
            <a:alphaModFix/>
          </a:blip>
          <a:stretch>
            <a:fillRect/>
          </a:stretch>
        </p:blipFill>
        <p:spPr>
          <a:xfrm>
            <a:off x="832190" y="3879975"/>
            <a:ext cx="1381019" cy="480550"/>
          </a:xfrm>
          <a:prstGeom prst="rect">
            <a:avLst/>
          </a:prstGeom>
          <a:noFill/>
          <a:ln>
            <a:noFill/>
          </a:ln>
        </p:spPr>
      </p:pic>
      <p:pic>
        <p:nvPicPr>
          <p:cNvPr id="458" name="Google Shape;458;p31"/>
          <p:cNvPicPr preferRelativeResize="0"/>
          <p:nvPr/>
        </p:nvPicPr>
        <p:blipFill>
          <a:blip r:embed="rId6">
            <a:alphaModFix/>
          </a:blip>
          <a:stretch>
            <a:fillRect/>
          </a:stretch>
        </p:blipFill>
        <p:spPr>
          <a:xfrm>
            <a:off x="3881500" y="3946437"/>
            <a:ext cx="1381001" cy="477525"/>
          </a:xfrm>
          <a:prstGeom prst="rect">
            <a:avLst/>
          </a:prstGeom>
          <a:noFill/>
          <a:ln>
            <a:noFill/>
          </a:ln>
        </p:spPr>
      </p:pic>
      <p:sp>
        <p:nvSpPr>
          <p:cNvPr id="459" name="Google Shape;459;p31"/>
          <p:cNvSpPr txBox="1"/>
          <p:nvPr/>
        </p:nvSpPr>
        <p:spPr>
          <a:xfrm>
            <a:off x="6648375" y="3224950"/>
            <a:ext cx="2076300" cy="161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Calibri"/>
                <a:ea typeface="Calibri"/>
                <a:cs typeface="Calibri"/>
                <a:sym typeface="Calibri"/>
              </a:rPr>
              <a:t>Expected to lose </a:t>
            </a:r>
            <a:r>
              <a:rPr b="1" lang="en" sz="1800">
                <a:solidFill>
                  <a:schemeClr val="dk1"/>
                </a:solidFill>
                <a:latin typeface="Calibri"/>
                <a:ea typeface="Calibri"/>
                <a:cs typeface="Calibri"/>
                <a:sym typeface="Calibri"/>
              </a:rPr>
              <a:t>18.6% Win Probability</a:t>
            </a:r>
            <a:r>
              <a:rPr lang="en" sz="1800">
                <a:solidFill>
                  <a:schemeClr val="dk1"/>
                </a:solidFill>
                <a:latin typeface="Calibri"/>
                <a:ea typeface="Calibri"/>
                <a:cs typeface="Calibri"/>
                <a:sym typeface="Calibri"/>
              </a:rPr>
              <a:t>.</a:t>
            </a:r>
            <a:endParaRPr sz="1800">
              <a:solidFill>
                <a:schemeClr val="dk1"/>
              </a:solidFill>
              <a:latin typeface="Calibri"/>
              <a:ea typeface="Calibri"/>
              <a:cs typeface="Calibri"/>
              <a:sym typeface="Calibri"/>
            </a:endParaRPr>
          </a:p>
          <a:p>
            <a:pPr indent="0" lvl="0" marL="0" rtl="0" algn="ctr">
              <a:spcBef>
                <a:spcPts val="0"/>
              </a:spcBef>
              <a:spcAft>
                <a:spcPts val="0"/>
              </a:spcAft>
              <a:buNone/>
            </a:pPr>
            <a:r>
              <a:t/>
            </a:r>
            <a:endParaRPr b="1" sz="1800">
              <a:solidFill>
                <a:schemeClr val="dk1"/>
              </a:solidFill>
              <a:latin typeface="Calibri"/>
              <a:ea typeface="Calibri"/>
              <a:cs typeface="Calibri"/>
              <a:sym typeface="Calibri"/>
            </a:endParaRPr>
          </a:p>
          <a:p>
            <a:pPr indent="0" lvl="0" marL="0" rtl="0" algn="ctr">
              <a:spcBef>
                <a:spcPts val="0"/>
              </a:spcBef>
              <a:spcAft>
                <a:spcPts val="0"/>
              </a:spcAft>
              <a:buNone/>
            </a:pPr>
            <a:r>
              <a:rPr b="1" lang="en" sz="2400">
                <a:solidFill>
                  <a:schemeClr val="dk1"/>
                </a:solidFill>
                <a:latin typeface="Calibri"/>
                <a:ea typeface="Calibri"/>
                <a:cs typeface="Calibri"/>
                <a:sym typeface="Calibri"/>
              </a:rPr>
              <a:t>Danger+ = 153</a:t>
            </a:r>
            <a:endParaRPr b="1" sz="2400">
              <a:solidFill>
                <a:schemeClr val="dk1"/>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 name="Shape 63"/>
        <p:cNvGrpSpPr/>
        <p:nvPr/>
      </p:nvGrpSpPr>
      <p:grpSpPr>
        <a:xfrm>
          <a:off x="0" y="0"/>
          <a:ext cx="0" cy="0"/>
          <a:chOff x="0" y="0"/>
          <a:chExt cx="0" cy="0"/>
        </a:xfrm>
      </p:grpSpPr>
      <p:sp>
        <p:nvSpPr>
          <p:cNvPr id="64" name="Google Shape;64;p14"/>
          <p:cNvSpPr txBox="1"/>
          <p:nvPr/>
        </p:nvSpPr>
        <p:spPr>
          <a:xfrm>
            <a:off x="138350" y="831375"/>
            <a:ext cx="4021500" cy="3861000"/>
          </a:xfrm>
          <a:prstGeom prst="rect">
            <a:avLst/>
          </a:prstGeom>
          <a:noFill/>
          <a:ln>
            <a:noFill/>
          </a:ln>
        </p:spPr>
        <p:txBody>
          <a:bodyPr anchorCtr="0" anchor="ctr" bIns="91425" lIns="91425" spcFirstLastPara="1" rIns="91425" wrap="square" tIns="91425">
            <a:noAutofit/>
          </a:bodyPr>
          <a:lstStyle/>
          <a:p>
            <a:pPr indent="-317500" lvl="0" marL="457200" rtl="0" algn="l">
              <a:spcBef>
                <a:spcPts val="0"/>
              </a:spcBef>
              <a:spcAft>
                <a:spcPts val="0"/>
              </a:spcAft>
              <a:buClr>
                <a:schemeClr val="dk1"/>
              </a:buClr>
              <a:buSzPts val="1400"/>
              <a:buFont typeface="Calibri"/>
              <a:buChar char="●"/>
            </a:pPr>
            <a:r>
              <a:rPr lang="en" sz="2000">
                <a:solidFill>
                  <a:schemeClr val="dk1"/>
                </a:solidFill>
                <a:latin typeface="Calibri"/>
                <a:ea typeface="Calibri"/>
                <a:cs typeface="Calibri"/>
                <a:sym typeface="Calibri"/>
              </a:rPr>
              <a:t>Reliever performance is challenging to quantify</a:t>
            </a:r>
            <a:endParaRPr sz="2000">
              <a:solidFill>
                <a:schemeClr val="dk1"/>
              </a:solidFill>
              <a:latin typeface="Calibri"/>
              <a:ea typeface="Calibri"/>
              <a:cs typeface="Calibri"/>
              <a:sym typeface="Calibri"/>
            </a:endParaRPr>
          </a:p>
          <a:p>
            <a:pPr indent="0" lvl="0" marL="0" rtl="0" algn="l">
              <a:spcBef>
                <a:spcPts val="0"/>
              </a:spcBef>
              <a:spcAft>
                <a:spcPts val="0"/>
              </a:spcAft>
              <a:buNone/>
            </a:pPr>
            <a:r>
              <a:t/>
            </a:r>
            <a:endParaRPr sz="2000">
              <a:solidFill>
                <a:schemeClr val="dk1"/>
              </a:solidFill>
              <a:latin typeface="Calibri"/>
              <a:ea typeface="Calibri"/>
              <a:cs typeface="Calibri"/>
              <a:sym typeface="Calibri"/>
            </a:endParaRPr>
          </a:p>
          <a:p>
            <a:pPr indent="-317500" lvl="0" marL="457200" rtl="0" algn="l">
              <a:spcBef>
                <a:spcPts val="0"/>
              </a:spcBef>
              <a:spcAft>
                <a:spcPts val="0"/>
              </a:spcAft>
              <a:buClr>
                <a:schemeClr val="dk1"/>
              </a:buClr>
              <a:buSzPts val="1400"/>
              <a:buFont typeface="Calibri"/>
              <a:buChar char="●"/>
            </a:pPr>
            <a:r>
              <a:rPr lang="en" sz="2000">
                <a:solidFill>
                  <a:schemeClr val="dk1"/>
                </a:solidFill>
                <a:latin typeface="Calibri"/>
                <a:ea typeface="Calibri"/>
                <a:cs typeface="Calibri"/>
                <a:sym typeface="Calibri"/>
              </a:rPr>
              <a:t>Existing stats g</a:t>
            </a:r>
            <a:r>
              <a:rPr lang="en" sz="2000">
                <a:solidFill>
                  <a:schemeClr val="dk1"/>
                </a:solidFill>
                <a:latin typeface="Calibri"/>
                <a:ea typeface="Calibri"/>
                <a:cs typeface="Calibri"/>
                <a:sym typeface="Calibri"/>
              </a:rPr>
              <a:t>enerally fail to account for game situation</a:t>
            </a:r>
            <a:r>
              <a:rPr lang="en" sz="2000">
                <a:solidFill>
                  <a:schemeClr val="dk1"/>
                </a:solidFill>
                <a:latin typeface="Calibri"/>
                <a:ea typeface="Calibri"/>
                <a:cs typeface="Calibri"/>
                <a:sym typeface="Calibri"/>
              </a:rPr>
              <a:t>, opposing batter strength, etc</a:t>
            </a:r>
            <a:endParaRPr sz="2000">
              <a:solidFill>
                <a:schemeClr val="dk1"/>
              </a:solidFill>
              <a:latin typeface="Calibri"/>
              <a:ea typeface="Calibri"/>
              <a:cs typeface="Calibri"/>
              <a:sym typeface="Calibri"/>
            </a:endParaRPr>
          </a:p>
          <a:p>
            <a:pPr indent="0" lvl="0" marL="457200" rtl="0" algn="l">
              <a:spcBef>
                <a:spcPts val="0"/>
              </a:spcBef>
              <a:spcAft>
                <a:spcPts val="0"/>
              </a:spcAft>
              <a:buNone/>
            </a:pPr>
            <a:r>
              <a:t/>
            </a:r>
            <a:endParaRPr sz="2000">
              <a:solidFill>
                <a:schemeClr val="dk1"/>
              </a:solidFill>
              <a:latin typeface="Calibri"/>
              <a:ea typeface="Calibri"/>
              <a:cs typeface="Calibri"/>
              <a:sym typeface="Calibri"/>
            </a:endParaRPr>
          </a:p>
          <a:p>
            <a:pPr indent="-317500" lvl="0" marL="457200" rtl="0" algn="l">
              <a:spcBef>
                <a:spcPts val="0"/>
              </a:spcBef>
              <a:spcAft>
                <a:spcPts val="0"/>
              </a:spcAft>
              <a:buClr>
                <a:schemeClr val="dk1"/>
              </a:buClr>
              <a:buSzPts val="1400"/>
              <a:buFont typeface="Calibri"/>
              <a:buChar char="●"/>
            </a:pPr>
            <a:r>
              <a:rPr lang="en" sz="2000">
                <a:solidFill>
                  <a:schemeClr val="dk1"/>
                </a:solidFill>
                <a:latin typeface="Calibri"/>
                <a:ea typeface="Calibri"/>
                <a:cs typeface="Calibri"/>
                <a:sym typeface="Calibri"/>
              </a:rPr>
              <a:t>All in all, they do not effectively reflect pitcher success</a:t>
            </a:r>
            <a:endParaRPr sz="2000">
              <a:solidFill>
                <a:schemeClr val="dk1"/>
              </a:solidFill>
              <a:latin typeface="Calibri"/>
              <a:ea typeface="Calibri"/>
              <a:cs typeface="Calibri"/>
              <a:sym typeface="Calibri"/>
            </a:endParaRPr>
          </a:p>
        </p:txBody>
      </p:sp>
      <p:sp>
        <p:nvSpPr>
          <p:cNvPr id="65" name="Google Shape;65;p14"/>
          <p:cNvSpPr/>
          <p:nvPr/>
        </p:nvSpPr>
        <p:spPr>
          <a:xfrm>
            <a:off x="0" y="0"/>
            <a:ext cx="9144000" cy="579900"/>
          </a:xfrm>
          <a:prstGeom prst="rect">
            <a:avLst/>
          </a:prstGeom>
          <a:solidFill>
            <a:srgbClr val="041E4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6" name="Google Shape;66;p14"/>
          <p:cNvSpPr txBox="1"/>
          <p:nvPr/>
        </p:nvSpPr>
        <p:spPr>
          <a:xfrm>
            <a:off x="661650" y="0"/>
            <a:ext cx="7820700" cy="579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800">
                <a:solidFill>
                  <a:schemeClr val="lt1"/>
                </a:solidFill>
                <a:latin typeface="Calibri"/>
                <a:ea typeface="Calibri"/>
                <a:cs typeface="Calibri"/>
                <a:sym typeface="Calibri"/>
              </a:rPr>
              <a:t>Introduction</a:t>
            </a:r>
            <a:endParaRPr b="1" sz="2800">
              <a:solidFill>
                <a:schemeClr val="lt1"/>
              </a:solidFill>
              <a:latin typeface="Calibri"/>
              <a:ea typeface="Calibri"/>
              <a:cs typeface="Calibri"/>
              <a:sym typeface="Calibri"/>
            </a:endParaRPr>
          </a:p>
        </p:txBody>
      </p:sp>
      <p:pic>
        <p:nvPicPr>
          <p:cNvPr id="67" name="Google Shape;67;p14"/>
          <p:cNvPicPr preferRelativeResize="0"/>
          <p:nvPr/>
        </p:nvPicPr>
        <p:blipFill>
          <a:blip r:embed="rId3">
            <a:alphaModFix/>
          </a:blip>
          <a:stretch>
            <a:fillRect/>
          </a:stretch>
        </p:blipFill>
        <p:spPr>
          <a:xfrm>
            <a:off x="8572626" y="49664"/>
            <a:ext cx="480550" cy="480550"/>
          </a:xfrm>
          <a:prstGeom prst="rect">
            <a:avLst/>
          </a:prstGeom>
          <a:noFill/>
          <a:ln>
            <a:noFill/>
          </a:ln>
        </p:spPr>
      </p:pic>
      <p:pic>
        <p:nvPicPr>
          <p:cNvPr id="68" name="Google Shape;68;p14"/>
          <p:cNvPicPr preferRelativeResize="0"/>
          <p:nvPr/>
        </p:nvPicPr>
        <p:blipFill>
          <a:blip r:embed="rId4">
            <a:alphaModFix/>
          </a:blip>
          <a:stretch>
            <a:fillRect/>
          </a:stretch>
        </p:blipFill>
        <p:spPr>
          <a:xfrm>
            <a:off x="90825" y="49675"/>
            <a:ext cx="480548" cy="480548"/>
          </a:xfrm>
          <a:prstGeom prst="rect">
            <a:avLst/>
          </a:prstGeom>
          <a:noFill/>
          <a:ln>
            <a:noFill/>
          </a:ln>
        </p:spPr>
      </p:pic>
      <p:sp>
        <p:nvSpPr>
          <p:cNvPr id="69" name="Google Shape;69;p14"/>
          <p:cNvSpPr/>
          <p:nvPr/>
        </p:nvSpPr>
        <p:spPr>
          <a:xfrm>
            <a:off x="6817325" y="1582525"/>
            <a:ext cx="1712700" cy="568200"/>
          </a:xfrm>
          <a:prstGeom prst="roundRect">
            <a:avLst>
              <a:gd fmla="val 16667" name="adj"/>
            </a:avLst>
          </a:prstGeom>
          <a:noFill/>
          <a:ln cap="flat" cmpd="sng" w="19050">
            <a:solidFill>
              <a:srgbClr val="041E4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Calibri"/>
                <a:ea typeface="Calibri"/>
                <a:cs typeface="Calibri"/>
                <a:sym typeface="Calibri"/>
              </a:rPr>
              <a:t>Blown Saves</a:t>
            </a:r>
            <a:endParaRPr b="1" sz="1800">
              <a:latin typeface="Calibri"/>
              <a:ea typeface="Calibri"/>
              <a:cs typeface="Calibri"/>
              <a:sym typeface="Calibri"/>
            </a:endParaRPr>
          </a:p>
        </p:txBody>
      </p:sp>
      <p:sp>
        <p:nvSpPr>
          <p:cNvPr id="70" name="Google Shape;70;p14"/>
          <p:cNvSpPr/>
          <p:nvPr/>
        </p:nvSpPr>
        <p:spPr>
          <a:xfrm>
            <a:off x="4874500" y="1582500"/>
            <a:ext cx="1712700" cy="568200"/>
          </a:xfrm>
          <a:prstGeom prst="roundRect">
            <a:avLst>
              <a:gd fmla="val 16667" name="adj"/>
            </a:avLst>
          </a:prstGeom>
          <a:noFill/>
          <a:ln cap="flat" cmpd="sng" w="19050">
            <a:solidFill>
              <a:srgbClr val="041E4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Calibri"/>
                <a:ea typeface="Calibri"/>
                <a:cs typeface="Calibri"/>
                <a:sym typeface="Calibri"/>
              </a:rPr>
              <a:t>Saves</a:t>
            </a:r>
            <a:endParaRPr b="1" sz="1800">
              <a:latin typeface="Calibri"/>
              <a:ea typeface="Calibri"/>
              <a:cs typeface="Calibri"/>
              <a:sym typeface="Calibri"/>
            </a:endParaRPr>
          </a:p>
        </p:txBody>
      </p:sp>
      <p:sp>
        <p:nvSpPr>
          <p:cNvPr id="71" name="Google Shape;71;p14"/>
          <p:cNvSpPr/>
          <p:nvPr/>
        </p:nvSpPr>
        <p:spPr>
          <a:xfrm>
            <a:off x="4413500" y="2477775"/>
            <a:ext cx="1827600" cy="568200"/>
          </a:xfrm>
          <a:prstGeom prst="roundRect">
            <a:avLst>
              <a:gd fmla="val 16667" name="adj"/>
            </a:avLst>
          </a:prstGeom>
          <a:noFill/>
          <a:ln cap="flat" cmpd="sng" w="19050">
            <a:solidFill>
              <a:srgbClr val="041E4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Calibri"/>
                <a:ea typeface="Calibri"/>
                <a:cs typeface="Calibri"/>
                <a:sym typeface="Calibri"/>
              </a:rPr>
              <a:t>Shutdowns</a:t>
            </a:r>
            <a:endParaRPr b="1" sz="1800">
              <a:latin typeface="Calibri"/>
              <a:ea typeface="Calibri"/>
              <a:cs typeface="Calibri"/>
              <a:sym typeface="Calibri"/>
            </a:endParaRPr>
          </a:p>
        </p:txBody>
      </p:sp>
      <p:sp>
        <p:nvSpPr>
          <p:cNvPr id="72" name="Google Shape;72;p14"/>
          <p:cNvSpPr/>
          <p:nvPr/>
        </p:nvSpPr>
        <p:spPr>
          <a:xfrm>
            <a:off x="7164175" y="2477775"/>
            <a:ext cx="1827600" cy="568200"/>
          </a:xfrm>
          <a:prstGeom prst="roundRect">
            <a:avLst>
              <a:gd fmla="val 16667" name="adj"/>
            </a:avLst>
          </a:prstGeom>
          <a:noFill/>
          <a:ln cap="flat" cmpd="sng" w="19050">
            <a:solidFill>
              <a:srgbClr val="041E4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Calibri"/>
                <a:ea typeface="Calibri"/>
                <a:cs typeface="Calibri"/>
                <a:sym typeface="Calibri"/>
              </a:rPr>
              <a:t>Meltdowns</a:t>
            </a:r>
            <a:endParaRPr b="1" sz="1800">
              <a:latin typeface="Calibri"/>
              <a:ea typeface="Calibri"/>
              <a:cs typeface="Calibri"/>
              <a:sym typeface="Calibri"/>
            </a:endParaRPr>
          </a:p>
        </p:txBody>
      </p:sp>
      <p:sp>
        <p:nvSpPr>
          <p:cNvPr id="73" name="Google Shape;73;p14"/>
          <p:cNvSpPr/>
          <p:nvPr/>
        </p:nvSpPr>
        <p:spPr>
          <a:xfrm>
            <a:off x="4874500" y="3445025"/>
            <a:ext cx="1712700" cy="568200"/>
          </a:xfrm>
          <a:prstGeom prst="roundRect">
            <a:avLst>
              <a:gd fmla="val 16667" name="adj"/>
            </a:avLst>
          </a:prstGeom>
          <a:noFill/>
          <a:ln cap="flat" cmpd="sng" w="19050">
            <a:solidFill>
              <a:srgbClr val="041E4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Calibri"/>
                <a:ea typeface="Calibri"/>
                <a:cs typeface="Calibri"/>
                <a:sym typeface="Calibri"/>
              </a:rPr>
              <a:t>ERA</a:t>
            </a:r>
            <a:endParaRPr b="1" sz="1800">
              <a:latin typeface="Calibri"/>
              <a:ea typeface="Calibri"/>
              <a:cs typeface="Calibri"/>
              <a:sym typeface="Calibri"/>
            </a:endParaRPr>
          </a:p>
        </p:txBody>
      </p:sp>
      <p:sp>
        <p:nvSpPr>
          <p:cNvPr id="74" name="Google Shape;74;p14"/>
          <p:cNvSpPr/>
          <p:nvPr/>
        </p:nvSpPr>
        <p:spPr>
          <a:xfrm>
            <a:off x="6817325" y="3445025"/>
            <a:ext cx="1712700" cy="568200"/>
          </a:xfrm>
          <a:prstGeom prst="roundRect">
            <a:avLst>
              <a:gd fmla="val 16667" name="adj"/>
            </a:avLst>
          </a:prstGeom>
          <a:noFill/>
          <a:ln cap="flat" cmpd="sng" w="19050">
            <a:solidFill>
              <a:srgbClr val="041E4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Calibri"/>
                <a:ea typeface="Calibri"/>
                <a:cs typeface="Calibri"/>
                <a:sym typeface="Calibri"/>
              </a:rPr>
              <a:t>FIP</a:t>
            </a:r>
            <a:endParaRPr b="1" sz="1800">
              <a:latin typeface="Calibri"/>
              <a:ea typeface="Calibri"/>
              <a:cs typeface="Calibri"/>
              <a:sym typeface="Calibri"/>
            </a:endParaRPr>
          </a:p>
        </p:txBody>
      </p:sp>
      <p:sp>
        <p:nvSpPr>
          <p:cNvPr id="75" name="Google Shape;75;p14"/>
          <p:cNvSpPr/>
          <p:nvPr/>
        </p:nvSpPr>
        <p:spPr>
          <a:xfrm>
            <a:off x="5788800" y="4224525"/>
            <a:ext cx="1827600" cy="568200"/>
          </a:xfrm>
          <a:prstGeom prst="roundRect">
            <a:avLst>
              <a:gd fmla="val 16667" name="adj"/>
            </a:avLst>
          </a:prstGeom>
          <a:noFill/>
          <a:ln cap="flat" cmpd="sng" w="19050">
            <a:solidFill>
              <a:srgbClr val="041E4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Calibri"/>
                <a:ea typeface="Calibri"/>
                <a:cs typeface="Calibri"/>
                <a:sym typeface="Calibri"/>
              </a:rPr>
              <a:t>WHIP</a:t>
            </a:r>
            <a:endParaRPr b="1" sz="1800">
              <a:latin typeface="Calibri"/>
              <a:ea typeface="Calibri"/>
              <a:cs typeface="Calibri"/>
              <a:sym typeface="Calibri"/>
            </a:endParaRPr>
          </a:p>
        </p:txBody>
      </p:sp>
      <p:sp>
        <p:nvSpPr>
          <p:cNvPr id="76" name="Google Shape;76;p14"/>
          <p:cNvSpPr/>
          <p:nvPr/>
        </p:nvSpPr>
        <p:spPr>
          <a:xfrm>
            <a:off x="5788800" y="779913"/>
            <a:ext cx="1827600" cy="568200"/>
          </a:xfrm>
          <a:prstGeom prst="roundRect">
            <a:avLst>
              <a:gd fmla="val 16667" name="adj"/>
            </a:avLst>
          </a:prstGeom>
          <a:noFill/>
          <a:ln cap="flat" cmpd="sng" w="19050">
            <a:solidFill>
              <a:srgbClr val="041E4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Calibri"/>
                <a:ea typeface="Calibri"/>
                <a:cs typeface="Calibri"/>
                <a:sym typeface="Calibri"/>
              </a:rPr>
              <a:t>WAR</a:t>
            </a:r>
            <a:endParaRPr b="1" sz="1800">
              <a:latin typeface="Calibri"/>
              <a:ea typeface="Calibri"/>
              <a:cs typeface="Calibri"/>
              <a:sym typeface="Calibri"/>
            </a:endParaRPr>
          </a:p>
        </p:txBody>
      </p:sp>
      <p:sp>
        <p:nvSpPr>
          <p:cNvPr id="77" name="Google Shape;77;p14"/>
          <p:cNvSpPr txBox="1"/>
          <p:nvPr/>
        </p:nvSpPr>
        <p:spPr>
          <a:xfrm>
            <a:off x="6462300" y="2189900"/>
            <a:ext cx="480600" cy="1215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6700">
                <a:solidFill>
                  <a:srgbClr val="0D0D0D"/>
                </a:solidFill>
                <a:latin typeface="Calibri"/>
                <a:ea typeface="Calibri"/>
                <a:cs typeface="Calibri"/>
                <a:sym typeface="Calibri"/>
              </a:rPr>
              <a:t>?</a:t>
            </a:r>
            <a:endParaRPr b="1" sz="6700">
              <a:solidFill>
                <a:srgbClr val="0D0D0D"/>
              </a:solidFill>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63" name="Shape 463"/>
        <p:cNvGrpSpPr/>
        <p:nvPr/>
      </p:nvGrpSpPr>
      <p:grpSpPr>
        <a:xfrm>
          <a:off x="0" y="0"/>
          <a:ext cx="0" cy="0"/>
          <a:chOff x="0" y="0"/>
          <a:chExt cx="0" cy="0"/>
        </a:xfrm>
      </p:grpSpPr>
      <p:sp>
        <p:nvSpPr>
          <p:cNvPr id="464" name="Google Shape;464;p32"/>
          <p:cNvSpPr/>
          <p:nvPr/>
        </p:nvSpPr>
        <p:spPr>
          <a:xfrm>
            <a:off x="0" y="0"/>
            <a:ext cx="9144000" cy="579900"/>
          </a:xfrm>
          <a:prstGeom prst="rect">
            <a:avLst/>
          </a:prstGeom>
          <a:solidFill>
            <a:srgbClr val="041E4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65" name="Google Shape;465;p32"/>
          <p:cNvSpPr txBox="1"/>
          <p:nvPr/>
        </p:nvSpPr>
        <p:spPr>
          <a:xfrm>
            <a:off x="661650" y="0"/>
            <a:ext cx="7820700" cy="579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800">
                <a:solidFill>
                  <a:schemeClr val="lt1"/>
                </a:solidFill>
                <a:latin typeface="Calibri"/>
                <a:ea typeface="Calibri"/>
                <a:cs typeface="Calibri"/>
                <a:sym typeface="Calibri"/>
              </a:rPr>
              <a:t>Danger Leaderboard 2024</a:t>
            </a:r>
            <a:endParaRPr b="1" sz="2800">
              <a:solidFill>
                <a:schemeClr val="lt1"/>
              </a:solidFill>
              <a:latin typeface="Calibri"/>
              <a:ea typeface="Calibri"/>
              <a:cs typeface="Calibri"/>
              <a:sym typeface="Calibri"/>
            </a:endParaRPr>
          </a:p>
        </p:txBody>
      </p:sp>
      <p:pic>
        <p:nvPicPr>
          <p:cNvPr id="466" name="Google Shape;466;p32"/>
          <p:cNvPicPr preferRelativeResize="0"/>
          <p:nvPr/>
        </p:nvPicPr>
        <p:blipFill>
          <a:blip r:embed="rId3">
            <a:alphaModFix/>
          </a:blip>
          <a:stretch>
            <a:fillRect/>
          </a:stretch>
        </p:blipFill>
        <p:spPr>
          <a:xfrm>
            <a:off x="8572626" y="49664"/>
            <a:ext cx="480550" cy="480550"/>
          </a:xfrm>
          <a:prstGeom prst="rect">
            <a:avLst/>
          </a:prstGeom>
          <a:noFill/>
          <a:ln>
            <a:noFill/>
          </a:ln>
        </p:spPr>
      </p:pic>
      <p:pic>
        <p:nvPicPr>
          <p:cNvPr id="467" name="Google Shape;467;p32"/>
          <p:cNvPicPr preferRelativeResize="0"/>
          <p:nvPr/>
        </p:nvPicPr>
        <p:blipFill>
          <a:blip r:embed="rId4">
            <a:alphaModFix/>
          </a:blip>
          <a:stretch>
            <a:fillRect/>
          </a:stretch>
        </p:blipFill>
        <p:spPr>
          <a:xfrm>
            <a:off x="90825" y="49675"/>
            <a:ext cx="480548" cy="480548"/>
          </a:xfrm>
          <a:prstGeom prst="rect">
            <a:avLst/>
          </a:prstGeom>
          <a:noFill/>
          <a:ln>
            <a:noFill/>
          </a:ln>
        </p:spPr>
      </p:pic>
      <p:graphicFrame>
        <p:nvGraphicFramePr>
          <p:cNvPr id="468" name="Google Shape;468;p32"/>
          <p:cNvGraphicFramePr/>
          <p:nvPr/>
        </p:nvGraphicFramePr>
        <p:xfrm>
          <a:off x="551024" y="5923046"/>
          <a:ext cx="3000000" cy="3000000"/>
        </p:xfrm>
        <a:graphic>
          <a:graphicData uri="http://schemas.openxmlformats.org/drawingml/2006/table">
            <a:tbl>
              <a:tblPr>
                <a:noFill/>
                <a:tableStyleId>{40527FEF-DCFF-4340-9D49-7590FD3428A5}</a:tableStyleId>
              </a:tblPr>
              <a:tblGrid>
                <a:gridCol w="2513375"/>
                <a:gridCol w="1144225"/>
              </a:tblGrid>
              <a:tr h="614525">
                <a:tc>
                  <a:txBody>
                    <a:bodyPr/>
                    <a:lstStyle/>
                    <a:p>
                      <a:pPr indent="0" lvl="0" marL="0" rtl="0" algn="l">
                        <a:lnSpc>
                          <a:spcPct val="115000"/>
                        </a:lnSpc>
                        <a:spcBef>
                          <a:spcPts val="0"/>
                        </a:spcBef>
                        <a:spcAft>
                          <a:spcPts val="0"/>
                        </a:spcAft>
                        <a:buNone/>
                      </a:pPr>
                      <a:r>
                        <a:rPr b="1" lang="en" sz="1500"/>
                        <a:t>                 Threat+</a:t>
                      </a:r>
                      <a:endParaRPr b="1" sz="1500"/>
                    </a:p>
                  </a:txBody>
                  <a:tcPr marT="19050" marB="19050" marR="28575" marL="28575" anchor="ctr">
                    <a:lnB cap="flat" cmpd="sng" w="2857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500"/>
                        <a:t>Pressure+</a:t>
                      </a:r>
                      <a:endParaRPr b="1" sz="1500"/>
                    </a:p>
                  </a:txBody>
                  <a:tcPr marT="19050" marB="19050" marR="28575" marL="28575" anchor="ctr">
                    <a:lnB cap="flat" cmpd="sng" w="28575">
                      <a:solidFill>
                        <a:srgbClr val="000000"/>
                      </a:solidFill>
                      <a:prstDash val="solid"/>
                      <a:round/>
                      <a:headEnd len="sm" w="sm" type="none"/>
                      <a:tailEnd len="sm" w="sm" type="none"/>
                    </a:lnB>
                  </a:tcPr>
                </a:tc>
              </a:tr>
              <a:tr h="606800">
                <a:tc>
                  <a:txBody>
                    <a:bodyPr/>
                    <a:lstStyle/>
                    <a:p>
                      <a:pPr indent="0" lvl="0" marL="0" rtl="0" algn="ctr">
                        <a:lnSpc>
                          <a:spcPct val="115000"/>
                        </a:lnSpc>
                        <a:spcBef>
                          <a:spcPts val="0"/>
                        </a:spcBef>
                        <a:spcAft>
                          <a:spcPts val="0"/>
                        </a:spcAft>
                        <a:buNone/>
                      </a:pPr>
                      <a:r>
                        <a:rPr lang="en"/>
                        <a:t>116.6</a:t>
                      </a:r>
                      <a:endParaRPr/>
                    </a:p>
                  </a:txBody>
                  <a:tcPr marT="19050" marB="19050" marR="28575" marL="28575" anchor="ctr">
                    <a:lnT cap="flat" cmpd="sng" w="28575">
                      <a:solidFill>
                        <a:srgbClr val="000000"/>
                      </a:solidFill>
                      <a:prstDash val="solid"/>
                      <a:round/>
                      <a:headEnd len="sm" w="sm" type="none"/>
                      <a:tailEnd len="sm" w="sm" type="none"/>
                    </a:lnT>
                  </a:tcPr>
                </a:tc>
                <a:tc>
                  <a:txBody>
                    <a:bodyPr/>
                    <a:lstStyle/>
                    <a:p>
                      <a:pPr indent="0" lvl="0" marL="0" rtl="0" algn="ctr">
                        <a:lnSpc>
                          <a:spcPct val="115000"/>
                        </a:lnSpc>
                        <a:spcBef>
                          <a:spcPts val="0"/>
                        </a:spcBef>
                        <a:spcAft>
                          <a:spcPts val="0"/>
                        </a:spcAft>
                        <a:buNone/>
                      </a:pPr>
                      <a:r>
                        <a:rPr lang="en"/>
                        <a:t>121.5</a:t>
                      </a:r>
                      <a:endParaRPr/>
                    </a:p>
                  </a:txBody>
                  <a:tcPr marT="19050" marB="19050" marR="28575" marL="28575" anchor="ctr">
                    <a:lnT cap="flat" cmpd="sng" w="28575">
                      <a:solidFill>
                        <a:srgbClr val="000000"/>
                      </a:solidFill>
                      <a:prstDash val="solid"/>
                      <a:round/>
                      <a:headEnd len="sm" w="sm" type="none"/>
                      <a:tailEnd len="sm" w="sm" type="none"/>
                    </a:lnT>
                  </a:tcPr>
                </a:tc>
              </a:tr>
              <a:tr h="606800">
                <a:tc>
                  <a:txBody>
                    <a:bodyPr/>
                    <a:lstStyle/>
                    <a:p>
                      <a:pPr indent="0" lvl="0" marL="0" rtl="0" algn="ctr">
                        <a:lnSpc>
                          <a:spcPct val="115000"/>
                        </a:lnSpc>
                        <a:spcBef>
                          <a:spcPts val="0"/>
                        </a:spcBef>
                        <a:spcAft>
                          <a:spcPts val="0"/>
                        </a:spcAft>
                        <a:buNone/>
                      </a:pPr>
                      <a:r>
                        <a:rPr lang="en"/>
                        <a:t> 110.5</a:t>
                      </a:r>
                      <a:endParaRPr/>
                    </a:p>
                  </a:txBody>
                  <a:tcPr marT="19050" marB="19050" marR="28575" marL="28575" anchor="ctr"/>
                </a:tc>
                <a:tc>
                  <a:txBody>
                    <a:bodyPr/>
                    <a:lstStyle/>
                    <a:p>
                      <a:pPr indent="0" lvl="0" marL="0" rtl="0" algn="ctr">
                        <a:lnSpc>
                          <a:spcPct val="115000"/>
                        </a:lnSpc>
                        <a:spcBef>
                          <a:spcPts val="0"/>
                        </a:spcBef>
                        <a:spcAft>
                          <a:spcPts val="0"/>
                        </a:spcAft>
                        <a:buNone/>
                      </a:pPr>
                      <a:r>
                        <a:rPr lang="en"/>
                        <a:t>124.1</a:t>
                      </a:r>
                      <a:endParaRPr/>
                    </a:p>
                  </a:txBody>
                  <a:tcPr marT="19050" marB="19050" marR="28575" marL="28575" anchor="ctr"/>
                </a:tc>
              </a:tr>
              <a:tr h="606800">
                <a:tc>
                  <a:txBody>
                    <a:bodyPr/>
                    <a:lstStyle/>
                    <a:p>
                      <a:pPr indent="0" lvl="0" marL="0" rtl="0" algn="ctr">
                        <a:lnSpc>
                          <a:spcPct val="115000"/>
                        </a:lnSpc>
                        <a:spcBef>
                          <a:spcPts val="0"/>
                        </a:spcBef>
                        <a:spcAft>
                          <a:spcPts val="0"/>
                        </a:spcAft>
                        <a:buNone/>
                      </a:pPr>
                      <a:r>
                        <a:rPr lang="en"/>
                        <a:t> 108.0</a:t>
                      </a:r>
                      <a:endParaRPr/>
                    </a:p>
                  </a:txBody>
                  <a:tcPr marT="19050" marB="19050" marR="28575" marL="28575" anchor="ctr"/>
                </a:tc>
                <a:tc>
                  <a:txBody>
                    <a:bodyPr/>
                    <a:lstStyle/>
                    <a:p>
                      <a:pPr indent="0" lvl="0" marL="0" rtl="0" algn="ctr">
                        <a:lnSpc>
                          <a:spcPct val="115000"/>
                        </a:lnSpc>
                        <a:spcBef>
                          <a:spcPts val="0"/>
                        </a:spcBef>
                        <a:spcAft>
                          <a:spcPts val="0"/>
                        </a:spcAft>
                        <a:buNone/>
                      </a:pPr>
                      <a:r>
                        <a:rPr lang="en"/>
                        <a:t>122.8</a:t>
                      </a:r>
                      <a:endParaRPr/>
                    </a:p>
                  </a:txBody>
                  <a:tcPr marT="19050" marB="19050" marR="28575" marL="28575" anchor="ctr"/>
                </a:tc>
              </a:tr>
              <a:tr h="606800">
                <a:tc>
                  <a:txBody>
                    <a:bodyPr/>
                    <a:lstStyle/>
                    <a:p>
                      <a:pPr indent="0" lvl="0" marL="0" rtl="0" algn="ctr">
                        <a:lnSpc>
                          <a:spcPct val="115000"/>
                        </a:lnSpc>
                        <a:spcBef>
                          <a:spcPts val="0"/>
                        </a:spcBef>
                        <a:spcAft>
                          <a:spcPts val="0"/>
                        </a:spcAft>
                        <a:buNone/>
                      </a:pPr>
                      <a:r>
                        <a:rPr b="1" lang="en"/>
                        <a:t> </a:t>
                      </a:r>
                      <a:r>
                        <a:rPr lang="en"/>
                        <a:t>114.3</a:t>
                      </a:r>
                      <a:endParaRPr/>
                    </a:p>
                  </a:txBody>
                  <a:tcPr marT="19050" marB="19050" marR="28575" marL="28575" anchor="ctr"/>
                </a:tc>
                <a:tc>
                  <a:txBody>
                    <a:bodyPr/>
                    <a:lstStyle/>
                    <a:p>
                      <a:pPr indent="0" lvl="0" marL="0" rtl="0" algn="ctr">
                        <a:lnSpc>
                          <a:spcPct val="115000"/>
                        </a:lnSpc>
                        <a:spcBef>
                          <a:spcPts val="0"/>
                        </a:spcBef>
                        <a:spcAft>
                          <a:spcPts val="0"/>
                        </a:spcAft>
                        <a:buNone/>
                      </a:pPr>
                      <a:r>
                        <a:rPr lang="en"/>
                        <a:t>119.1</a:t>
                      </a:r>
                      <a:endParaRPr/>
                    </a:p>
                  </a:txBody>
                  <a:tcPr marT="19050" marB="19050" marR="28575" marL="28575" anchor="ctr"/>
                </a:tc>
              </a:tr>
              <a:tr h="606800">
                <a:tc>
                  <a:txBody>
                    <a:bodyPr/>
                    <a:lstStyle/>
                    <a:p>
                      <a:pPr indent="0" lvl="0" marL="0" rtl="0" algn="ctr">
                        <a:lnSpc>
                          <a:spcPct val="115000"/>
                        </a:lnSpc>
                        <a:spcBef>
                          <a:spcPts val="0"/>
                        </a:spcBef>
                        <a:spcAft>
                          <a:spcPts val="0"/>
                        </a:spcAft>
                        <a:buNone/>
                      </a:pPr>
                      <a:r>
                        <a:rPr b="1" lang="en"/>
                        <a:t>  </a:t>
                      </a:r>
                      <a:r>
                        <a:rPr lang="en"/>
                        <a:t>100.5</a:t>
                      </a:r>
                      <a:endParaRPr/>
                    </a:p>
                  </a:txBody>
                  <a:tcPr marT="19050" marB="19050" marR="28575" marL="28575" anchor="ctr"/>
                </a:tc>
                <a:tc>
                  <a:txBody>
                    <a:bodyPr/>
                    <a:lstStyle/>
                    <a:p>
                      <a:pPr indent="0" lvl="0" marL="0" rtl="0" algn="ctr">
                        <a:lnSpc>
                          <a:spcPct val="115000"/>
                        </a:lnSpc>
                        <a:spcBef>
                          <a:spcPts val="0"/>
                        </a:spcBef>
                        <a:spcAft>
                          <a:spcPts val="0"/>
                        </a:spcAft>
                        <a:buNone/>
                      </a:pPr>
                      <a:r>
                        <a:rPr lang="en"/>
                        <a:t>126.8</a:t>
                      </a:r>
                      <a:endParaRPr/>
                    </a:p>
                  </a:txBody>
                  <a:tcPr marT="19050" marB="19050" marR="28575" marL="28575" anchor="ctr"/>
                </a:tc>
              </a:tr>
            </a:tbl>
          </a:graphicData>
        </a:graphic>
      </p:graphicFrame>
      <p:graphicFrame>
        <p:nvGraphicFramePr>
          <p:cNvPr id="469" name="Google Shape;469;p32"/>
          <p:cNvGraphicFramePr/>
          <p:nvPr/>
        </p:nvGraphicFramePr>
        <p:xfrm>
          <a:off x="-4325501" y="1227721"/>
          <a:ext cx="3000000" cy="3000000"/>
        </p:xfrm>
        <a:graphic>
          <a:graphicData uri="http://schemas.openxmlformats.org/drawingml/2006/table">
            <a:tbl>
              <a:tblPr>
                <a:noFill/>
                <a:tableStyleId>{40527FEF-DCFF-4340-9D49-7590FD3428A5}</a:tableStyleId>
              </a:tblPr>
              <a:tblGrid>
                <a:gridCol w="2591675"/>
                <a:gridCol w="1179875"/>
              </a:tblGrid>
              <a:tr h="633875">
                <a:tc>
                  <a:txBody>
                    <a:bodyPr/>
                    <a:lstStyle/>
                    <a:p>
                      <a:pPr indent="0" lvl="0" marL="0" rtl="0" algn="l">
                        <a:lnSpc>
                          <a:spcPct val="115000"/>
                        </a:lnSpc>
                        <a:spcBef>
                          <a:spcPts val="0"/>
                        </a:spcBef>
                        <a:spcAft>
                          <a:spcPts val="0"/>
                        </a:spcAft>
                        <a:buNone/>
                      </a:pPr>
                      <a:r>
                        <a:rPr b="1" lang="en" sz="1500"/>
                        <a:t>                   Pitcher</a:t>
                      </a:r>
                      <a:endParaRPr b="1" sz="1500"/>
                    </a:p>
                  </a:txBody>
                  <a:tcPr marT="19050" marB="19050" marR="28575" marL="28575" anchor="ctr">
                    <a:lnB cap="flat" cmpd="sng" w="2857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500"/>
                        <a:t>Danger+</a:t>
                      </a:r>
                      <a:endParaRPr b="1" sz="1500"/>
                    </a:p>
                  </a:txBody>
                  <a:tcPr marT="19050" marB="19050" marR="28575" marL="28575" anchor="ctr">
                    <a:lnB cap="flat" cmpd="sng" w="28575">
                      <a:solidFill>
                        <a:srgbClr val="000000"/>
                      </a:solidFill>
                      <a:prstDash val="solid"/>
                      <a:round/>
                      <a:headEnd len="sm" w="sm" type="none"/>
                      <a:tailEnd len="sm" w="sm" type="none"/>
                    </a:lnB>
                  </a:tcPr>
                </a:tc>
              </a:tr>
              <a:tr h="625900">
                <a:tc>
                  <a:txBody>
                    <a:bodyPr/>
                    <a:lstStyle/>
                    <a:p>
                      <a:pPr indent="0" lvl="0" marL="0" rtl="0" algn="ctr">
                        <a:lnSpc>
                          <a:spcPct val="115000"/>
                        </a:lnSpc>
                        <a:spcBef>
                          <a:spcPts val="0"/>
                        </a:spcBef>
                        <a:spcAft>
                          <a:spcPts val="0"/>
                        </a:spcAft>
                        <a:buNone/>
                      </a:pPr>
                      <a:r>
                        <a:rPr b="1" lang="en"/>
                        <a:t>      Emmanuel Clase</a:t>
                      </a:r>
                      <a:endParaRPr b="1"/>
                    </a:p>
                  </a:txBody>
                  <a:tcPr marT="19050" marB="19050" marR="28575" marL="28575" anchor="ctr">
                    <a:lnT cap="flat" cmpd="sng" w="28575">
                      <a:solidFill>
                        <a:srgbClr val="000000"/>
                      </a:solidFill>
                      <a:prstDash val="solid"/>
                      <a:round/>
                      <a:headEnd len="sm" w="sm" type="none"/>
                      <a:tailEnd len="sm" w="sm" type="none"/>
                    </a:lnT>
                  </a:tcPr>
                </a:tc>
                <a:tc>
                  <a:txBody>
                    <a:bodyPr/>
                    <a:lstStyle/>
                    <a:p>
                      <a:pPr indent="0" lvl="0" marL="0" rtl="0" algn="ctr">
                        <a:lnSpc>
                          <a:spcPct val="115000"/>
                        </a:lnSpc>
                        <a:spcBef>
                          <a:spcPts val="0"/>
                        </a:spcBef>
                        <a:spcAft>
                          <a:spcPts val="0"/>
                        </a:spcAft>
                        <a:buNone/>
                      </a:pPr>
                      <a:r>
                        <a:rPr b="1" lang="en"/>
                        <a:t>128.4</a:t>
                      </a:r>
                      <a:endParaRPr b="1"/>
                    </a:p>
                  </a:txBody>
                  <a:tcPr marT="19050" marB="19050" marR="28575" marL="28575" anchor="ctr">
                    <a:lnT cap="flat" cmpd="sng" w="28575">
                      <a:solidFill>
                        <a:srgbClr val="000000"/>
                      </a:solidFill>
                      <a:prstDash val="solid"/>
                      <a:round/>
                      <a:headEnd len="sm" w="sm" type="none"/>
                      <a:tailEnd len="sm" w="sm" type="none"/>
                    </a:lnT>
                  </a:tcPr>
                </a:tc>
              </a:tr>
              <a:tr h="625900">
                <a:tc>
                  <a:txBody>
                    <a:bodyPr/>
                    <a:lstStyle/>
                    <a:p>
                      <a:pPr indent="0" lvl="0" marL="0" rtl="0" algn="ctr">
                        <a:lnSpc>
                          <a:spcPct val="115000"/>
                        </a:lnSpc>
                        <a:spcBef>
                          <a:spcPts val="0"/>
                        </a:spcBef>
                        <a:spcAft>
                          <a:spcPts val="0"/>
                        </a:spcAft>
                        <a:buNone/>
                      </a:pPr>
                      <a:r>
                        <a:rPr b="1" lang="en"/>
                        <a:t>     Jhoan Duran</a:t>
                      </a:r>
                      <a:endParaRPr b="1"/>
                    </a:p>
                  </a:txBody>
                  <a:tcPr marT="19050" marB="19050" marR="28575" marL="28575" anchor="ctr"/>
                </a:tc>
                <a:tc>
                  <a:txBody>
                    <a:bodyPr/>
                    <a:lstStyle/>
                    <a:p>
                      <a:pPr indent="0" lvl="0" marL="0" rtl="0" algn="ctr">
                        <a:lnSpc>
                          <a:spcPct val="115000"/>
                        </a:lnSpc>
                        <a:spcBef>
                          <a:spcPts val="0"/>
                        </a:spcBef>
                        <a:spcAft>
                          <a:spcPts val="0"/>
                        </a:spcAft>
                        <a:buNone/>
                      </a:pPr>
                      <a:r>
                        <a:rPr b="1" lang="en"/>
                        <a:t>126.3</a:t>
                      </a:r>
                      <a:endParaRPr b="1"/>
                    </a:p>
                  </a:txBody>
                  <a:tcPr marT="19050" marB="19050" marR="28575" marL="28575" anchor="ctr"/>
                </a:tc>
              </a:tr>
              <a:tr h="625900">
                <a:tc>
                  <a:txBody>
                    <a:bodyPr/>
                    <a:lstStyle/>
                    <a:p>
                      <a:pPr indent="0" lvl="0" marL="0" rtl="0" algn="ctr">
                        <a:lnSpc>
                          <a:spcPct val="115000"/>
                        </a:lnSpc>
                        <a:spcBef>
                          <a:spcPts val="0"/>
                        </a:spcBef>
                        <a:spcAft>
                          <a:spcPts val="0"/>
                        </a:spcAft>
                        <a:buNone/>
                      </a:pPr>
                      <a:r>
                        <a:rPr b="1" lang="en"/>
                        <a:t>      Ryan Helsley</a:t>
                      </a:r>
                      <a:endParaRPr b="1"/>
                    </a:p>
                  </a:txBody>
                  <a:tcPr marT="19050" marB="19050" marR="28575" marL="28575" anchor="ctr"/>
                </a:tc>
                <a:tc>
                  <a:txBody>
                    <a:bodyPr/>
                    <a:lstStyle/>
                    <a:p>
                      <a:pPr indent="0" lvl="0" marL="0" rtl="0" algn="ctr">
                        <a:lnSpc>
                          <a:spcPct val="115000"/>
                        </a:lnSpc>
                        <a:spcBef>
                          <a:spcPts val="0"/>
                        </a:spcBef>
                        <a:spcAft>
                          <a:spcPts val="0"/>
                        </a:spcAft>
                        <a:buNone/>
                      </a:pPr>
                      <a:r>
                        <a:rPr b="1" lang="en"/>
                        <a:t>125.9</a:t>
                      </a:r>
                      <a:endParaRPr b="1"/>
                    </a:p>
                  </a:txBody>
                  <a:tcPr marT="19050" marB="19050" marR="28575" marL="28575" anchor="ctr"/>
                </a:tc>
              </a:tr>
              <a:tr h="625900">
                <a:tc>
                  <a:txBody>
                    <a:bodyPr/>
                    <a:lstStyle/>
                    <a:p>
                      <a:pPr indent="0" lvl="0" marL="0" rtl="0" algn="ctr">
                        <a:lnSpc>
                          <a:spcPct val="115000"/>
                        </a:lnSpc>
                        <a:spcBef>
                          <a:spcPts val="0"/>
                        </a:spcBef>
                        <a:spcAft>
                          <a:spcPts val="0"/>
                        </a:spcAft>
                        <a:buNone/>
                      </a:pPr>
                      <a:r>
                        <a:rPr b="1" lang="en"/>
                        <a:t>      Tanner Scott</a:t>
                      </a:r>
                      <a:endParaRPr b="1"/>
                    </a:p>
                  </a:txBody>
                  <a:tcPr marT="19050" marB="19050" marR="28575" marL="28575" anchor="ctr"/>
                </a:tc>
                <a:tc>
                  <a:txBody>
                    <a:bodyPr/>
                    <a:lstStyle/>
                    <a:p>
                      <a:pPr indent="0" lvl="0" marL="0" rtl="0" algn="ctr">
                        <a:lnSpc>
                          <a:spcPct val="115000"/>
                        </a:lnSpc>
                        <a:spcBef>
                          <a:spcPts val="0"/>
                        </a:spcBef>
                        <a:spcAft>
                          <a:spcPts val="0"/>
                        </a:spcAft>
                        <a:buNone/>
                      </a:pPr>
                      <a:r>
                        <a:rPr b="1" lang="en"/>
                        <a:t>123.2</a:t>
                      </a:r>
                      <a:endParaRPr b="1"/>
                    </a:p>
                  </a:txBody>
                  <a:tcPr marT="19050" marB="19050" marR="28575" marL="28575" anchor="ctr"/>
                </a:tc>
              </a:tr>
              <a:tr h="625900">
                <a:tc>
                  <a:txBody>
                    <a:bodyPr/>
                    <a:lstStyle/>
                    <a:p>
                      <a:pPr indent="0" lvl="0" marL="0" rtl="0" algn="ctr">
                        <a:lnSpc>
                          <a:spcPct val="115000"/>
                        </a:lnSpc>
                        <a:spcBef>
                          <a:spcPts val="0"/>
                        </a:spcBef>
                        <a:spcAft>
                          <a:spcPts val="0"/>
                        </a:spcAft>
                        <a:buNone/>
                      </a:pPr>
                      <a:r>
                        <a:rPr b="1" lang="en"/>
                        <a:t>       Devin Williams</a:t>
                      </a:r>
                      <a:endParaRPr b="1"/>
                    </a:p>
                  </a:txBody>
                  <a:tcPr marT="19050" marB="19050" marR="28575" marL="28575" anchor="ctr"/>
                </a:tc>
                <a:tc>
                  <a:txBody>
                    <a:bodyPr/>
                    <a:lstStyle/>
                    <a:p>
                      <a:pPr indent="0" lvl="0" marL="0" rtl="0" algn="ctr">
                        <a:lnSpc>
                          <a:spcPct val="115000"/>
                        </a:lnSpc>
                        <a:spcBef>
                          <a:spcPts val="0"/>
                        </a:spcBef>
                        <a:spcAft>
                          <a:spcPts val="0"/>
                        </a:spcAft>
                        <a:buNone/>
                      </a:pPr>
                      <a:r>
                        <a:rPr b="1" lang="en"/>
                        <a:t>122.5</a:t>
                      </a:r>
                      <a:endParaRPr b="1"/>
                    </a:p>
                  </a:txBody>
                  <a:tcPr marT="19050" marB="19050" marR="28575" marL="28575" anchor="ctr"/>
                </a:tc>
              </a:tr>
            </a:tbl>
          </a:graphicData>
        </a:graphic>
      </p:graphicFrame>
      <p:pic>
        <p:nvPicPr>
          <p:cNvPr id="470" name="Google Shape;470;p32"/>
          <p:cNvPicPr preferRelativeResize="0"/>
          <p:nvPr/>
        </p:nvPicPr>
        <p:blipFill>
          <a:blip r:embed="rId5">
            <a:alphaModFix/>
          </a:blip>
          <a:stretch>
            <a:fillRect/>
          </a:stretch>
        </p:blipFill>
        <p:spPr>
          <a:xfrm>
            <a:off x="1045300" y="666950"/>
            <a:ext cx="7053377" cy="4258800"/>
          </a:xfrm>
          <a:prstGeom prst="rect">
            <a:avLst/>
          </a:prstGeom>
          <a:noFill/>
          <a:ln>
            <a:noFill/>
          </a:ln>
        </p:spPr>
      </p:pic>
      <p:pic>
        <p:nvPicPr>
          <p:cNvPr id="471" name="Google Shape;471;p32"/>
          <p:cNvPicPr preferRelativeResize="0"/>
          <p:nvPr/>
        </p:nvPicPr>
        <p:blipFill>
          <a:blip r:embed="rId6">
            <a:alphaModFix/>
          </a:blip>
          <a:stretch>
            <a:fillRect/>
          </a:stretch>
        </p:blipFill>
        <p:spPr>
          <a:xfrm>
            <a:off x="1035275" y="1362025"/>
            <a:ext cx="879050" cy="638412"/>
          </a:xfrm>
          <a:prstGeom prst="rect">
            <a:avLst/>
          </a:prstGeom>
          <a:noFill/>
          <a:ln>
            <a:noFill/>
          </a:ln>
        </p:spPr>
      </p:pic>
      <p:pic>
        <p:nvPicPr>
          <p:cNvPr id="472" name="Google Shape;472;p32"/>
          <p:cNvPicPr preferRelativeResize="0"/>
          <p:nvPr/>
        </p:nvPicPr>
        <p:blipFill>
          <a:blip r:embed="rId7">
            <a:alphaModFix/>
          </a:blip>
          <a:stretch>
            <a:fillRect/>
          </a:stretch>
        </p:blipFill>
        <p:spPr>
          <a:xfrm>
            <a:off x="1035275" y="2026750"/>
            <a:ext cx="879049" cy="638772"/>
          </a:xfrm>
          <a:prstGeom prst="rect">
            <a:avLst/>
          </a:prstGeom>
          <a:noFill/>
          <a:ln>
            <a:noFill/>
          </a:ln>
        </p:spPr>
      </p:pic>
      <p:pic>
        <p:nvPicPr>
          <p:cNvPr id="473" name="Google Shape;473;p32"/>
          <p:cNvPicPr preferRelativeResize="0"/>
          <p:nvPr/>
        </p:nvPicPr>
        <p:blipFill>
          <a:blip r:embed="rId8">
            <a:alphaModFix/>
          </a:blip>
          <a:stretch>
            <a:fillRect/>
          </a:stretch>
        </p:blipFill>
        <p:spPr>
          <a:xfrm>
            <a:off x="1035275" y="2724038"/>
            <a:ext cx="879050" cy="637937"/>
          </a:xfrm>
          <a:prstGeom prst="rect">
            <a:avLst/>
          </a:prstGeom>
          <a:noFill/>
          <a:ln>
            <a:noFill/>
          </a:ln>
        </p:spPr>
      </p:pic>
      <p:pic>
        <p:nvPicPr>
          <p:cNvPr id="474" name="Google Shape;474;p32"/>
          <p:cNvPicPr preferRelativeResize="0"/>
          <p:nvPr/>
        </p:nvPicPr>
        <p:blipFill>
          <a:blip r:embed="rId9">
            <a:alphaModFix/>
          </a:blip>
          <a:stretch>
            <a:fillRect/>
          </a:stretch>
        </p:blipFill>
        <p:spPr>
          <a:xfrm>
            <a:off x="1035274" y="3420476"/>
            <a:ext cx="879050" cy="638390"/>
          </a:xfrm>
          <a:prstGeom prst="rect">
            <a:avLst/>
          </a:prstGeom>
          <a:noFill/>
          <a:ln>
            <a:noFill/>
          </a:ln>
        </p:spPr>
      </p:pic>
      <p:pic>
        <p:nvPicPr>
          <p:cNvPr id="475" name="Google Shape;475;p32"/>
          <p:cNvPicPr preferRelativeResize="0"/>
          <p:nvPr/>
        </p:nvPicPr>
        <p:blipFill>
          <a:blip r:embed="rId10">
            <a:alphaModFix/>
          </a:blip>
          <a:stretch>
            <a:fillRect/>
          </a:stretch>
        </p:blipFill>
        <p:spPr>
          <a:xfrm>
            <a:off x="982438" y="4058875"/>
            <a:ext cx="984736" cy="7155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79" name="Shape 479"/>
        <p:cNvGrpSpPr/>
        <p:nvPr/>
      </p:nvGrpSpPr>
      <p:grpSpPr>
        <a:xfrm>
          <a:off x="0" y="0"/>
          <a:ext cx="0" cy="0"/>
          <a:chOff x="0" y="0"/>
          <a:chExt cx="0" cy="0"/>
        </a:xfrm>
      </p:grpSpPr>
      <p:sp>
        <p:nvSpPr>
          <p:cNvPr id="480" name="Google Shape;480;p33"/>
          <p:cNvSpPr/>
          <p:nvPr/>
        </p:nvSpPr>
        <p:spPr>
          <a:xfrm>
            <a:off x="0" y="0"/>
            <a:ext cx="9144000" cy="579900"/>
          </a:xfrm>
          <a:prstGeom prst="rect">
            <a:avLst/>
          </a:prstGeom>
          <a:solidFill>
            <a:srgbClr val="041E4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81" name="Google Shape;481;p33"/>
          <p:cNvSpPr txBox="1"/>
          <p:nvPr/>
        </p:nvSpPr>
        <p:spPr>
          <a:xfrm>
            <a:off x="661650" y="0"/>
            <a:ext cx="7820700" cy="579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800">
                <a:solidFill>
                  <a:schemeClr val="lt1"/>
                </a:solidFill>
                <a:latin typeface="Calibri"/>
                <a:ea typeface="Calibri"/>
                <a:cs typeface="Calibri"/>
                <a:sym typeface="Calibri"/>
              </a:rPr>
              <a:t>Pitcher </a:t>
            </a:r>
            <a:r>
              <a:rPr b="1" lang="en" sz="2800">
                <a:solidFill>
                  <a:schemeClr val="lt1"/>
                </a:solidFill>
                <a:latin typeface="Calibri"/>
                <a:ea typeface="Calibri"/>
                <a:cs typeface="Calibri"/>
                <a:sym typeface="Calibri"/>
              </a:rPr>
              <a:t>Interdependence</a:t>
            </a:r>
            <a:endParaRPr b="1" sz="2800">
              <a:solidFill>
                <a:schemeClr val="lt1"/>
              </a:solidFill>
              <a:latin typeface="Calibri"/>
              <a:ea typeface="Calibri"/>
              <a:cs typeface="Calibri"/>
              <a:sym typeface="Calibri"/>
            </a:endParaRPr>
          </a:p>
        </p:txBody>
      </p:sp>
      <p:pic>
        <p:nvPicPr>
          <p:cNvPr id="482" name="Google Shape;482;p33"/>
          <p:cNvPicPr preferRelativeResize="0"/>
          <p:nvPr/>
        </p:nvPicPr>
        <p:blipFill>
          <a:blip r:embed="rId3">
            <a:alphaModFix/>
          </a:blip>
          <a:stretch>
            <a:fillRect/>
          </a:stretch>
        </p:blipFill>
        <p:spPr>
          <a:xfrm>
            <a:off x="8572626" y="49664"/>
            <a:ext cx="480550" cy="480550"/>
          </a:xfrm>
          <a:prstGeom prst="rect">
            <a:avLst/>
          </a:prstGeom>
          <a:noFill/>
          <a:ln>
            <a:noFill/>
          </a:ln>
        </p:spPr>
      </p:pic>
      <p:pic>
        <p:nvPicPr>
          <p:cNvPr id="483" name="Google Shape;483;p33"/>
          <p:cNvPicPr preferRelativeResize="0"/>
          <p:nvPr/>
        </p:nvPicPr>
        <p:blipFill>
          <a:blip r:embed="rId4">
            <a:alphaModFix/>
          </a:blip>
          <a:stretch>
            <a:fillRect/>
          </a:stretch>
        </p:blipFill>
        <p:spPr>
          <a:xfrm>
            <a:off x="90825" y="49675"/>
            <a:ext cx="480548" cy="480548"/>
          </a:xfrm>
          <a:prstGeom prst="rect">
            <a:avLst/>
          </a:prstGeom>
          <a:noFill/>
          <a:ln>
            <a:noFill/>
          </a:ln>
        </p:spPr>
      </p:pic>
      <p:graphicFrame>
        <p:nvGraphicFramePr>
          <p:cNvPr id="484" name="Google Shape;484;p33"/>
          <p:cNvGraphicFramePr/>
          <p:nvPr/>
        </p:nvGraphicFramePr>
        <p:xfrm>
          <a:off x="4785699" y="1147559"/>
          <a:ext cx="3000000" cy="3000000"/>
        </p:xfrm>
        <a:graphic>
          <a:graphicData uri="http://schemas.openxmlformats.org/drawingml/2006/table">
            <a:tbl>
              <a:tblPr>
                <a:noFill/>
                <a:tableStyleId>{40527FEF-DCFF-4340-9D49-7590FD3428A5}</a:tableStyleId>
              </a:tblPr>
              <a:tblGrid>
                <a:gridCol w="2482075"/>
                <a:gridCol w="1613375"/>
              </a:tblGrid>
              <a:tr h="653875">
                <a:tc>
                  <a:txBody>
                    <a:bodyPr/>
                    <a:lstStyle/>
                    <a:p>
                      <a:pPr indent="0" lvl="0" marL="0" rtl="0" algn="ctr">
                        <a:lnSpc>
                          <a:spcPct val="115000"/>
                        </a:lnSpc>
                        <a:spcBef>
                          <a:spcPts val="0"/>
                        </a:spcBef>
                        <a:spcAft>
                          <a:spcPts val="0"/>
                        </a:spcAft>
                        <a:buNone/>
                      </a:pPr>
                      <a:r>
                        <a:rPr b="1" lang="en" sz="1500"/>
                        <a:t>                 Pitcher</a:t>
                      </a:r>
                      <a:endParaRPr b="1" sz="1500"/>
                    </a:p>
                  </a:txBody>
                  <a:tcPr marT="19050" marB="19050" marR="28575" marL="28575" anchor="ctr">
                    <a:lnB cap="flat" cmpd="sng" w="2857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500"/>
                        <a:t>Net Danger+</a:t>
                      </a:r>
                      <a:endParaRPr b="1" sz="1500"/>
                    </a:p>
                  </a:txBody>
                  <a:tcPr marT="19050" marB="19050" marR="28575" marL="28575" anchor="ctr">
                    <a:lnB cap="flat" cmpd="sng" w="28575">
                      <a:solidFill>
                        <a:srgbClr val="000000"/>
                      </a:solidFill>
                      <a:prstDash val="solid"/>
                      <a:round/>
                      <a:headEnd len="sm" w="sm" type="none"/>
                      <a:tailEnd len="sm" w="sm" type="none"/>
                    </a:lnB>
                  </a:tcPr>
                </a:tc>
              </a:tr>
              <a:tr h="645650">
                <a:tc>
                  <a:txBody>
                    <a:bodyPr/>
                    <a:lstStyle/>
                    <a:p>
                      <a:pPr indent="0" lvl="0" marL="0" rtl="0" algn="ctr">
                        <a:lnSpc>
                          <a:spcPct val="115000"/>
                        </a:lnSpc>
                        <a:spcBef>
                          <a:spcPts val="0"/>
                        </a:spcBef>
                        <a:spcAft>
                          <a:spcPts val="0"/>
                        </a:spcAft>
                        <a:buNone/>
                      </a:pPr>
                      <a:r>
                        <a:rPr b="1" lang="en"/>
                        <a:t>       Joey Wentz</a:t>
                      </a:r>
                      <a:endParaRPr b="1"/>
                    </a:p>
                  </a:txBody>
                  <a:tcPr marT="19050" marB="19050" marR="28575" marL="28575" anchor="ctr">
                    <a:lnT cap="flat" cmpd="sng" w="28575">
                      <a:solidFill>
                        <a:srgbClr val="000000"/>
                      </a:solidFill>
                      <a:prstDash val="solid"/>
                      <a:round/>
                      <a:headEnd len="sm" w="sm" type="none"/>
                      <a:tailEnd len="sm" w="sm" type="none"/>
                    </a:lnT>
                  </a:tcPr>
                </a:tc>
                <a:tc>
                  <a:txBody>
                    <a:bodyPr/>
                    <a:lstStyle/>
                    <a:p>
                      <a:pPr indent="0" lvl="0" marL="0" rtl="0" algn="ctr">
                        <a:lnSpc>
                          <a:spcPct val="115000"/>
                        </a:lnSpc>
                        <a:spcBef>
                          <a:spcPts val="0"/>
                        </a:spcBef>
                        <a:spcAft>
                          <a:spcPts val="0"/>
                        </a:spcAft>
                        <a:buNone/>
                      </a:pPr>
                      <a:r>
                        <a:rPr lang="en"/>
                        <a:t>77.55</a:t>
                      </a:r>
                      <a:endParaRPr/>
                    </a:p>
                  </a:txBody>
                  <a:tcPr marT="19050" marB="19050" marR="28575" marL="28575" anchor="ctr">
                    <a:lnT cap="flat" cmpd="sng" w="28575">
                      <a:solidFill>
                        <a:srgbClr val="000000"/>
                      </a:solidFill>
                      <a:prstDash val="solid"/>
                      <a:round/>
                      <a:headEnd len="sm" w="sm" type="none"/>
                      <a:tailEnd len="sm" w="sm" type="none"/>
                    </a:lnT>
                  </a:tcPr>
                </a:tc>
              </a:tr>
              <a:tr h="645650">
                <a:tc>
                  <a:txBody>
                    <a:bodyPr/>
                    <a:lstStyle/>
                    <a:p>
                      <a:pPr indent="0" lvl="0" marL="0" rtl="0" algn="ctr">
                        <a:lnSpc>
                          <a:spcPct val="115000"/>
                        </a:lnSpc>
                        <a:spcBef>
                          <a:spcPts val="0"/>
                        </a:spcBef>
                        <a:spcAft>
                          <a:spcPts val="0"/>
                        </a:spcAft>
                        <a:buNone/>
                      </a:pPr>
                      <a:r>
                        <a:rPr b="1" lang="en"/>
                        <a:t>            Thyago Vieira</a:t>
                      </a:r>
                      <a:endParaRPr b="1"/>
                    </a:p>
                  </a:txBody>
                  <a:tcPr marT="19050" marB="19050" marR="28575" marL="28575" anchor="ctr"/>
                </a:tc>
                <a:tc>
                  <a:txBody>
                    <a:bodyPr/>
                    <a:lstStyle/>
                    <a:p>
                      <a:pPr indent="0" lvl="0" marL="0" rtl="0" algn="ctr">
                        <a:lnSpc>
                          <a:spcPct val="115000"/>
                        </a:lnSpc>
                        <a:spcBef>
                          <a:spcPts val="0"/>
                        </a:spcBef>
                        <a:spcAft>
                          <a:spcPts val="0"/>
                        </a:spcAft>
                        <a:buNone/>
                      </a:pPr>
                      <a:r>
                        <a:rPr lang="en"/>
                        <a:t>78.42</a:t>
                      </a:r>
                      <a:endParaRPr/>
                    </a:p>
                  </a:txBody>
                  <a:tcPr marT="19050" marB="19050" marR="28575" marL="28575" anchor="ctr"/>
                </a:tc>
              </a:tr>
              <a:tr h="645650">
                <a:tc>
                  <a:txBody>
                    <a:bodyPr/>
                    <a:lstStyle/>
                    <a:p>
                      <a:pPr indent="0" lvl="0" marL="0" rtl="0" algn="ctr">
                        <a:lnSpc>
                          <a:spcPct val="115000"/>
                        </a:lnSpc>
                        <a:spcBef>
                          <a:spcPts val="0"/>
                        </a:spcBef>
                        <a:spcAft>
                          <a:spcPts val="0"/>
                        </a:spcAft>
                        <a:buNone/>
                      </a:pPr>
                      <a:r>
                        <a:rPr b="1" lang="en"/>
                        <a:t>            Josh Fleming</a:t>
                      </a:r>
                      <a:endParaRPr b="1"/>
                    </a:p>
                  </a:txBody>
                  <a:tcPr marT="19050" marB="19050" marR="28575" marL="28575" anchor="ctr"/>
                </a:tc>
                <a:tc>
                  <a:txBody>
                    <a:bodyPr/>
                    <a:lstStyle/>
                    <a:p>
                      <a:pPr indent="0" lvl="0" marL="0" rtl="0" algn="ctr">
                        <a:lnSpc>
                          <a:spcPct val="115000"/>
                        </a:lnSpc>
                        <a:spcBef>
                          <a:spcPts val="0"/>
                        </a:spcBef>
                        <a:spcAft>
                          <a:spcPts val="0"/>
                        </a:spcAft>
                        <a:buNone/>
                      </a:pPr>
                      <a:r>
                        <a:rPr lang="en"/>
                        <a:t>78.47</a:t>
                      </a:r>
                      <a:endParaRPr/>
                    </a:p>
                  </a:txBody>
                  <a:tcPr marT="19050" marB="19050" marR="28575" marL="28575" anchor="ctr"/>
                </a:tc>
              </a:tr>
              <a:tr h="645650">
                <a:tc>
                  <a:txBody>
                    <a:bodyPr/>
                    <a:lstStyle/>
                    <a:p>
                      <a:pPr indent="0" lvl="0" marL="0" rtl="0" algn="ctr">
                        <a:lnSpc>
                          <a:spcPct val="115000"/>
                        </a:lnSpc>
                        <a:spcBef>
                          <a:spcPts val="0"/>
                        </a:spcBef>
                        <a:spcAft>
                          <a:spcPts val="0"/>
                        </a:spcAft>
                        <a:buNone/>
                      </a:pPr>
                      <a:r>
                        <a:rPr b="1" lang="en"/>
                        <a:t>                  Gerson Garabito</a:t>
                      </a:r>
                      <a:endParaRPr b="1"/>
                    </a:p>
                  </a:txBody>
                  <a:tcPr marT="19050" marB="19050" marR="28575" marL="28575" anchor="ctr"/>
                </a:tc>
                <a:tc>
                  <a:txBody>
                    <a:bodyPr/>
                    <a:lstStyle/>
                    <a:p>
                      <a:pPr indent="0" lvl="0" marL="0" rtl="0" algn="ctr">
                        <a:lnSpc>
                          <a:spcPct val="115000"/>
                        </a:lnSpc>
                        <a:spcBef>
                          <a:spcPts val="0"/>
                        </a:spcBef>
                        <a:spcAft>
                          <a:spcPts val="0"/>
                        </a:spcAft>
                        <a:buNone/>
                      </a:pPr>
                      <a:r>
                        <a:rPr lang="en"/>
                        <a:t>80.24</a:t>
                      </a:r>
                      <a:endParaRPr/>
                    </a:p>
                  </a:txBody>
                  <a:tcPr marT="19050" marB="19050" marR="28575" marL="28575" anchor="ctr"/>
                </a:tc>
              </a:tr>
              <a:tr h="645650">
                <a:tc>
                  <a:txBody>
                    <a:bodyPr/>
                    <a:lstStyle/>
                    <a:p>
                      <a:pPr indent="0" lvl="0" marL="0" rtl="0" algn="ctr">
                        <a:lnSpc>
                          <a:spcPct val="115000"/>
                        </a:lnSpc>
                        <a:spcBef>
                          <a:spcPts val="0"/>
                        </a:spcBef>
                        <a:spcAft>
                          <a:spcPts val="0"/>
                        </a:spcAft>
                        <a:buNone/>
                      </a:pPr>
                      <a:r>
                        <a:rPr b="1" lang="en"/>
                        <a:t>           Jhony Brito</a:t>
                      </a:r>
                      <a:endParaRPr b="1"/>
                    </a:p>
                  </a:txBody>
                  <a:tcPr marT="19050" marB="19050" marR="28575" marL="28575" anchor="ctr"/>
                </a:tc>
                <a:tc>
                  <a:txBody>
                    <a:bodyPr/>
                    <a:lstStyle/>
                    <a:p>
                      <a:pPr indent="0" lvl="0" marL="0" rtl="0" algn="ctr">
                        <a:lnSpc>
                          <a:spcPct val="115000"/>
                        </a:lnSpc>
                        <a:spcBef>
                          <a:spcPts val="0"/>
                        </a:spcBef>
                        <a:spcAft>
                          <a:spcPts val="0"/>
                        </a:spcAft>
                        <a:buNone/>
                      </a:pPr>
                      <a:r>
                        <a:rPr lang="en"/>
                        <a:t>80.83</a:t>
                      </a:r>
                      <a:endParaRPr/>
                    </a:p>
                  </a:txBody>
                  <a:tcPr marT="19050" marB="19050" marR="28575" marL="28575" anchor="ctr"/>
                </a:tc>
              </a:tr>
            </a:tbl>
          </a:graphicData>
        </a:graphic>
      </p:graphicFrame>
      <p:graphicFrame>
        <p:nvGraphicFramePr>
          <p:cNvPr id="485" name="Google Shape;485;p33"/>
          <p:cNvGraphicFramePr/>
          <p:nvPr/>
        </p:nvGraphicFramePr>
        <p:xfrm>
          <a:off x="337124" y="1153859"/>
          <a:ext cx="3000000" cy="3000000"/>
        </p:xfrm>
        <a:graphic>
          <a:graphicData uri="http://schemas.openxmlformats.org/drawingml/2006/table">
            <a:tbl>
              <a:tblPr>
                <a:noFill/>
                <a:tableStyleId>{40527FEF-DCFF-4340-9D49-7590FD3428A5}</a:tableStyleId>
              </a:tblPr>
              <a:tblGrid>
                <a:gridCol w="2717800"/>
                <a:gridCol w="1377650"/>
              </a:tblGrid>
              <a:tr h="653875">
                <a:tc>
                  <a:txBody>
                    <a:bodyPr/>
                    <a:lstStyle/>
                    <a:p>
                      <a:pPr indent="0" lvl="0" marL="0" rtl="0" algn="ctr">
                        <a:lnSpc>
                          <a:spcPct val="115000"/>
                        </a:lnSpc>
                        <a:spcBef>
                          <a:spcPts val="0"/>
                        </a:spcBef>
                        <a:spcAft>
                          <a:spcPts val="0"/>
                        </a:spcAft>
                        <a:buNone/>
                      </a:pPr>
                      <a:r>
                        <a:rPr b="1" lang="en" sz="1500"/>
                        <a:t>                 Pitcher</a:t>
                      </a:r>
                      <a:endParaRPr b="1" sz="1500"/>
                    </a:p>
                  </a:txBody>
                  <a:tcPr marT="19050" marB="19050" marR="28575" marL="28575" anchor="ctr">
                    <a:lnB cap="flat" cmpd="sng" w="2857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500"/>
                        <a:t>Final Danger+</a:t>
                      </a:r>
                      <a:endParaRPr b="1" sz="1500"/>
                    </a:p>
                  </a:txBody>
                  <a:tcPr marT="19050" marB="19050" marR="28575" marL="28575" anchor="ctr">
                    <a:lnB cap="flat" cmpd="sng" w="28575">
                      <a:solidFill>
                        <a:srgbClr val="000000"/>
                      </a:solidFill>
                      <a:prstDash val="solid"/>
                      <a:round/>
                      <a:headEnd len="sm" w="sm" type="none"/>
                      <a:tailEnd len="sm" w="sm" type="none"/>
                    </a:lnB>
                  </a:tcPr>
                </a:tc>
              </a:tr>
              <a:tr h="645650">
                <a:tc>
                  <a:txBody>
                    <a:bodyPr/>
                    <a:lstStyle/>
                    <a:p>
                      <a:pPr indent="0" lvl="0" marL="0" rtl="0" algn="ctr">
                        <a:lnSpc>
                          <a:spcPct val="115000"/>
                        </a:lnSpc>
                        <a:spcBef>
                          <a:spcPts val="0"/>
                        </a:spcBef>
                        <a:spcAft>
                          <a:spcPts val="0"/>
                        </a:spcAft>
                        <a:buNone/>
                      </a:pPr>
                      <a:r>
                        <a:rPr b="1" lang="en"/>
                        <a:t>         Brenan Hanifee</a:t>
                      </a:r>
                      <a:endParaRPr b="1"/>
                    </a:p>
                  </a:txBody>
                  <a:tcPr marT="19050" marB="19050" marR="28575" marL="28575" anchor="ctr">
                    <a:lnT cap="flat" cmpd="sng" w="28575">
                      <a:solidFill>
                        <a:srgbClr val="000000"/>
                      </a:solidFill>
                      <a:prstDash val="solid"/>
                      <a:round/>
                      <a:headEnd len="sm" w="sm" type="none"/>
                      <a:tailEnd len="sm" w="sm" type="none"/>
                    </a:lnT>
                  </a:tcPr>
                </a:tc>
                <a:tc>
                  <a:txBody>
                    <a:bodyPr/>
                    <a:lstStyle/>
                    <a:p>
                      <a:pPr indent="0" lvl="0" marL="0" rtl="0" algn="ctr">
                        <a:lnSpc>
                          <a:spcPct val="115000"/>
                        </a:lnSpc>
                        <a:spcBef>
                          <a:spcPts val="0"/>
                        </a:spcBef>
                        <a:spcAft>
                          <a:spcPts val="0"/>
                        </a:spcAft>
                        <a:buNone/>
                      </a:pPr>
                      <a:r>
                        <a:rPr lang="en"/>
                        <a:t>65.15</a:t>
                      </a:r>
                      <a:endParaRPr/>
                    </a:p>
                  </a:txBody>
                  <a:tcPr marT="19050" marB="19050" marR="28575" marL="28575" anchor="ctr">
                    <a:lnT cap="flat" cmpd="sng" w="28575">
                      <a:solidFill>
                        <a:srgbClr val="000000"/>
                      </a:solidFill>
                      <a:prstDash val="solid"/>
                      <a:round/>
                      <a:headEnd len="sm" w="sm" type="none"/>
                      <a:tailEnd len="sm" w="sm" type="none"/>
                    </a:lnT>
                  </a:tcPr>
                </a:tc>
              </a:tr>
              <a:tr h="645650">
                <a:tc>
                  <a:txBody>
                    <a:bodyPr/>
                    <a:lstStyle/>
                    <a:p>
                      <a:pPr indent="0" lvl="0" marL="0" rtl="0" algn="ctr">
                        <a:lnSpc>
                          <a:spcPct val="115000"/>
                        </a:lnSpc>
                        <a:spcBef>
                          <a:spcPts val="0"/>
                        </a:spcBef>
                        <a:spcAft>
                          <a:spcPts val="0"/>
                        </a:spcAft>
                        <a:buNone/>
                      </a:pPr>
                      <a:r>
                        <a:rPr b="1" lang="en"/>
                        <a:t>           </a:t>
                      </a:r>
                      <a:r>
                        <a:rPr b="1" lang="en">
                          <a:solidFill>
                            <a:schemeClr val="dk1"/>
                          </a:solidFill>
                        </a:rPr>
                        <a:t>Gerson Garabito</a:t>
                      </a:r>
                      <a:endParaRPr b="1"/>
                    </a:p>
                  </a:txBody>
                  <a:tcPr marT="19050" marB="19050" marR="28575" marL="28575" anchor="ctr"/>
                </a:tc>
                <a:tc>
                  <a:txBody>
                    <a:bodyPr/>
                    <a:lstStyle/>
                    <a:p>
                      <a:pPr indent="0" lvl="0" marL="0" rtl="0" algn="ctr">
                        <a:lnSpc>
                          <a:spcPct val="115000"/>
                        </a:lnSpc>
                        <a:spcBef>
                          <a:spcPts val="0"/>
                        </a:spcBef>
                        <a:spcAft>
                          <a:spcPts val="0"/>
                        </a:spcAft>
                        <a:buNone/>
                      </a:pPr>
                      <a:r>
                        <a:rPr lang="en"/>
                        <a:t>70.01</a:t>
                      </a:r>
                      <a:endParaRPr/>
                    </a:p>
                  </a:txBody>
                  <a:tcPr marT="19050" marB="19050" marR="28575" marL="28575" anchor="ctr"/>
                </a:tc>
              </a:tr>
              <a:tr h="645650">
                <a:tc>
                  <a:txBody>
                    <a:bodyPr/>
                    <a:lstStyle/>
                    <a:p>
                      <a:pPr indent="0" lvl="0" marL="0" rtl="0" algn="ctr">
                        <a:lnSpc>
                          <a:spcPct val="115000"/>
                        </a:lnSpc>
                        <a:spcBef>
                          <a:spcPts val="0"/>
                        </a:spcBef>
                        <a:spcAft>
                          <a:spcPts val="0"/>
                        </a:spcAft>
                        <a:buNone/>
                      </a:pPr>
                      <a:r>
                        <a:rPr b="1" lang="en"/>
                        <a:t>        Wandy Peralta</a:t>
                      </a:r>
                      <a:endParaRPr b="1"/>
                    </a:p>
                  </a:txBody>
                  <a:tcPr marT="19050" marB="19050" marR="28575" marL="28575" anchor="ctr"/>
                </a:tc>
                <a:tc>
                  <a:txBody>
                    <a:bodyPr/>
                    <a:lstStyle/>
                    <a:p>
                      <a:pPr indent="0" lvl="0" marL="0" rtl="0" algn="ctr">
                        <a:lnSpc>
                          <a:spcPct val="115000"/>
                        </a:lnSpc>
                        <a:spcBef>
                          <a:spcPts val="0"/>
                        </a:spcBef>
                        <a:spcAft>
                          <a:spcPts val="0"/>
                        </a:spcAft>
                        <a:buNone/>
                      </a:pPr>
                      <a:r>
                        <a:rPr lang="en"/>
                        <a:t>70.31</a:t>
                      </a:r>
                      <a:endParaRPr/>
                    </a:p>
                  </a:txBody>
                  <a:tcPr marT="19050" marB="19050" marR="28575" marL="28575" anchor="ctr"/>
                </a:tc>
              </a:tr>
              <a:tr h="645650">
                <a:tc>
                  <a:txBody>
                    <a:bodyPr/>
                    <a:lstStyle/>
                    <a:p>
                      <a:pPr indent="0" lvl="0" marL="0" rtl="0" algn="ctr">
                        <a:lnSpc>
                          <a:spcPct val="115000"/>
                        </a:lnSpc>
                        <a:spcBef>
                          <a:spcPts val="0"/>
                        </a:spcBef>
                        <a:spcAft>
                          <a:spcPts val="0"/>
                        </a:spcAft>
                        <a:buNone/>
                      </a:pPr>
                      <a:r>
                        <a:rPr b="1" lang="en"/>
                        <a:t>                  Brennan Bernardino</a:t>
                      </a:r>
                      <a:endParaRPr b="1"/>
                    </a:p>
                  </a:txBody>
                  <a:tcPr marT="19050" marB="19050" marR="28575" marL="28575" anchor="ctr"/>
                </a:tc>
                <a:tc>
                  <a:txBody>
                    <a:bodyPr/>
                    <a:lstStyle/>
                    <a:p>
                      <a:pPr indent="0" lvl="0" marL="0" rtl="0" algn="ctr">
                        <a:lnSpc>
                          <a:spcPct val="115000"/>
                        </a:lnSpc>
                        <a:spcBef>
                          <a:spcPts val="0"/>
                        </a:spcBef>
                        <a:spcAft>
                          <a:spcPts val="0"/>
                        </a:spcAft>
                        <a:buNone/>
                      </a:pPr>
                      <a:r>
                        <a:rPr lang="en"/>
                        <a:t>74.13</a:t>
                      </a:r>
                      <a:endParaRPr/>
                    </a:p>
                  </a:txBody>
                  <a:tcPr marT="19050" marB="19050" marR="28575" marL="28575" anchor="ctr"/>
                </a:tc>
              </a:tr>
              <a:tr h="645650">
                <a:tc>
                  <a:txBody>
                    <a:bodyPr/>
                    <a:lstStyle/>
                    <a:p>
                      <a:pPr indent="0" lvl="0" marL="0" rtl="0" algn="ctr">
                        <a:lnSpc>
                          <a:spcPct val="115000"/>
                        </a:lnSpc>
                        <a:spcBef>
                          <a:spcPts val="0"/>
                        </a:spcBef>
                        <a:spcAft>
                          <a:spcPts val="0"/>
                        </a:spcAft>
                        <a:buNone/>
                      </a:pPr>
                      <a:r>
                        <a:rPr b="1" lang="en"/>
                        <a:t>    Josh Sborz</a:t>
                      </a:r>
                      <a:endParaRPr b="1"/>
                    </a:p>
                  </a:txBody>
                  <a:tcPr marT="19050" marB="19050" marR="28575" marL="28575" anchor="ctr"/>
                </a:tc>
                <a:tc>
                  <a:txBody>
                    <a:bodyPr/>
                    <a:lstStyle/>
                    <a:p>
                      <a:pPr indent="0" lvl="0" marL="0" rtl="0" algn="ctr">
                        <a:lnSpc>
                          <a:spcPct val="115000"/>
                        </a:lnSpc>
                        <a:spcBef>
                          <a:spcPts val="0"/>
                        </a:spcBef>
                        <a:spcAft>
                          <a:spcPts val="0"/>
                        </a:spcAft>
                        <a:buNone/>
                      </a:pPr>
                      <a:r>
                        <a:rPr lang="en"/>
                        <a:t>74.36</a:t>
                      </a:r>
                      <a:endParaRPr/>
                    </a:p>
                  </a:txBody>
                  <a:tcPr marT="19050" marB="19050" marR="28575" marL="28575" anchor="ctr"/>
                </a:tc>
              </a:tr>
            </a:tbl>
          </a:graphicData>
        </a:graphic>
      </p:graphicFrame>
      <p:pic>
        <p:nvPicPr>
          <p:cNvPr id="486" name="Google Shape;486;p33" title="download.jpg"/>
          <p:cNvPicPr preferRelativeResize="0"/>
          <p:nvPr/>
        </p:nvPicPr>
        <p:blipFill>
          <a:blip r:embed="rId5">
            <a:alphaModFix/>
          </a:blip>
          <a:stretch>
            <a:fillRect/>
          </a:stretch>
        </p:blipFill>
        <p:spPr>
          <a:xfrm>
            <a:off x="4785698" y="1857493"/>
            <a:ext cx="879050" cy="638393"/>
          </a:xfrm>
          <a:prstGeom prst="rect">
            <a:avLst/>
          </a:prstGeom>
          <a:noFill/>
          <a:ln>
            <a:noFill/>
          </a:ln>
        </p:spPr>
      </p:pic>
      <p:pic>
        <p:nvPicPr>
          <p:cNvPr id="487" name="Google Shape;487;p33" title="download-1.jpg"/>
          <p:cNvPicPr preferRelativeResize="0"/>
          <p:nvPr/>
        </p:nvPicPr>
        <p:blipFill>
          <a:blip r:embed="rId6">
            <a:alphaModFix/>
          </a:blip>
          <a:stretch>
            <a:fillRect/>
          </a:stretch>
        </p:blipFill>
        <p:spPr>
          <a:xfrm>
            <a:off x="4785700" y="2495900"/>
            <a:ext cx="879050" cy="635979"/>
          </a:xfrm>
          <a:prstGeom prst="rect">
            <a:avLst/>
          </a:prstGeom>
          <a:noFill/>
          <a:ln>
            <a:noFill/>
          </a:ln>
        </p:spPr>
      </p:pic>
      <p:pic>
        <p:nvPicPr>
          <p:cNvPr id="488" name="Google Shape;488;p33" title="download-2.jpg"/>
          <p:cNvPicPr preferRelativeResize="0"/>
          <p:nvPr/>
        </p:nvPicPr>
        <p:blipFill>
          <a:blip r:embed="rId7">
            <a:alphaModFix/>
          </a:blip>
          <a:stretch>
            <a:fillRect/>
          </a:stretch>
        </p:blipFill>
        <p:spPr>
          <a:xfrm>
            <a:off x="4785692" y="3131882"/>
            <a:ext cx="879050" cy="638397"/>
          </a:xfrm>
          <a:prstGeom prst="rect">
            <a:avLst/>
          </a:prstGeom>
          <a:noFill/>
          <a:ln>
            <a:noFill/>
          </a:ln>
        </p:spPr>
      </p:pic>
      <p:pic>
        <p:nvPicPr>
          <p:cNvPr id="489" name="Google Shape;489;p33" title="download-4.jpg"/>
          <p:cNvPicPr preferRelativeResize="0"/>
          <p:nvPr/>
        </p:nvPicPr>
        <p:blipFill>
          <a:blip r:embed="rId8">
            <a:alphaModFix/>
          </a:blip>
          <a:stretch>
            <a:fillRect/>
          </a:stretch>
        </p:blipFill>
        <p:spPr>
          <a:xfrm>
            <a:off x="4785700" y="4406289"/>
            <a:ext cx="879050" cy="635973"/>
          </a:xfrm>
          <a:prstGeom prst="rect">
            <a:avLst/>
          </a:prstGeom>
          <a:noFill/>
          <a:ln>
            <a:noFill/>
          </a:ln>
        </p:spPr>
      </p:pic>
      <p:pic>
        <p:nvPicPr>
          <p:cNvPr id="490" name="Google Shape;490;p33" title="download-5.jpg"/>
          <p:cNvPicPr preferRelativeResize="0"/>
          <p:nvPr/>
        </p:nvPicPr>
        <p:blipFill>
          <a:blip r:embed="rId9">
            <a:alphaModFix/>
          </a:blip>
          <a:stretch>
            <a:fillRect/>
          </a:stretch>
        </p:blipFill>
        <p:spPr>
          <a:xfrm>
            <a:off x="337117" y="1863782"/>
            <a:ext cx="879050" cy="638397"/>
          </a:xfrm>
          <a:prstGeom prst="rect">
            <a:avLst/>
          </a:prstGeom>
          <a:noFill/>
          <a:ln>
            <a:noFill/>
          </a:ln>
        </p:spPr>
      </p:pic>
      <p:pic>
        <p:nvPicPr>
          <p:cNvPr id="491" name="Google Shape;491;p33" title="download-6.jpg"/>
          <p:cNvPicPr preferRelativeResize="0"/>
          <p:nvPr/>
        </p:nvPicPr>
        <p:blipFill>
          <a:blip r:embed="rId10">
            <a:alphaModFix/>
          </a:blip>
          <a:stretch>
            <a:fillRect/>
          </a:stretch>
        </p:blipFill>
        <p:spPr>
          <a:xfrm>
            <a:off x="337125" y="3140599"/>
            <a:ext cx="879050" cy="635989"/>
          </a:xfrm>
          <a:prstGeom prst="rect">
            <a:avLst/>
          </a:prstGeom>
          <a:noFill/>
          <a:ln>
            <a:noFill/>
          </a:ln>
        </p:spPr>
      </p:pic>
      <p:pic>
        <p:nvPicPr>
          <p:cNvPr id="492" name="Google Shape;492;p33" title="download-7.jpg"/>
          <p:cNvPicPr preferRelativeResize="0"/>
          <p:nvPr/>
        </p:nvPicPr>
        <p:blipFill>
          <a:blip r:embed="rId11">
            <a:alphaModFix/>
          </a:blip>
          <a:stretch>
            <a:fillRect/>
          </a:stretch>
        </p:blipFill>
        <p:spPr>
          <a:xfrm>
            <a:off x="337125" y="3742300"/>
            <a:ext cx="879050" cy="635979"/>
          </a:xfrm>
          <a:prstGeom prst="rect">
            <a:avLst/>
          </a:prstGeom>
          <a:noFill/>
          <a:ln>
            <a:noFill/>
          </a:ln>
        </p:spPr>
      </p:pic>
      <p:pic>
        <p:nvPicPr>
          <p:cNvPr id="493" name="Google Shape;493;p33" title="download-8.jpg"/>
          <p:cNvPicPr preferRelativeResize="0"/>
          <p:nvPr/>
        </p:nvPicPr>
        <p:blipFill>
          <a:blip r:embed="rId12">
            <a:alphaModFix/>
          </a:blip>
          <a:stretch>
            <a:fillRect/>
          </a:stretch>
        </p:blipFill>
        <p:spPr>
          <a:xfrm>
            <a:off x="337125" y="4414999"/>
            <a:ext cx="879050" cy="635989"/>
          </a:xfrm>
          <a:prstGeom prst="rect">
            <a:avLst/>
          </a:prstGeom>
          <a:noFill/>
          <a:ln>
            <a:noFill/>
          </a:ln>
        </p:spPr>
      </p:pic>
      <p:pic>
        <p:nvPicPr>
          <p:cNvPr id="494" name="Google Shape;494;p33" title="IMG_2392.png"/>
          <p:cNvPicPr preferRelativeResize="0"/>
          <p:nvPr/>
        </p:nvPicPr>
        <p:blipFill>
          <a:blip r:embed="rId13">
            <a:alphaModFix/>
          </a:blip>
          <a:stretch>
            <a:fillRect/>
          </a:stretch>
        </p:blipFill>
        <p:spPr>
          <a:xfrm>
            <a:off x="4935276" y="3828788"/>
            <a:ext cx="579900" cy="579900"/>
          </a:xfrm>
          <a:prstGeom prst="rect">
            <a:avLst/>
          </a:prstGeom>
          <a:noFill/>
          <a:ln>
            <a:noFill/>
          </a:ln>
        </p:spPr>
      </p:pic>
      <p:pic>
        <p:nvPicPr>
          <p:cNvPr id="495" name="Google Shape;495;p33" title="IMG_2392.png"/>
          <p:cNvPicPr preferRelativeResize="0"/>
          <p:nvPr/>
        </p:nvPicPr>
        <p:blipFill>
          <a:blip r:embed="rId13">
            <a:alphaModFix/>
          </a:blip>
          <a:stretch>
            <a:fillRect/>
          </a:stretch>
        </p:blipFill>
        <p:spPr>
          <a:xfrm>
            <a:off x="486701" y="2560688"/>
            <a:ext cx="579900" cy="579900"/>
          </a:xfrm>
          <a:prstGeom prst="rect">
            <a:avLst/>
          </a:prstGeom>
          <a:noFill/>
          <a:ln>
            <a:noFill/>
          </a:ln>
        </p:spPr>
      </p:pic>
      <p:sp>
        <p:nvSpPr>
          <p:cNvPr id="496" name="Google Shape;496;p33"/>
          <p:cNvSpPr txBox="1"/>
          <p:nvPr/>
        </p:nvSpPr>
        <p:spPr>
          <a:xfrm>
            <a:off x="323600" y="722225"/>
            <a:ext cx="3905400" cy="480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latin typeface="Calibri"/>
                <a:ea typeface="Calibri"/>
                <a:cs typeface="Calibri"/>
                <a:sym typeface="Calibri"/>
              </a:rPr>
              <a:t>Leave </a:t>
            </a:r>
            <a:r>
              <a:rPr lang="en" sz="1800">
                <a:latin typeface="Calibri"/>
                <a:ea typeface="Calibri"/>
                <a:cs typeface="Calibri"/>
                <a:sym typeface="Calibri"/>
              </a:rPr>
              <a:t>their team in</a:t>
            </a:r>
            <a:r>
              <a:rPr b="1" lang="en" sz="1800">
                <a:latin typeface="Calibri"/>
                <a:ea typeface="Calibri"/>
                <a:cs typeface="Calibri"/>
                <a:sym typeface="Calibri"/>
              </a:rPr>
              <a:t> more danger</a:t>
            </a:r>
            <a:endParaRPr b="1" sz="1800">
              <a:latin typeface="Calibri"/>
              <a:ea typeface="Calibri"/>
              <a:cs typeface="Calibri"/>
              <a:sym typeface="Calibri"/>
            </a:endParaRPr>
          </a:p>
        </p:txBody>
      </p:sp>
      <p:sp>
        <p:nvSpPr>
          <p:cNvPr id="497" name="Google Shape;497;p33"/>
          <p:cNvSpPr txBox="1"/>
          <p:nvPr/>
        </p:nvSpPr>
        <p:spPr>
          <a:xfrm>
            <a:off x="4667225" y="722225"/>
            <a:ext cx="3905400" cy="480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latin typeface="Calibri"/>
                <a:ea typeface="Calibri"/>
                <a:cs typeface="Calibri"/>
                <a:sym typeface="Calibri"/>
              </a:rPr>
              <a:t>Create more danger</a:t>
            </a:r>
            <a:r>
              <a:rPr lang="en" sz="1800">
                <a:latin typeface="Calibri"/>
                <a:ea typeface="Calibri"/>
                <a:cs typeface="Calibri"/>
                <a:sym typeface="Calibri"/>
              </a:rPr>
              <a:t> during appearance</a:t>
            </a:r>
            <a:r>
              <a:rPr b="1" lang="en" sz="1800">
                <a:latin typeface="Calibri"/>
                <a:ea typeface="Calibri"/>
                <a:cs typeface="Calibri"/>
                <a:sym typeface="Calibri"/>
              </a:rPr>
              <a:t> </a:t>
            </a:r>
            <a:endParaRPr b="1" sz="1800">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1" name="Shape 501"/>
        <p:cNvGrpSpPr/>
        <p:nvPr/>
      </p:nvGrpSpPr>
      <p:grpSpPr>
        <a:xfrm>
          <a:off x="0" y="0"/>
          <a:ext cx="0" cy="0"/>
          <a:chOff x="0" y="0"/>
          <a:chExt cx="0" cy="0"/>
        </a:xfrm>
      </p:grpSpPr>
      <p:sp>
        <p:nvSpPr>
          <p:cNvPr id="502" name="Google Shape;502;p34"/>
          <p:cNvSpPr/>
          <p:nvPr/>
        </p:nvSpPr>
        <p:spPr>
          <a:xfrm>
            <a:off x="706700" y="1294300"/>
            <a:ext cx="1587900" cy="1145400"/>
          </a:xfrm>
          <a:prstGeom prst="roundRect">
            <a:avLst>
              <a:gd fmla="val 16667" name="adj"/>
            </a:avLst>
          </a:prstGeom>
          <a:solidFill>
            <a:schemeClr val="lt1"/>
          </a:solidFill>
          <a:ln cap="flat" cmpd="sng" w="28575">
            <a:solidFill>
              <a:srgbClr val="041E4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2400">
                <a:solidFill>
                  <a:schemeClr val="dk1"/>
                </a:solidFill>
                <a:latin typeface="Calibri"/>
                <a:ea typeface="Calibri"/>
                <a:cs typeface="Calibri"/>
                <a:sym typeface="Calibri"/>
              </a:rPr>
              <a:t>Threat</a:t>
            </a:r>
            <a:endParaRPr sz="1600">
              <a:solidFill>
                <a:srgbClr val="020C1A"/>
              </a:solidFill>
              <a:latin typeface="Calibri"/>
              <a:ea typeface="Calibri"/>
              <a:cs typeface="Calibri"/>
              <a:sym typeface="Calibri"/>
            </a:endParaRPr>
          </a:p>
        </p:txBody>
      </p:sp>
      <p:sp>
        <p:nvSpPr>
          <p:cNvPr id="503" name="Google Shape;503;p34"/>
          <p:cNvSpPr/>
          <p:nvPr/>
        </p:nvSpPr>
        <p:spPr>
          <a:xfrm>
            <a:off x="2709100" y="1547950"/>
            <a:ext cx="629400" cy="638100"/>
          </a:xfrm>
          <a:prstGeom prst="mathMultiply">
            <a:avLst>
              <a:gd fmla="val 23520" name="adj1"/>
            </a:avLst>
          </a:prstGeom>
          <a:solidFill>
            <a:schemeClr val="lt1"/>
          </a:solidFill>
          <a:ln cap="flat" cmpd="sng" w="28575">
            <a:solidFill>
              <a:srgbClr val="041E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b="1" sz="2400">
              <a:solidFill>
                <a:srgbClr val="020C1A"/>
              </a:solidFill>
              <a:latin typeface="Calibri"/>
              <a:ea typeface="Calibri"/>
              <a:cs typeface="Calibri"/>
              <a:sym typeface="Calibri"/>
            </a:endParaRPr>
          </a:p>
        </p:txBody>
      </p:sp>
      <p:sp>
        <p:nvSpPr>
          <p:cNvPr id="504" name="Google Shape;504;p34"/>
          <p:cNvSpPr/>
          <p:nvPr/>
        </p:nvSpPr>
        <p:spPr>
          <a:xfrm>
            <a:off x="3774175" y="1269550"/>
            <a:ext cx="1533600" cy="1194900"/>
          </a:xfrm>
          <a:prstGeom prst="roundRect">
            <a:avLst>
              <a:gd fmla="val 16667" name="adj"/>
            </a:avLst>
          </a:prstGeom>
          <a:solidFill>
            <a:schemeClr val="lt1"/>
          </a:solidFill>
          <a:ln cap="flat" cmpd="sng" w="28575">
            <a:solidFill>
              <a:srgbClr val="041E4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2400">
                <a:solidFill>
                  <a:schemeClr val="dk1"/>
                </a:solidFill>
                <a:latin typeface="Calibri"/>
                <a:ea typeface="Calibri"/>
                <a:cs typeface="Calibri"/>
                <a:sym typeface="Calibri"/>
              </a:rPr>
              <a:t>Pressure</a:t>
            </a:r>
            <a:endParaRPr sz="1600">
              <a:solidFill>
                <a:srgbClr val="020C1A"/>
              </a:solidFill>
              <a:latin typeface="Calibri"/>
              <a:ea typeface="Calibri"/>
              <a:cs typeface="Calibri"/>
              <a:sym typeface="Calibri"/>
            </a:endParaRPr>
          </a:p>
        </p:txBody>
      </p:sp>
      <p:sp>
        <p:nvSpPr>
          <p:cNvPr id="505" name="Google Shape;505;p34"/>
          <p:cNvSpPr/>
          <p:nvPr/>
        </p:nvSpPr>
        <p:spPr>
          <a:xfrm>
            <a:off x="5743450" y="1604950"/>
            <a:ext cx="629400" cy="524100"/>
          </a:xfrm>
          <a:prstGeom prst="mathEqual">
            <a:avLst>
              <a:gd fmla="val 23520" name="adj1"/>
              <a:gd fmla="val 11760" name="adj2"/>
            </a:avLst>
          </a:prstGeom>
          <a:solidFill>
            <a:schemeClr val="lt1"/>
          </a:solidFill>
          <a:ln cap="flat" cmpd="sng" w="28575">
            <a:solidFill>
              <a:srgbClr val="041E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b="1" sz="2400">
              <a:solidFill>
                <a:srgbClr val="020C1A"/>
              </a:solidFill>
              <a:latin typeface="Calibri"/>
              <a:ea typeface="Calibri"/>
              <a:cs typeface="Calibri"/>
              <a:sym typeface="Calibri"/>
            </a:endParaRPr>
          </a:p>
        </p:txBody>
      </p:sp>
      <p:sp>
        <p:nvSpPr>
          <p:cNvPr id="506" name="Google Shape;506;p34"/>
          <p:cNvSpPr/>
          <p:nvPr/>
        </p:nvSpPr>
        <p:spPr>
          <a:xfrm>
            <a:off x="6787350" y="1269550"/>
            <a:ext cx="1618800" cy="1194900"/>
          </a:xfrm>
          <a:prstGeom prst="roundRect">
            <a:avLst>
              <a:gd fmla="val 16667" name="adj"/>
            </a:avLst>
          </a:prstGeom>
          <a:solidFill>
            <a:srgbClr val="041E42"/>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 sz="2400">
                <a:solidFill>
                  <a:schemeClr val="lt1"/>
                </a:solidFill>
                <a:latin typeface="Calibri"/>
                <a:ea typeface="Calibri"/>
                <a:cs typeface="Calibri"/>
                <a:sym typeface="Calibri"/>
              </a:rPr>
              <a:t>Danger</a:t>
            </a:r>
            <a:endParaRPr b="1" sz="2400">
              <a:solidFill>
                <a:schemeClr val="lt1"/>
              </a:solidFill>
              <a:latin typeface="Calibri"/>
              <a:ea typeface="Calibri"/>
              <a:cs typeface="Calibri"/>
              <a:sym typeface="Calibri"/>
            </a:endParaRPr>
          </a:p>
        </p:txBody>
      </p:sp>
      <p:sp>
        <p:nvSpPr>
          <p:cNvPr id="507" name="Google Shape;507;p34"/>
          <p:cNvSpPr/>
          <p:nvPr/>
        </p:nvSpPr>
        <p:spPr>
          <a:xfrm>
            <a:off x="2658200" y="4033075"/>
            <a:ext cx="629400" cy="562800"/>
          </a:xfrm>
          <a:prstGeom prst="mathMinus">
            <a:avLst>
              <a:gd fmla="val 23520" name="adj1"/>
            </a:avLst>
          </a:prstGeom>
          <a:solidFill>
            <a:schemeClr val="lt1"/>
          </a:solidFill>
          <a:ln cap="flat" cmpd="sng" w="28575">
            <a:solidFill>
              <a:srgbClr val="041E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b="1" sz="2400">
              <a:solidFill>
                <a:srgbClr val="020C1A"/>
              </a:solidFill>
              <a:latin typeface="Calibri"/>
              <a:ea typeface="Calibri"/>
              <a:cs typeface="Calibri"/>
              <a:sym typeface="Calibri"/>
            </a:endParaRPr>
          </a:p>
        </p:txBody>
      </p:sp>
      <p:sp>
        <p:nvSpPr>
          <p:cNvPr id="508" name="Google Shape;508;p34"/>
          <p:cNvSpPr/>
          <p:nvPr/>
        </p:nvSpPr>
        <p:spPr>
          <a:xfrm>
            <a:off x="743438" y="3733824"/>
            <a:ext cx="1587900" cy="1194900"/>
          </a:xfrm>
          <a:prstGeom prst="roundRect">
            <a:avLst>
              <a:gd fmla="val 16667" name="adj"/>
            </a:avLst>
          </a:prstGeom>
          <a:solidFill>
            <a:schemeClr val="lt1"/>
          </a:solidFill>
          <a:ln cap="flat" cmpd="sng" w="28575">
            <a:solidFill>
              <a:srgbClr val="041E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 sz="2400">
                <a:solidFill>
                  <a:schemeClr val="dk1"/>
                </a:solidFill>
                <a:latin typeface="Calibri"/>
                <a:ea typeface="Calibri"/>
                <a:cs typeface="Calibri"/>
                <a:sym typeface="Calibri"/>
              </a:rPr>
              <a:t>ΔWP</a:t>
            </a:r>
            <a:endParaRPr b="1" sz="2400">
              <a:solidFill>
                <a:schemeClr val="dk1"/>
              </a:solidFill>
              <a:latin typeface="Calibri"/>
              <a:ea typeface="Calibri"/>
              <a:cs typeface="Calibri"/>
              <a:sym typeface="Calibri"/>
            </a:endParaRPr>
          </a:p>
        </p:txBody>
      </p:sp>
      <p:sp>
        <p:nvSpPr>
          <p:cNvPr id="509" name="Google Shape;509;p34"/>
          <p:cNvSpPr/>
          <p:nvPr/>
        </p:nvSpPr>
        <p:spPr>
          <a:xfrm>
            <a:off x="5692800" y="4052425"/>
            <a:ext cx="629400" cy="524100"/>
          </a:xfrm>
          <a:prstGeom prst="mathEqual">
            <a:avLst>
              <a:gd fmla="val 23520" name="adj1"/>
              <a:gd fmla="val 11760" name="adj2"/>
            </a:avLst>
          </a:prstGeom>
          <a:solidFill>
            <a:schemeClr val="lt1"/>
          </a:solidFill>
          <a:ln cap="flat" cmpd="sng" w="28575">
            <a:solidFill>
              <a:srgbClr val="041E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b="1" sz="2400">
              <a:solidFill>
                <a:srgbClr val="020C1A"/>
              </a:solidFill>
              <a:latin typeface="Calibri"/>
              <a:ea typeface="Calibri"/>
              <a:cs typeface="Calibri"/>
              <a:sym typeface="Calibri"/>
            </a:endParaRPr>
          </a:p>
        </p:txBody>
      </p:sp>
      <p:sp>
        <p:nvSpPr>
          <p:cNvPr id="510" name="Google Shape;510;p34"/>
          <p:cNvSpPr/>
          <p:nvPr/>
        </p:nvSpPr>
        <p:spPr>
          <a:xfrm>
            <a:off x="6812638" y="3717024"/>
            <a:ext cx="1587900" cy="1194900"/>
          </a:xfrm>
          <a:prstGeom prst="roundRect">
            <a:avLst>
              <a:gd fmla="val 16667" name="adj"/>
            </a:avLst>
          </a:prstGeom>
          <a:solidFill>
            <a:srgbClr val="F76900"/>
          </a:solidFill>
          <a:ln cap="flat" cmpd="sng" w="28575">
            <a:solidFill>
              <a:srgbClr val="041E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 sz="2400">
                <a:solidFill>
                  <a:srgbClr val="020C1A"/>
                </a:solidFill>
                <a:latin typeface="Calibri"/>
                <a:ea typeface="Calibri"/>
                <a:cs typeface="Calibri"/>
                <a:sym typeface="Calibri"/>
              </a:rPr>
              <a:t>HERO</a:t>
            </a:r>
            <a:endParaRPr b="1" sz="2400">
              <a:solidFill>
                <a:srgbClr val="020C1A"/>
              </a:solidFill>
              <a:latin typeface="Calibri"/>
              <a:ea typeface="Calibri"/>
              <a:cs typeface="Calibri"/>
              <a:sym typeface="Calibri"/>
            </a:endParaRPr>
          </a:p>
        </p:txBody>
      </p:sp>
      <p:sp>
        <p:nvSpPr>
          <p:cNvPr id="511" name="Google Shape;511;p34"/>
          <p:cNvSpPr/>
          <p:nvPr/>
        </p:nvSpPr>
        <p:spPr>
          <a:xfrm>
            <a:off x="0" y="0"/>
            <a:ext cx="9144000" cy="579900"/>
          </a:xfrm>
          <a:prstGeom prst="rect">
            <a:avLst/>
          </a:prstGeom>
          <a:solidFill>
            <a:srgbClr val="041E4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12" name="Google Shape;512;p34"/>
          <p:cNvSpPr txBox="1"/>
          <p:nvPr/>
        </p:nvSpPr>
        <p:spPr>
          <a:xfrm>
            <a:off x="661650" y="0"/>
            <a:ext cx="7820700" cy="579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800">
                <a:solidFill>
                  <a:schemeClr val="lt1"/>
                </a:solidFill>
                <a:latin typeface="Calibri"/>
                <a:ea typeface="Calibri"/>
                <a:cs typeface="Calibri"/>
                <a:sym typeface="Calibri"/>
              </a:rPr>
              <a:t>The Final Piece — HERO</a:t>
            </a:r>
            <a:endParaRPr b="1" sz="2800">
              <a:solidFill>
                <a:schemeClr val="lt1"/>
              </a:solidFill>
              <a:latin typeface="Calibri"/>
              <a:ea typeface="Calibri"/>
              <a:cs typeface="Calibri"/>
              <a:sym typeface="Calibri"/>
            </a:endParaRPr>
          </a:p>
        </p:txBody>
      </p:sp>
      <p:pic>
        <p:nvPicPr>
          <p:cNvPr id="513" name="Google Shape;513;p34"/>
          <p:cNvPicPr preferRelativeResize="0"/>
          <p:nvPr/>
        </p:nvPicPr>
        <p:blipFill>
          <a:blip r:embed="rId3">
            <a:alphaModFix/>
          </a:blip>
          <a:stretch>
            <a:fillRect/>
          </a:stretch>
        </p:blipFill>
        <p:spPr>
          <a:xfrm>
            <a:off x="8572626" y="49664"/>
            <a:ext cx="480550" cy="480550"/>
          </a:xfrm>
          <a:prstGeom prst="rect">
            <a:avLst/>
          </a:prstGeom>
          <a:noFill/>
          <a:ln>
            <a:noFill/>
          </a:ln>
        </p:spPr>
      </p:pic>
      <p:sp>
        <p:nvSpPr>
          <p:cNvPr id="514" name="Google Shape;514;p34"/>
          <p:cNvSpPr/>
          <p:nvPr/>
        </p:nvSpPr>
        <p:spPr>
          <a:xfrm>
            <a:off x="3696238" y="3717024"/>
            <a:ext cx="1587900" cy="1194900"/>
          </a:xfrm>
          <a:prstGeom prst="roundRect">
            <a:avLst>
              <a:gd fmla="val 16667" name="adj"/>
            </a:avLst>
          </a:prstGeom>
          <a:solidFill>
            <a:srgbClr val="041E42"/>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 sz="2400">
                <a:solidFill>
                  <a:schemeClr val="lt1"/>
                </a:solidFill>
                <a:latin typeface="Calibri"/>
                <a:ea typeface="Calibri"/>
                <a:cs typeface="Calibri"/>
                <a:sym typeface="Calibri"/>
              </a:rPr>
              <a:t>Danger</a:t>
            </a:r>
            <a:endParaRPr b="1" sz="2400">
              <a:solidFill>
                <a:schemeClr val="lt1"/>
              </a:solidFill>
              <a:latin typeface="Calibri"/>
              <a:ea typeface="Calibri"/>
              <a:cs typeface="Calibri"/>
              <a:sym typeface="Calibri"/>
            </a:endParaRPr>
          </a:p>
        </p:txBody>
      </p:sp>
      <p:sp>
        <p:nvSpPr>
          <p:cNvPr id="515" name="Google Shape;515;p34"/>
          <p:cNvSpPr txBox="1"/>
          <p:nvPr/>
        </p:nvSpPr>
        <p:spPr>
          <a:xfrm>
            <a:off x="3696250" y="3229700"/>
            <a:ext cx="1587900" cy="411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chemeClr val="dk1"/>
                </a:solidFill>
                <a:latin typeface="Calibri"/>
                <a:ea typeface="Calibri"/>
                <a:cs typeface="Calibri"/>
                <a:sym typeface="Calibri"/>
              </a:rPr>
              <a:t>Expected</a:t>
            </a:r>
            <a:endParaRPr b="1" sz="2400">
              <a:solidFill>
                <a:schemeClr val="dk1"/>
              </a:solidFill>
              <a:latin typeface="Calibri"/>
              <a:ea typeface="Calibri"/>
              <a:cs typeface="Calibri"/>
              <a:sym typeface="Calibri"/>
            </a:endParaRPr>
          </a:p>
        </p:txBody>
      </p:sp>
      <p:sp>
        <p:nvSpPr>
          <p:cNvPr id="516" name="Google Shape;516;p34"/>
          <p:cNvSpPr txBox="1"/>
          <p:nvPr/>
        </p:nvSpPr>
        <p:spPr>
          <a:xfrm>
            <a:off x="743450" y="3322000"/>
            <a:ext cx="1587900" cy="336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chemeClr val="dk1"/>
                </a:solidFill>
                <a:latin typeface="Calibri"/>
                <a:ea typeface="Calibri"/>
                <a:cs typeface="Calibri"/>
                <a:sym typeface="Calibri"/>
              </a:rPr>
              <a:t>Actual</a:t>
            </a:r>
            <a:endParaRPr b="1" sz="2400">
              <a:solidFill>
                <a:schemeClr val="dk1"/>
              </a:solidFill>
              <a:latin typeface="Calibri"/>
              <a:ea typeface="Calibri"/>
              <a:cs typeface="Calibri"/>
              <a:sym typeface="Calibri"/>
            </a:endParaRPr>
          </a:p>
        </p:txBody>
      </p:sp>
      <p:sp>
        <p:nvSpPr>
          <p:cNvPr id="517" name="Google Shape;517;p34"/>
          <p:cNvSpPr txBox="1"/>
          <p:nvPr/>
        </p:nvSpPr>
        <p:spPr>
          <a:xfrm>
            <a:off x="6649050" y="3154100"/>
            <a:ext cx="1923600" cy="562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chemeClr val="dk1"/>
                </a:solidFill>
                <a:latin typeface="Calibri"/>
                <a:ea typeface="Calibri"/>
                <a:cs typeface="Calibri"/>
                <a:sym typeface="Calibri"/>
              </a:rPr>
              <a:t>Performance</a:t>
            </a:r>
            <a:endParaRPr b="1" sz="2400">
              <a:solidFill>
                <a:schemeClr val="dk1"/>
              </a:solidFill>
              <a:latin typeface="Calibri"/>
              <a:ea typeface="Calibri"/>
              <a:cs typeface="Calibri"/>
              <a:sym typeface="Calibri"/>
            </a:endParaRPr>
          </a:p>
        </p:txBody>
      </p:sp>
      <p:pic>
        <p:nvPicPr>
          <p:cNvPr id="518" name="Google Shape;518;p34"/>
          <p:cNvPicPr preferRelativeResize="0"/>
          <p:nvPr/>
        </p:nvPicPr>
        <p:blipFill>
          <a:blip r:embed="rId4">
            <a:alphaModFix/>
          </a:blip>
          <a:stretch>
            <a:fillRect/>
          </a:stretch>
        </p:blipFill>
        <p:spPr>
          <a:xfrm>
            <a:off x="90825" y="49675"/>
            <a:ext cx="480548" cy="480548"/>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22" name="Shape 522"/>
        <p:cNvGrpSpPr/>
        <p:nvPr/>
      </p:nvGrpSpPr>
      <p:grpSpPr>
        <a:xfrm>
          <a:off x="0" y="0"/>
          <a:ext cx="0" cy="0"/>
          <a:chOff x="0" y="0"/>
          <a:chExt cx="0" cy="0"/>
        </a:xfrm>
      </p:grpSpPr>
      <p:sp>
        <p:nvSpPr>
          <p:cNvPr id="523" name="Google Shape;523;p35"/>
          <p:cNvSpPr txBox="1"/>
          <p:nvPr/>
        </p:nvSpPr>
        <p:spPr>
          <a:xfrm>
            <a:off x="153300" y="1692125"/>
            <a:ext cx="8837400" cy="2361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100">
                <a:solidFill>
                  <a:srgbClr val="041E42"/>
                </a:solidFill>
                <a:latin typeface="Calibri"/>
                <a:ea typeface="Calibri"/>
                <a:cs typeface="Calibri"/>
                <a:sym typeface="Calibri"/>
              </a:rPr>
              <a:t>∑(          </a:t>
            </a:r>
            <a:r>
              <a:rPr lang="en" sz="1700">
                <a:solidFill>
                  <a:srgbClr val="041E42"/>
                </a:solidFill>
                <a:latin typeface="Calibri"/>
                <a:ea typeface="Calibri"/>
                <a:cs typeface="Calibri"/>
                <a:sym typeface="Calibri"/>
              </a:rPr>
              <a:t>    </a:t>
            </a:r>
            <a:r>
              <a:rPr lang="en" sz="16100">
                <a:solidFill>
                  <a:srgbClr val="041E42"/>
                </a:solidFill>
                <a:latin typeface="Calibri"/>
                <a:ea typeface="Calibri"/>
                <a:cs typeface="Calibri"/>
                <a:sym typeface="Calibri"/>
              </a:rPr>
              <a:t>)</a:t>
            </a:r>
            <a:r>
              <a:rPr baseline="-25000" lang="en" sz="4500">
                <a:solidFill>
                  <a:srgbClr val="041E42"/>
                </a:solidFill>
                <a:latin typeface="Calibri"/>
                <a:ea typeface="Calibri"/>
                <a:cs typeface="Calibri"/>
                <a:sym typeface="Calibri"/>
              </a:rPr>
              <a:t>inning</a:t>
            </a:r>
            <a:endParaRPr baseline="-25000" sz="4500">
              <a:solidFill>
                <a:srgbClr val="041E42"/>
              </a:solidFill>
              <a:latin typeface="Calibri"/>
              <a:ea typeface="Calibri"/>
              <a:cs typeface="Calibri"/>
              <a:sym typeface="Calibri"/>
            </a:endParaRPr>
          </a:p>
        </p:txBody>
      </p:sp>
      <p:sp>
        <p:nvSpPr>
          <p:cNvPr id="524" name="Google Shape;524;p35"/>
          <p:cNvSpPr txBox="1"/>
          <p:nvPr/>
        </p:nvSpPr>
        <p:spPr>
          <a:xfrm>
            <a:off x="303925" y="4305550"/>
            <a:ext cx="8556900" cy="732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800">
                <a:solidFill>
                  <a:schemeClr val="dk1"/>
                </a:solidFill>
                <a:latin typeface="Calibri"/>
                <a:ea typeface="Calibri"/>
                <a:cs typeface="Calibri"/>
                <a:sym typeface="Calibri"/>
              </a:rPr>
              <a:t>Essentially, </a:t>
            </a:r>
            <a:r>
              <a:rPr b="1" lang="en" sz="2800">
                <a:solidFill>
                  <a:schemeClr val="dk1"/>
                </a:solidFill>
                <a:latin typeface="Calibri"/>
                <a:ea typeface="Calibri"/>
                <a:cs typeface="Calibri"/>
                <a:sym typeface="Calibri"/>
              </a:rPr>
              <a:t>HERO</a:t>
            </a:r>
            <a:r>
              <a:rPr lang="en" sz="2800">
                <a:solidFill>
                  <a:schemeClr val="dk1"/>
                </a:solidFill>
                <a:latin typeface="Calibri"/>
                <a:ea typeface="Calibri"/>
                <a:cs typeface="Calibri"/>
                <a:sym typeface="Calibri"/>
              </a:rPr>
              <a:t> tells us </a:t>
            </a:r>
            <a:r>
              <a:rPr b="1" lang="en" sz="2800">
                <a:solidFill>
                  <a:schemeClr val="dk1"/>
                </a:solidFill>
                <a:latin typeface="Calibri"/>
                <a:ea typeface="Calibri"/>
                <a:cs typeface="Calibri"/>
                <a:sym typeface="Calibri"/>
              </a:rPr>
              <a:t>value over expected</a:t>
            </a:r>
            <a:r>
              <a:rPr lang="en" sz="2800">
                <a:solidFill>
                  <a:schemeClr val="dk1"/>
                </a:solidFill>
                <a:latin typeface="Calibri"/>
                <a:ea typeface="Calibri"/>
                <a:cs typeface="Calibri"/>
                <a:sym typeface="Calibri"/>
              </a:rPr>
              <a:t>.</a:t>
            </a:r>
            <a:endParaRPr sz="2800">
              <a:solidFill>
                <a:schemeClr val="dk1"/>
              </a:solidFill>
              <a:latin typeface="Calibri"/>
              <a:ea typeface="Calibri"/>
              <a:cs typeface="Calibri"/>
              <a:sym typeface="Calibri"/>
            </a:endParaRPr>
          </a:p>
        </p:txBody>
      </p:sp>
      <p:sp>
        <p:nvSpPr>
          <p:cNvPr id="525" name="Google Shape;525;p35"/>
          <p:cNvSpPr txBox="1"/>
          <p:nvPr/>
        </p:nvSpPr>
        <p:spPr>
          <a:xfrm>
            <a:off x="2122257" y="2140196"/>
            <a:ext cx="5486400" cy="1835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4800">
                <a:solidFill>
                  <a:srgbClr val="041E42"/>
                </a:solidFill>
                <a:latin typeface="Calibri"/>
                <a:ea typeface="Calibri"/>
                <a:cs typeface="Calibri"/>
                <a:sym typeface="Calibri"/>
              </a:rPr>
              <a:t>Δ</a:t>
            </a:r>
            <a:r>
              <a:rPr b="1" lang="en" sz="2000">
                <a:solidFill>
                  <a:srgbClr val="041E42"/>
                </a:solidFill>
                <a:latin typeface="Calibri"/>
                <a:ea typeface="Calibri"/>
                <a:cs typeface="Calibri"/>
                <a:sym typeface="Calibri"/>
              </a:rPr>
              <a:t> </a:t>
            </a:r>
            <a:r>
              <a:rPr b="1" lang="en" sz="4800">
                <a:solidFill>
                  <a:srgbClr val="041E42"/>
                </a:solidFill>
                <a:latin typeface="Calibri"/>
                <a:ea typeface="Calibri"/>
                <a:cs typeface="Calibri"/>
                <a:sym typeface="Calibri"/>
              </a:rPr>
              <a:t>Win%       Danger</a:t>
            </a:r>
            <a:endParaRPr b="1" sz="4800">
              <a:solidFill>
                <a:srgbClr val="041E42"/>
              </a:solidFill>
              <a:latin typeface="Calibri"/>
              <a:ea typeface="Calibri"/>
              <a:cs typeface="Calibri"/>
              <a:sym typeface="Calibri"/>
            </a:endParaRPr>
          </a:p>
        </p:txBody>
      </p:sp>
      <p:sp>
        <p:nvSpPr>
          <p:cNvPr id="526" name="Google Shape;526;p35"/>
          <p:cNvSpPr/>
          <p:nvPr/>
        </p:nvSpPr>
        <p:spPr>
          <a:xfrm>
            <a:off x="4572011" y="2762780"/>
            <a:ext cx="795000" cy="677400"/>
          </a:xfrm>
          <a:prstGeom prst="mathMinus">
            <a:avLst>
              <a:gd fmla="val 23520" name="adj1"/>
            </a:avLst>
          </a:prstGeom>
          <a:solidFill>
            <a:srgbClr val="041E42"/>
          </a:solidFill>
          <a:ln cap="flat" cmpd="sng" w="9525">
            <a:solidFill>
              <a:srgbClr val="041E4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27" name="Google Shape;527;p35"/>
          <p:cNvSpPr txBox="1"/>
          <p:nvPr/>
        </p:nvSpPr>
        <p:spPr>
          <a:xfrm>
            <a:off x="293550" y="959225"/>
            <a:ext cx="8556900" cy="732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800">
                <a:solidFill>
                  <a:schemeClr val="dk1"/>
                </a:solidFill>
                <a:latin typeface="Calibri"/>
                <a:ea typeface="Calibri"/>
                <a:cs typeface="Calibri"/>
                <a:sym typeface="Calibri"/>
              </a:rPr>
              <a:t>HERO </a:t>
            </a:r>
            <a:r>
              <a:rPr lang="en" sz="2800">
                <a:solidFill>
                  <a:schemeClr val="dk1"/>
                </a:solidFill>
                <a:latin typeface="Calibri"/>
                <a:ea typeface="Calibri"/>
                <a:cs typeface="Calibri"/>
                <a:sym typeface="Calibri"/>
              </a:rPr>
              <a:t>– How well do you </a:t>
            </a:r>
            <a:r>
              <a:rPr b="1" lang="en" sz="2800">
                <a:solidFill>
                  <a:schemeClr val="dk1"/>
                </a:solidFill>
                <a:latin typeface="Calibri"/>
                <a:ea typeface="Calibri"/>
                <a:cs typeface="Calibri"/>
                <a:sym typeface="Calibri"/>
              </a:rPr>
              <a:t>save your team from danger?</a:t>
            </a:r>
            <a:endParaRPr b="1" sz="2800">
              <a:solidFill>
                <a:schemeClr val="dk1"/>
              </a:solidFill>
              <a:latin typeface="Calibri"/>
              <a:ea typeface="Calibri"/>
              <a:cs typeface="Calibri"/>
              <a:sym typeface="Calibri"/>
            </a:endParaRPr>
          </a:p>
        </p:txBody>
      </p:sp>
      <p:sp>
        <p:nvSpPr>
          <p:cNvPr id="528" name="Google Shape;528;p35"/>
          <p:cNvSpPr/>
          <p:nvPr/>
        </p:nvSpPr>
        <p:spPr>
          <a:xfrm>
            <a:off x="0" y="0"/>
            <a:ext cx="9144000" cy="579900"/>
          </a:xfrm>
          <a:prstGeom prst="rect">
            <a:avLst/>
          </a:prstGeom>
          <a:solidFill>
            <a:srgbClr val="041E4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29" name="Google Shape;529;p35"/>
          <p:cNvSpPr txBox="1"/>
          <p:nvPr/>
        </p:nvSpPr>
        <p:spPr>
          <a:xfrm>
            <a:off x="661650" y="0"/>
            <a:ext cx="7820700" cy="579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800">
                <a:solidFill>
                  <a:schemeClr val="lt1"/>
                </a:solidFill>
                <a:latin typeface="Calibri"/>
                <a:ea typeface="Calibri"/>
                <a:cs typeface="Calibri"/>
                <a:sym typeface="Calibri"/>
              </a:rPr>
              <a:t>HERO Calculation</a:t>
            </a:r>
            <a:endParaRPr b="1" sz="2800">
              <a:solidFill>
                <a:schemeClr val="lt1"/>
              </a:solidFill>
              <a:latin typeface="Calibri"/>
              <a:ea typeface="Calibri"/>
              <a:cs typeface="Calibri"/>
              <a:sym typeface="Calibri"/>
            </a:endParaRPr>
          </a:p>
        </p:txBody>
      </p:sp>
      <p:pic>
        <p:nvPicPr>
          <p:cNvPr id="530" name="Google Shape;530;p35"/>
          <p:cNvPicPr preferRelativeResize="0"/>
          <p:nvPr/>
        </p:nvPicPr>
        <p:blipFill>
          <a:blip r:embed="rId3">
            <a:alphaModFix/>
          </a:blip>
          <a:stretch>
            <a:fillRect/>
          </a:stretch>
        </p:blipFill>
        <p:spPr>
          <a:xfrm>
            <a:off x="8572626" y="49664"/>
            <a:ext cx="480550" cy="480550"/>
          </a:xfrm>
          <a:prstGeom prst="rect">
            <a:avLst/>
          </a:prstGeom>
          <a:noFill/>
          <a:ln>
            <a:noFill/>
          </a:ln>
        </p:spPr>
      </p:pic>
      <p:pic>
        <p:nvPicPr>
          <p:cNvPr id="531" name="Google Shape;531;p35"/>
          <p:cNvPicPr preferRelativeResize="0"/>
          <p:nvPr/>
        </p:nvPicPr>
        <p:blipFill>
          <a:blip r:embed="rId4">
            <a:alphaModFix/>
          </a:blip>
          <a:stretch>
            <a:fillRect/>
          </a:stretch>
        </p:blipFill>
        <p:spPr>
          <a:xfrm>
            <a:off x="90825" y="49675"/>
            <a:ext cx="480548" cy="480548"/>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35" name="Shape 535"/>
        <p:cNvGrpSpPr/>
        <p:nvPr/>
      </p:nvGrpSpPr>
      <p:grpSpPr>
        <a:xfrm>
          <a:off x="0" y="0"/>
          <a:ext cx="0" cy="0"/>
          <a:chOff x="0" y="0"/>
          <a:chExt cx="0" cy="0"/>
        </a:xfrm>
      </p:grpSpPr>
      <p:sp>
        <p:nvSpPr>
          <p:cNvPr id="536" name="Google Shape;536;p36"/>
          <p:cNvSpPr txBox="1"/>
          <p:nvPr/>
        </p:nvSpPr>
        <p:spPr>
          <a:xfrm>
            <a:off x="13113" y="690500"/>
            <a:ext cx="4336500" cy="618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chemeClr val="dk1"/>
                </a:solidFill>
                <a:latin typeface="Calibri"/>
                <a:ea typeface="Calibri"/>
                <a:cs typeface="Calibri"/>
                <a:sym typeface="Calibri"/>
              </a:rPr>
              <a:t>Danger: - 0.186 Δ Win Probability</a:t>
            </a:r>
            <a:endParaRPr sz="2000">
              <a:solidFill>
                <a:schemeClr val="dk1"/>
              </a:solidFill>
              <a:latin typeface="Calibri"/>
              <a:ea typeface="Calibri"/>
              <a:cs typeface="Calibri"/>
              <a:sym typeface="Calibri"/>
            </a:endParaRPr>
          </a:p>
        </p:txBody>
      </p:sp>
      <p:sp>
        <p:nvSpPr>
          <p:cNvPr id="537" name="Google Shape;537;p36"/>
          <p:cNvSpPr txBox="1"/>
          <p:nvPr/>
        </p:nvSpPr>
        <p:spPr>
          <a:xfrm>
            <a:off x="4646088" y="690500"/>
            <a:ext cx="4336500" cy="618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chemeClr val="dk1"/>
                </a:solidFill>
                <a:latin typeface="Calibri"/>
                <a:ea typeface="Calibri"/>
                <a:cs typeface="Calibri"/>
                <a:sym typeface="Calibri"/>
              </a:rPr>
              <a:t>WP</a:t>
            </a:r>
            <a:r>
              <a:rPr b="1" baseline="-25000" lang="en" sz="2000">
                <a:solidFill>
                  <a:schemeClr val="dk1"/>
                </a:solidFill>
                <a:latin typeface="Calibri"/>
                <a:ea typeface="Calibri"/>
                <a:cs typeface="Calibri"/>
                <a:sym typeface="Calibri"/>
              </a:rPr>
              <a:t>Enter </a:t>
            </a:r>
            <a:r>
              <a:rPr b="1" lang="en" sz="2000">
                <a:solidFill>
                  <a:schemeClr val="dk1"/>
                </a:solidFill>
                <a:latin typeface="Calibri"/>
                <a:ea typeface="Calibri"/>
                <a:cs typeface="Calibri"/>
                <a:sym typeface="Calibri"/>
              </a:rPr>
              <a:t>= 0.348</a:t>
            </a:r>
            <a:endParaRPr sz="2000">
              <a:solidFill>
                <a:schemeClr val="dk1"/>
              </a:solidFill>
              <a:latin typeface="Calibri"/>
              <a:ea typeface="Calibri"/>
              <a:cs typeface="Calibri"/>
              <a:sym typeface="Calibri"/>
            </a:endParaRPr>
          </a:p>
        </p:txBody>
      </p:sp>
      <p:graphicFrame>
        <p:nvGraphicFramePr>
          <p:cNvPr id="538" name="Google Shape;538;p36"/>
          <p:cNvGraphicFramePr/>
          <p:nvPr/>
        </p:nvGraphicFramePr>
        <p:xfrm>
          <a:off x="5048087" y="1308809"/>
          <a:ext cx="3000000" cy="3000000"/>
        </p:xfrm>
        <a:graphic>
          <a:graphicData uri="http://schemas.openxmlformats.org/drawingml/2006/table">
            <a:tbl>
              <a:tblPr>
                <a:noFill/>
                <a:tableStyleId>{40527FEF-DCFF-4340-9D49-7590FD3428A5}</a:tableStyleId>
              </a:tblPr>
              <a:tblGrid>
                <a:gridCol w="2004225"/>
                <a:gridCol w="912425"/>
                <a:gridCol w="912425"/>
              </a:tblGrid>
              <a:tr h="647925">
                <a:tc>
                  <a:txBody>
                    <a:bodyPr/>
                    <a:lstStyle/>
                    <a:p>
                      <a:pPr indent="0" lvl="0" marL="0" rtl="0" algn="l">
                        <a:lnSpc>
                          <a:spcPct val="115000"/>
                        </a:lnSpc>
                        <a:spcBef>
                          <a:spcPts val="0"/>
                        </a:spcBef>
                        <a:spcAft>
                          <a:spcPts val="0"/>
                        </a:spcAft>
                        <a:buNone/>
                      </a:pPr>
                      <a:r>
                        <a:rPr b="1" lang="en" sz="1500"/>
                        <a:t>              Batter</a:t>
                      </a:r>
                      <a:endParaRPr b="1" sz="1500"/>
                    </a:p>
                  </a:txBody>
                  <a:tcPr marT="19050" marB="19050" marR="28575" marL="28575" anchor="ctr">
                    <a:lnB cap="flat" cmpd="sng" w="2857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500"/>
                        <a:t>Outcome</a:t>
                      </a:r>
                      <a:endParaRPr b="1" sz="1500"/>
                    </a:p>
                  </a:txBody>
                  <a:tcPr marT="19050" marB="19050" marR="28575" marL="28575" anchor="ctr">
                    <a:lnB cap="flat" cmpd="sng" w="2857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500"/>
                        <a:t>Runs Scored</a:t>
                      </a:r>
                      <a:endParaRPr b="1" sz="1500"/>
                    </a:p>
                  </a:txBody>
                  <a:tcPr marT="19050" marB="19050" marR="28575" marL="28575" anchor="ctr">
                    <a:lnB cap="flat" cmpd="sng" w="28575">
                      <a:solidFill>
                        <a:srgbClr val="000000"/>
                      </a:solidFill>
                      <a:prstDash val="solid"/>
                      <a:round/>
                      <a:headEnd len="sm" w="sm" type="none"/>
                      <a:tailEnd len="sm" w="sm" type="none"/>
                    </a:lnB>
                  </a:tcPr>
                </a:tc>
              </a:tr>
              <a:tr h="639775">
                <a:tc>
                  <a:txBody>
                    <a:bodyPr/>
                    <a:lstStyle/>
                    <a:p>
                      <a:pPr indent="0" lvl="0" marL="0" rtl="0" algn="l">
                        <a:lnSpc>
                          <a:spcPct val="115000"/>
                        </a:lnSpc>
                        <a:spcBef>
                          <a:spcPts val="0"/>
                        </a:spcBef>
                        <a:spcAft>
                          <a:spcPts val="0"/>
                        </a:spcAft>
                        <a:buNone/>
                      </a:pPr>
                      <a:r>
                        <a:rPr b="1" lang="en"/>
                        <a:t>           Mauricio Dubon</a:t>
                      </a:r>
                      <a:endParaRPr b="1"/>
                    </a:p>
                  </a:txBody>
                  <a:tcPr marT="19050" marB="19050" marR="28575" marL="28575" anchor="ctr">
                    <a:lnT cap="flat" cmpd="sng" w="28575">
                      <a:solidFill>
                        <a:srgbClr val="000000"/>
                      </a:solidFill>
                      <a:prstDash val="solid"/>
                      <a:round/>
                      <a:headEnd len="sm" w="sm" type="none"/>
                      <a:tailEnd len="sm" w="sm" type="none"/>
                    </a:lnT>
                  </a:tcPr>
                </a:tc>
                <a:tc>
                  <a:txBody>
                    <a:bodyPr/>
                    <a:lstStyle/>
                    <a:p>
                      <a:pPr indent="0" lvl="0" marL="0" rtl="0" algn="ctr">
                        <a:lnSpc>
                          <a:spcPct val="115000"/>
                        </a:lnSpc>
                        <a:spcBef>
                          <a:spcPts val="0"/>
                        </a:spcBef>
                        <a:spcAft>
                          <a:spcPts val="0"/>
                        </a:spcAft>
                        <a:buNone/>
                      </a:pPr>
                      <a:r>
                        <a:rPr lang="en"/>
                        <a:t>Strikeout</a:t>
                      </a:r>
                      <a:endParaRPr/>
                    </a:p>
                  </a:txBody>
                  <a:tcPr marT="19050" marB="19050" marR="28575" marL="28575" anchor="ctr">
                    <a:lnT cap="flat" cmpd="sng" w="28575">
                      <a:solidFill>
                        <a:srgbClr val="000000"/>
                      </a:solidFill>
                      <a:prstDash val="solid"/>
                      <a:round/>
                      <a:headEnd len="sm" w="sm" type="none"/>
                      <a:tailEnd len="sm" w="sm" type="none"/>
                    </a:lnT>
                  </a:tcPr>
                </a:tc>
                <a:tc>
                  <a:txBody>
                    <a:bodyPr/>
                    <a:lstStyle/>
                    <a:p>
                      <a:pPr indent="0" lvl="0" marL="0" rtl="0" algn="ctr">
                        <a:lnSpc>
                          <a:spcPct val="115000"/>
                        </a:lnSpc>
                        <a:spcBef>
                          <a:spcPts val="0"/>
                        </a:spcBef>
                        <a:spcAft>
                          <a:spcPts val="0"/>
                        </a:spcAft>
                        <a:buNone/>
                      </a:pPr>
                      <a:r>
                        <a:rPr b="1" lang="en"/>
                        <a:t>0</a:t>
                      </a:r>
                      <a:endParaRPr b="1"/>
                    </a:p>
                  </a:txBody>
                  <a:tcPr marT="19050" marB="19050" marR="28575" marL="28575" anchor="ctr">
                    <a:lnT cap="flat" cmpd="sng" w="28575">
                      <a:solidFill>
                        <a:srgbClr val="000000"/>
                      </a:solidFill>
                      <a:prstDash val="solid"/>
                      <a:round/>
                      <a:headEnd len="sm" w="sm" type="none"/>
                      <a:tailEnd len="sm" w="sm" type="none"/>
                    </a:lnT>
                  </a:tcPr>
                </a:tc>
              </a:tr>
              <a:tr h="639775">
                <a:tc>
                  <a:txBody>
                    <a:bodyPr/>
                    <a:lstStyle/>
                    <a:p>
                      <a:pPr indent="0" lvl="0" marL="0" rtl="0" algn="l">
                        <a:lnSpc>
                          <a:spcPct val="115000"/>
                        </a:lnSpc>
                        <a:spcBef>
                          <a:spcPts val="0"/>
                        </a:spcBef>
                        <a:spcAft>
                          <a:spcPts val="0"/>
                        </a:spcAft>
                        <a:buNone/>
                      </a:pPr>
                      <a:r>
                        <a:rPr b="1" lang="en"/>
                        <a:t>           Jose Altuve</a:t>
                      </a:r>
                      <a:endParaRPr b="1"/>
                    </a:p>
                  </a:txBody>
                  <a:tcPr marT="19050" marB="19050" marR="28575" marL="28575" anchor="ctr"/>
                </a:tc>
                <a:tc>
                  <a:txBody>
                    <a:bodyPr/>
                    <a:lstStyle/>
                    <a:p>
                      <a:pPr indent="0" lvl="0" marL="0" rtl="0" algn="ctr">
                        <a:lnSpc>
                          <a:spcPct val="115000"/>
                        </a:lnSpc>
                        <a:spcBef>
                          <a:spcPts val="0"/>
                        </a:spcBef>
                        <a:spcAft>
                          <a:spcPts val="0"/>
                        </a:spcAft>
                        <a:buNone/>
                      </a:pPr>
                      <a:r>
                        <a:rPr lang="en"/>
                        <a:t>Popup</a:t>
                      </a:r>
                      <a:endParaRPr/>
                    </a:p>
                  </a:txBody>
                  <a:tcPr marT="19050" marB="19050" marR="28575" marL="28575" anchor="ctr"/>
                </a:tc>
                <a:tc>
                  <a:txBody>
                    <a:bodyPr/>
                    <a:lstStyle/>
                    <a:p>
                      <a:pPr indent="0" lvl="0" marL="0" rtl="0" algn="ctr">
                        <a:lnSpc>
                          <a:spcPct val="115000"/>
                        </a:lnSpc>
                        <a:spcBef>
                          <a:spcPts val="0"/>
                        </a:spcBef>
                        <a:spcAft>
                          <a:spcPts val="0"/>
                        </a:spcAft>
                        <a:buNone/>
                      </a:pPr>
                      <a:r>
                        <a:rPr b="1" lang="en"/>
                        <a:t>0</a:t>
                      </a:r>
                      <a:endParaRPr b="1"/>
                    </a:p>
                  </a:txBody>
                  <a:tcPr marT="19050" marB="19050" marR="28575" marL="28575" anchor="ctr"/>
                </a:tc>
              </a:tr>
              <a:tr h="639775">
                <a:tc>
                  <a:txBody>
                    <a:bodyPr/>
                    <a:lstStyle/>
                    <a:p>
                      <a:pPr indent="0" lvl="0" marL="0" rtl="0" algn="l">
                        <a:lnSpc>
                          <a:spcPct val="115000"/>
                        </a:lnSpc>
                        <a:spcBef>
                          <a:spcPts val="0"/>
                        </a:spcBef>
                        <a:spcAft>
                          <a:spcPts val="0"/>
                        </a:spcAft>
                        <a:buNone/>
                      </a:pPr>
                      <a:r>
                        <a:rPr b="1" lang="en"/>
                        <a:t>            Alex Bregman</a:t>
                      </a:r>
                      <a:endParaRPr b="1"/>
                    </a:p>
                  </a:txBody>
                  <a:tcPr marT="19050" marB="19050" marR="28575" marL="28575" anchor="ctr"/>
                </a:tc>
                <a:tc>
                  <a:txBody>
                    <a:bodyPr/>
                    <a:lstStyle/>
                    <a:p>
                      <a:pPr indent="0" lvl="0" marL="0" rtl="0" algn="ctr">
                        <a:lnSpc>
                          <a:spcPct val="115000"/>
                        </a:lnSpc>
                        <a:spcBef>
                          <a:spcPts val="0"/>
                        </a:spcBef>
                        <a:spcAft>
                          <a:spcPts val="0"/>
                        </a:spcAft>
                        <a:buNone/>
                      </a:pPr>
                      <a:r>
                        <a:rPr lang="en"/>
                        <a:t>Groundout</a:t>
                      </a:r>
                      <a:endParaRPr/>
                    </a:p>
                  </a:txBody>
                  <a:tcPr marT="19050" marB="19050" marR="28575" marL="28575" anchor="ctr"/>
                </a:tc>
                <a:tc>
                  <a:txBody>
                    <a:bodyPr/>
                    <a:lstStyle/>
                    <a:p>
                      <a:pPr indent="0" lvl="0" marL="0" rtl="0" algn="ctr">
                        <a:lnSpc>
                          <a:spcPct val="115000"/>
                        </a:lnSpc>
                        <a:spcBef>
                          <a:spcPts val="0"/>
                        </a:spcBef>
                        <a:spcAft>
                          <a:spcPts val="0"/>
                        </a:spcAft>
                        <a:buNone/>
                      </a:pPr>
                      <a:r>
                        <a:rPr b="1" lang="en"/>
                        <a:t>0</a:t>
                      </a:r>
                      <a:endParaRPr b="1"/>
                    </a:p>
                  </a:txBody>
                  <a:tcPr marT="19050" marB="19050" marR="28575" marL="28575" anchor="ctr"/>
                </a:tc>
              </a:tr>
            </a:tbl>
          </a:graphicData>
        </a:graphic>
      </p:graphicFrame>
      <p:pic>
        <p:nvPicPr>
          <p:cNvPr id="539" name="Google Shape;539;p36"/>
          <p:cNvPicPr preferRelativeResize="0"/>
          <p:nvPr/>
        </p:nvPicPr>
        <p:blipFill>
          <a:blip r:embed="rId3">
            <a:alphaModFix/>
          </a:blip>
          <a:stretch>
            <a:fillRect/>
          </a:stretch>
        </p:blipFill>
        <p:spPr>
          <a:xfrm>
            <a:off x="4794362" y="1923338"/>
            <a:ext cx="854300" cy="619978"/>
          </a:xfrm>
          <a:prstGeom prst="rect">
            <a:avLst/>
          </a:prstGeom>
          <a:noFill/>
          <a:ln>
            <a:noFill/>
          </a:ln>
        </p:spPr>
      </p:pic>
      <p:pic>
        <p:nvPicPr>
          <p:cNvPr id="540" name="Google Shape;540;p36"/>
          <p:cNvPicPr preferRelativeResize="0"/>
          <p:nvPr/>
        </p:nvPicPr>
        <p:blipFill>
          <a:blip r:embed="rId4">
            <a:alphaModFix/>
          </a:blip>
          <a:stretch>
            <a:fillRect/>
          </a:stretch>
        </p:blipFill>
        <p:spPr>
          <a:xfrm>
            <a:off x="4794363" y="2543320"/>
            <a:ext cx="854300" cy="620793"/>
          </a:xfrm>
          <a:prstGeom prst="rect">
            <a:avLst/>
          </a:prstGeom>
          <a:noFill/>
          <a:ln>
            <a:noFill/>
          </a:ln>
        </p:spPr>
      </p:pic>
      <p:pic>
        <p:nvPicPr>
          <p:cNvPr id="541" name="Google Shape;541;p36"/>
          <p:cNvPicPr preferRelativeResize="0"/>
          <p:nvPr/>
        </p:nvPicPr>
        <p:blipFill>
          <a:blip r:embed="rId5">
            <a:alphaModFix/>
          </a:blip>
          <a:stretch>
            <a:fillRect/>
          </a:stretch>
        </p:blipFill>
        <p:spPr>
          <a:xfrm>
            <a:off x="4794364" y="3164115"/>
            <a:ext cx="854299" cy="620798"/>
          </a:xfrm>
          <a:prstGeom prst="rect">
            <a:avLst/>
          </a:prstGeom>
          <a:noFill/>
          <a:ln>
            <a:noFill/>
          </a:ln>
        </p:spPr>
      </p:pic>
      <p:sp>
        <p:nvSpPr>
          <p:cNvPr id="542" name="Google Shape;542;p36"/>
          <p:cNvSpPr txBox="1"/>
          <p:nvPr/>
        </p:nvSpPr>
        <p:spPr>
          <a:xfrm>
            <a:off x="4794375" y="3876050"/>
            <a:ext cx="4336500" cy="618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chemeClr val="dk1"/>
                </a:solidFill>
                <a:latin typeface="Calibri"/>
                <a:ea typeface="Calibri"/>
                <a:cs typeface="Calibri"/>
                <a:sym typeface="Calibri"/>
              </a:rPr>
              <a:t>WP</a:t>
            </a:r>
            <a:r>
              <a:rPr b="1" baseline="-25000" lang="en" sz="2000">
                <a:solidFill>
                  <a:schemeClr val="dk1"/>
                </a:solidFill>
                <a:latin typeface="Calibri"/>
                <a:ea typeface="Calibri"/>
                <a:cs typeface="Calibri"/>
                <a:sym typeface="Calibri"/>
              </a:rPr>
              <a:t>End </a:t>
            </a:r>
            <a:r>
              <a:rPr b="1" lang="en" sz="2000">
                <a:solidFill>
                  <a:schemeClr val="dk1"/>
                </a:solidFill>
                <a:latin typeface="Calibri"/>
                <a:ea typeface="Calibri"/>
                <a:cs typeface="Calibri"/>
                <a:sym typeface="Calibri"/>
              </a:rPr>
              <a:t>= 0.667</a:t>
            </a:r>
            <a:endParaRPr sz="2000">
              <a:solidFill>
                <a:schemeClr val="dk1"/>
              </a:solidFill>
              <a:latin typeface="Calibri"/>
              <a:ea typeface="Calibri"/>
              <a:cs typeface="Calibri"/>
              <a:sym typeface="Calibri"/>
            </a:endParaRPr>
          </a:p>
        </p:txBody>
      </p:sp>
      <p:sp>
        <p:nvSpPr>
          <p:cNvPr id="543" name="Google Shape;543;p36"/>
          <p:cNvSpPr/>
          <p:nvPr/>
        </p:nvSpPr>
        <p:spPr>
          <a:xfrm>
            <a:off x="0" y="0"/>
            <a:ext cx="9144000" cy="579900"/>
          </a:xfrm>
          <a:prstGeom prst="rect">
            <a:avLst/>
          </a:prstGeom>
          <a:solidFill>
            <a:srgbClr val="041E4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44" name="Google Shape;544;p36"/>
          <p:cNvSpPr txBox="1"/>
          <p:nvPr/>
        </p:nvSpPr>
        <p:spPr>
          <a:xfrm>
            <a:off x="661650" y="0"/>
            <a:ext cx="7820700" cy="579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800">
                <a:solidFill>
                  <a:schemeClr val="lt1"/>
                </a:solidFill>
                <a:latin typeface="Calibri"/>
                <a:ea typeface="Calibri"/>
                <a:cs typeface="Calibri"/>
                <a:sym typeface="Calibri"/>
              </a:rPr>
              <a:t>HERO Explained</a:t>
            </a:r>
            <a:endParaRPr b="1" sz="2800">
              <a:solidFill>
                <a:schemeClr val="lt1"/>
              </a:solidFill>
              <a:latin typeface="Calibri"/>
              <a:ea typeface="Calibri"/>
              <a:cs typeface="Calibri"/>
              <a:sym typeface="Calibri"/>
            </a:endParaRPr>
          </a:p>
        </p:txBody>
      </p:sp>
      <p:pic>
        <p:nvPicPr>
          <p:cNvPr id="545" name="Google Shape;545;p36"/>
          <p:cNvPicPr preferRelativeResize="0"/>
          <p:nvPr/>
        </p:nvPicPr>
        <p:blipFill>
          <a:blip r:embed="rId6">
            <a:alphaModFix/>
          </a:blip>
          <a:stretch>
            <a:fillRect/>
          </a:stretch>
        </p:blipFill>
        <p:spPr>
          <a:xfrm>
            <a:off x="8572626" y="49664"/>
            <a:ext cx="480550" cy="480550"/>
          </a:xfrm>
          <a:prstGeom prst="rect">
            <a:avLst/>
          </a:prstGeom>
          <a:noFill/>
          <a:ln>
            <a:noFill/>
          </a:ln>
        </p:spPr>
      </p:pic>
      <p:pic>
        <p:nvPicPr>
          <p:cNvPr id="546" name="Google Shape;546;p36"/>
          <p:cNvPicPr preferRelativeResize="0"/>
          <p:nvPr/>
        </p:nvPicPr>
        <p:blipFill>
          <a:blip r:embed="rId7">
            <a:alphaModFix/>
          </a:blip>
          <a:stretch>
            <a:fillRect/>
          </a:stretch>
        </p:blipFill>
        <p:spPr>
          <a:xfrm>
            <a:off x="90825" y="49675"/>
            <a:ext cx="480548" cy="480548"/>
          </a:xfrm>
          <a:prstGeom prst="rect">
            <a:avLst/>
          </a:prstGeom>
          <a:noFill/>
          <a:ln>
            <a:noFill/>
          </a:ln>
        </p:spPr>
      </p:pic>
      <p:pic>
        <p:nvPicPr>
          <p:cNvPr id="547" name="Google Shape;547;p36"/>
          <p:cNvPicPr preferRelativeResize="0"/>
          <p:nvPr/>
        </p:nvPicPr>
        <p:blipFill>
          <a:blip r:embed="rId8">
            <a:alphaModFix/>
          </a:blip>
          <a:stretch>
            <a:fillRect/>
          </a:stretch>
        </p:blipFill>
        <p:spPr>
          <a:xfrm>
            <a:off x="628008" y="2226815"/>
            <a:ext cx="1653867" cy="1200251"/>
          </a:xfrm>
          <a:prstGeom prst="rect">
            <a:avLst/>
          </a:prstGeom>
          <a:noFill/>
          <a:ln>
            <a:noFill/>
          </a:ln>
        </p:spPr>
      </p:pic>
      <p:sp>
        <p:nvSpPr>
          <p:cNvPr id="548" name="Google Shape;548;p36"/>
          <p:cNvSpPr/>
          <p:nvPr/>
        </p:nvSpPr>
        <p:spPr>
          <a:xfrm>
            <a:off x="711428" y="1350275"/>
            <a:ext cx="1198200" cy="548700"/>
          </a:xfrm>
          <a:prstGeom prst="rect">
            <a:avLst/>
          </a:prstGeom>
          <a:solidFill>
            <a:schemeClr val="lt1"/>
          </a:solidFill>
          <a:ln cap="flat" cmpd="sng" w="19050">
            <a:solidFill>
              <a:srgbClr val="041E42"/>
            </a:solidFill>
            <a:prstDash val="solid"/>
            <a:round/>
            <a:headEnd len="sm" w="sm" type="none"/>
            <a:tailEnd len="sm" w="sm" type="none"/>
          </a:ln>
        </p:spPr>
        <p:txBody>
          <a:bodyPr anchorCtr="0" anchor="t" bIns="91425" lIns="91425" spcFirstLastPara="1" rIns="91425" wrap="square" tIns="91425">
            <a:noAutofit/>
          </a:bodyPr>
          <a:lstStyle/>
          <a:p>
            <a:pPr indent="0" lvl="0" marL="457200" rtl="0" algn="l">
              <a:spcBef>
                <a:spcPts val="0"/>
              </a:spcBef>
              <a:spcAft>
                <a:spcPts val="0"/>
              </a:spcAft>
              <a:buNone/>
            </a:pPr>
            <a:r>
              <a:rPr lang="en" sz="3000"/>
              <a:t> </a:t>
            </a:r>
            <a:r>
              <a:rPr lang="en"/>
              <a:t>	</a:t>
            </a:r>
            <a:endParaRPr/>
          </a:p>
        </p:txBody>
      </p:sp>
      <p:pic>
        <p:nvPicPr>
          <p:cNvPr id="549" name="Google Shape;549;p36"/>
          <p:cNvPicPr preferRelativeResize="0"/>
          <p:nvPr/>
        </p:nvPicPr>
        <p:blipFill>
          <a:blip r:embed="rId9">
            <a:alphaModFix/>
          </a:blip>
          <a:stretch>
            <a:fillRect/>
          </a:stretch>
        </p:blipFill>
        <p:spPr>
          <a:xfrm>
            <a:off x="655813" y="1432773"/>
            <a:ext cx="711921" cy="400452"/>
          </a:xfrm>
          <a:prstGeom prst="rect">
            <a:avLst/>
          </a:prstGeom>
          <a:noFill/>
          <a:ln>
            <a:noFill/>
          </a:ln>
        </p:spPr>
      </p:pic>
      <p:sp>
        <p:nvSpPr>
          <p:cNvPr id="550" name="Google Shape;550;p36"/>
          <p:cNvSpPr txBox="1"/>
          <p:nvPr/>
        </p:nvSpPr>
        <p:spPr>
          <a:xfrm>
            <a:off x="1250993" y="1366977"/>
            <a:ext cx="658500" cy="532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chemeClr val="dk1"/>
                </a:solidFill>
                <a:latin typeface="Calibri"/>
                <a:ea typeface="Calibri"/>
                <a:cs typeface="Calibri"/>
                <a:sym typeface="Calibri"/>
              </a:rPr>
              <a:t>2</a:t>
            </a:r>
            <a:endParaRPr b="1" sz="3000">
              <a:solidFill>
                <a:schemeClr val="dk1"/>
              </a:solidFill>
              <a:latin typeface="Calibri"/>
              <a:ea typeface="Calibri"/>
              <a:cs typeface="Calibri"/>
              <a:sym typeface="Calibri"/>
            </a:endParaRPr>
          </a:p>
        </p:txBody>
      </p:sp>
      <p:sp>
        <p:nvSpPr>
          <p:cNvPr id="551" name="Google Shape;551;p36"/>
          <p:cNvSpPr/>
          <p:nvPr/>
        </p:nvSpPr>
        <p:spPr>
          <a:xfrm>
            <a:off x="2732191" y="1350275"/>
            <a:ext cx="1198200" cy="548700"/>
          </a:xfrm>
          <a:prstGeom prst="rect">
            <a:avLst/>
          </a:prstGeom>
          <a:solidFill>
            <a:srgbClr val="DE6A22"/>
          </a:solidFill>
          <a:ln cap="flat" cmpd="sng" w="19050">
            <a:solidFill>
              <a:srgbClr val="041E42"/>
            </a:solidFill>
            <a:prstDash val="solid"/>
            <a:round/>
            <a:headEnd len="sm" w="sm" type="none"/>
            <a:tailEnd len="sm" w="sm" type="none"/>
          </a:ln>
        </p:spPr>
        <p:txBody>
          <a:bodyPr anchorCtr="0" anchor="t" bIns="91425" lIns="91425" spcFirstLastPara="1" rIns="91425" wrap="square" tIns="91425">
            <a:noAutofit/>
          </a:bodyPr>
          <a:lstStyle/>
          <a:p>
            <a:pPr indent="0" lvl="0" marL="457200" rtl="0" algn="l">
              <a:spcBef>
                <a:spcPts val="0"/>
              </a:spcBef>
              <a:spcAft>
                <a:spcPts val="0"/>
              </a:spcAft>
              <a:buNone/>
            </a:pPr>
            <a:r>
              <a:rPr lang="en" sz="3000"/>
              <a:t> </a:t>
            </a:r>
            <a:r>
              <a:rPr lang="en"/>
              <a:t>	</a:t>
            </a:r>
            <a:endParaRPr/>
          </a:p>
        </p:txBody>
      </p:sp>
      <p:sp>
        <p:nvSpPr>
          <p:cNvPr id="552" name="Google Shape;552;p36"/>
          <p:cNvSpPr txBox="1"/>
          <p:nvPr/>
        </p:nvSpPr>
        <p:spPr>
          <a:xfrm>
            <a:off x="3271755" y="1366977"/>
            <a:ext cx="658500" cy="532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chemeClr val="dk1"/>
                </a:solidFill>
                <a:latin typeface="Calibri"/>
                <a:ea typeface="Calibri"/>
                <a:cs typeface="Calibri"/>
                <a:sym typeface="Calibri"/>
              </a:rPr>
              <a:t>1</a:t>
            </a:r>
            <a:endParaRPr b="1" sz="3000">
              <a:solidFill>
                <a:schemeClr val="dk1"/>
              </a:solidFill>
              <a:latin typeface="Calibri"/>
              <a:ea typeface="Calibri"/>
              <a:cs typeface="Calibri"/>
              <a:sym typeface="Calibri"/>
            </a:endParaRPr>
          </a:p>
        </p:txBody>
      </p:sp>
      <p:pic>
        <p:nvPicPr>
          <p:cNvPr id="553" name="Google Shape;553;p36"/>
          <p:cNvPicPr preferRelativeResize="0"/>
          <p:nvPr/>
        </p:nvPicPr>
        <p:blipFill>
          <a:blip r:embed="rId10">
            <a:alphaModFix/>
          </a:blip>
          <a:stretch>
            <a:fillRect/>
          </a:stretch>
        </p:blipFill>
        <p:spPr>
          <a:xfrm>
            <a:off x="2814945" y="1395727"/>
            <a:ext cx="456810" cy="457940"/>
          </a:xfrm>
          <a:prstGeom prst="rect">
            <a:avLst/>
          </a:prstGeom>
          <a:noFill/>
          <a:ln>
            <a:noFill/>
          </a:ln>
        </p:spPr>
      </p:pic>
      <p:pic>
        <p:nvPicPr>
          <p:cNvPr id="554" name="Google Shape;554;p36"/>
          <p:cNvPicPr preferRelativeResize="0"/>
          <p:nvPr/>
        </p:nvPicPr>
        <p:blipFill>
          <a:blip r:embed="rId11">
            <a:alphaModFix/>
          </a:blip>
          <a:stretch>
            <a:fillRect/>
          </a:stretch>
        </p:blipFill>
        <p:spPr>
          <a:xfrm>
            <a:off x="2160322" y="1472497"/>
            <a:ext cx="321015" cy="321016"/>
          </a:xfrm>
          <a:prstGeom prst="rect">
            <a:avLst/>
          </a:prstGeom>
          <a:noFill/>
          <a:ln>
            <a:noFill/>
          </a:ln>
        </p:spPr>
      </p:pic>
      <p:pic>
        <p:nvPicPr>
          <p:cNvPr id="555" name="Google Shape;555;p36"/>
          <p:cNvPicPr preferRelativeResize="0"/>
          <p:nvPr/>
        </p:nvPicPr>
        <p:blipFill>
          <a:blip r:embed="rId12">
            <a:alphaModFix/>
          </a:blip>
          <a:stretch>
            <a:fillRect/>
          </a:stretch>
        </p:blipFill>
        <p:spPr>
          <a:xfrm>
            <a:off x="2229295" y="2024818"/>
            <a:ext cx="1732327" cy="1402172"/>
          </a:xfrm>
          <a:prstGeom prst="rect">
            <a:avLst/>
          </a:prstGeom>
          <a:noFill/>
          <a:ln>
            <a:noFill/>
          </a:ln>
        </p:spPr>
      </p:pic>
      <p:sp>
        <p:nvSpPr>
          <p:cNvPr id="556" name="Google Shape;556;p36"/>
          <p:cNvSpPr/>
          <p:nvPr/>
        </p:nvSpPr>
        <p:spPr>
          <a:xfrm>
            <a:off x="655742" y="3552816"/>
            <a:ext cx="3274500" cy="1329300"/>
          </a:xfrm>
          <a:prstGeom prst="rect">
            <a:avLst/>
          </a:prstGeom>
          <a:noFill/>
          <a:ln cap="flat" cmpd="sng" w="19050">
            <a:solidFill>
              <a:srgbClr val="041E4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600"/>
          </a:p>
        </p:txBody>
      </p:sp>
      <p:sp>
        <p:nvSpPr>
          <p:cNvPr id="557" name="Google Shape;557;p36"/>
          <p:cNvSpPr/>
          <p:nvPr/>
        </p:nvSpPr>
        <p:spPr>
          <a:xfrm rot="-2769994">
            <a:off x="2158050" y="4310866"/>
            <a:ext cx="385524" cy="400379"/>
          </a:xfrm>
          <a:prstGeom prst="rect">
            <a:avLst/>
          </a:prstGeom>
          <a:solidFill>
            <a:srgbClr val="041E42"/>
          </a:solidFill>
          <a:ln cap="flat" cmpd="sng" w="19050">
            <a:solidFill>
              <a:srgbClr val="041E4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600">
              <a:solidFill>
                <a:srgbClr val="041E42"/>
              </a:solidFill>
            </a:endParaRPr>
          </a:p>
        </p:txBody>
      </p:sp>
      <p:sp>
        <p:nvSpPr>
          <p:cNvPr id="558" name="Google Shape;558;p36"/>
          <p:cNvSpPr/>
          <p:nvPr/>
        </p:nvSpPr>
        <p:spPr>
          <a:xfrm rot="-2769994">
            <a:off x="3249128" y="4310880"/>
            <a:ext cx="385524" cy="400379"/>
          </a:xfrm>
          <a:prstGeom prst="rect">
            <a:avLst/>
          </a:prstGeom>
          <a:solidFill>
            <a:srgbClr val="041E42"/>
          </a:solidFill>
          <a:ln cap="flat" cmpd="sng" w="19050">
            <a:solidFill>
              <a:srgbClr val="041E4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600">
              <a:solidFill>
                <a:srgbClr val="041E42"/>
              </a:solidFill>
            </a:endParaRPr>
          </a:p>
        </p:txBody>
      </p:sp>
      <p:sp>
        <p:nvSpPr>
          <p:cNvPr id="559" name="Google Shape;559;p36"/>
          <p:cNvSpPr/>
          <p:nvPr/>
        </p:nvSpPr>
        <p:spPr>
          <a:xfrm rot="-2769994">
            <a:off x="2702101" y="3794234"/>
            <a:ext cx="385524" cy="400379"/>
          </a:xfrm>
          <a:prstGeom prst="rect">
            <a:avLst/>
          </a:prstGeom>
          <a:solidFill>
            <a:srgbClr val="041E42"/>
          </a:solidFill>
          <a:ln cap="flat" cmpd="sng" w="19050">
            <a:solidFill>
              <a:srgbClr val="041E4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600">
              <a:solidFill>
                <a:srgbClr val="041E42"/>
              </a:solidFill>
            </a:endParaRPr>
          </a:p>
        </p:txBody>
      </p:sp>
      <p:sp>
        <p:nvSpPr>
          <p:cNvPr id="560" name="Google Shape;560;p36"/>
          <p:cNvSpPr txBox="1"/>
          <p:nvPr/>
        </p:nvSpPr>
        <p:spPr>
          <a:xfrm>
            <a:off x="763913" y="3990147"/>
            <a:ext cx="1275600" cy="648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rgbClr val="0D0D0D"/>
                </a:solidFill>
              </a:rPr>
              <a:t>5th </a:t>
            </a:r>
            <a:r>
              <a:rPr lang="en" sz="1600">
                <a:solidFill>
                  <a:srgbClr val="0D0D0D"/>
                </a:solidFill>
              </a:rPr>
              <a:t>Inning</a:t>
            </a:r>
            <a:endParaRPr sz="1600">
              <a:solidFill>
                <a:srgbClr val="0D0D0D"/>
              </a:solidFill>
            </a:endParaRPr>
          </a:p>
          <a:p>
            <a:pPr indent="0" lvl="0" marL="0" rtl="0" algn="ctr">
              <a:spcBef>
                <a:spcPts val="0"/>
              </a:spcBef>
              <a:spcAft>
                <a:spcPts val="0"/>
              </a:spcAft>
              <a:buNone/>
            </a:pPr>
            <a:r>
              <a:rPr b="1" lang="en" sz="1600">
                <a:solidFill>
                  <a:srgbClr val="0D0D0D"/>
                </a:solidFill>
              </a:rPr>
              <a:t>0 </a:t>
            </a:r>
            <a:r>
              <a:rPr lang="en" sz="1600">
                <a:solidFill>
                  <a:srgbClr val="0D0D0D"/>
                </a:solidFill>
              </a:rPr>
              <a:t>Outs</a:t>
            </a:r>
            <a:endParaRPr sz="1600">
              <a:solidFill>
                <a:srgbClr val="0D0D0D"/>
              </a:solidFill>
            </a:endParaRPr>
          </a:p>
        </p:txBody>
      </p:sp>
      <p:sp>
        <p:nvSpPr>
          <p:cNvPr id="561" name="Google Shape;561;p36"/>
          <p:cNvSpPr txBox="1"/>
          <p:nvPr/>
        </p:nvSpPr>
        <p:spPr>
          <a:xfrm>
            <a:off x="571377" y="1951194"/>
            <a:ext cx="1767000" cy="321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Calibri"/>
                <a:ea typeface="Calibri"/>
                <a:cs typeface="Calibri"/>
                <a:sym typeface="Calibri"/>
              </a:rPr>
              <a:t>Josh Sborz</a:t>
            </a:r>
            <a:endParaRPr b="1">
              <a:solidFill>
                <a:schemeClr val="dk1"/>
              </a:solidFill>
              <a:latin typeface="Calibri"/>
              <a:ea typeface="Calibri"/>
              <a:cs typeface="Calibri"/>
              <a:sym typeface="Calibri"/>
            </a:endParaRPr>
          </a:p>
        </p:txBody>
      </p:sp>
      <p:sp>
        <p:nvSpPr>
          <p:cNvPr id="562" name="Google Shape;562;p36"/>
          <p:cNvSpPr txBox="1"/>
          <p:nvPr/>
        </p:nvSpPr>
        <p:spPr>
          <a:xfrm>
            <a:off x="4794375" y="4485650"/>
            <a:ext cx="4336500" cy="618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chemeClr val="dk1"/>
                </a:solidFill>
                <a:latin typeface="Calibri"/>
                <a:ea typeface="Calibri"/>
                <a:cs typeface="Calibri"/>
                <a:sym typeface="Calibri"/>
              </a:rPr>
              <a:t>Actuality: + 0.319 </a:t>
            </a:r>
            <a:r>
              <a:rPr b="1" lang="en" sz="2000">
                <a:solidFill>
                  <a:schemeClr val="dk1"/>
                </a:solidFill>
                <a:latin typeface="Calibri"/>
                <a:ea typeface="Calibri"/>
                <a:cs typeface="Calibri"/>
                <a:sym typeface="Calibri"/>
              </a:rPr>
              <a:t>Δ Win Probability</a:t>
            </a:r>
            <a:endParaRPr b="1" sz="2000">
              <a:solidFill>
                <a:schemeClr val="dk1"/>
              </a:solidFill>
              <a:latin typeface="Calibri"/>
              <a:ea typeface="Calibri"/>
              <a:cs typeface="Calibri"/>
              <a:sym typeface="Calibri"/>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66" name="Shape 566"/>
        <p:cNvGrpSpPr/>
        <p:nvPr/>
      </p:nvGrpSpPr>
      <p:grpSpPr>
        <a:xfrm>
          <a:off x="0" y="0"/>
          <a:ext cx="0" cy="0"/>
          <a:chOff x="0" y="0"/>
          <a:chExt cx="0" cy="0"/>
        </a:xfrm>
      </p:grpSpPr>
      <p:sp>
        <p:nvSpPr>
          <p:cNvPr id="567" name="Google Shape;567;p37"/>
          <p:cNvSpPr/>
          <p:nvPr/>
        </p:nvSpPr>
        <p:spPr>
          <a:xfrm>
            <a:off x="2572150" y="1720438"/>
            <a:ext cx="629400" cy="562800"/>
          </a:xfrm>
          <a:prstGeom prst="mathMinus">
            <a:avLst>
              <a:gd fmla="val 23520" name="adj1"/>
            </a:avLst>
          </a:prstGeom>
          <a:solidFill>
            <a:schemeClr val="lt1"/>
          </a:solidFill>
          <a:ln cap="flat" cmpd="sng" w="28575">
            <a:solidFill>
              <a:srgbClr val="041E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b="1" sz="2400">
              <a:solidFill>
                <a:srgbClr val="020C1A"/>
              </a:solidFill>
              <a:latin typeface="Calibri"/>
              <a:ea typeface="Calibri"/>
              <a:cs typeface="Calibri"/>
              <a:sym typeface="Calibri"/>
            </a:endParaRPr>
          </a:p>
        </p:txBody>
      </p:sp>
      <p:sp>
        <p:nvSpPr>
          <p:cNvPr id="568" name="Google Shape;568;p37"/>
          <p:cNvSpPr/>
          <p:nvPr/>
        </p:nvSpPr>
        <p:spPr>
          <a:xfrm>
            <a:off x="657388" y="1421187"/>
            <a:ext cx="1587900" cy="1194900"/>
          </a:xfrm>
          <a:prstGeom prst="roundRect">
            <a:avLst>
              <a:gd fmla="val 16667" name="adj"/>
            </a:avLst>
          </a:prstGeom>
          <a:solidFill>
            <a:schemeClr val="lt1"/>
          </a:solidFill>
          <a:ln cap="flat" cmpd="sng" w="28575">
            <a:solidFill>
              <a:srgbClr val="041E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 sz="2400">
                <a:solidFill>
                  <a:schemeClr val="dk1"/>
                </a:solidFill>
                <a:latin typeface="Calibri"/>
                <a:ea typeface="Calibri"/>
                <a:cs typeface="Calibri"/>
                <a:sym typeface="Calibri"/>
              </a:rPr>
              <a:t>+0.319</a:t>
            </a:r>
            <a:endParaRPr b="1" sz="2400">
              <a:solidFill>
                <a:schemeClr val="dk1"/>
              </a:solidFill>
              <a:latin typeface="Calibri"/>
              <a:ea typeface="Calibri"/>
              <a:cs typeface="Calibri"/>
              <a:sym typeface="Calibri"/>
            </a:endParaRPr>
          </a:p>
        </p:txBody>
      </p:sp>
      <p:sp>
        <p:nvSpPr>
          <p:cNvPr id="569" name="Google Shape;569;p37"/>
          <p:cNvSpPr/>
          <p:nvPr/>
        </p:nvSpPr>
        <p:spPr>
          <a:xfrm>
            <a:off x="5606750" y="1739788"/>
            <a:ext cx="629400" cy="524100"/>
          </a:xfrm>
          <a:prstGeom prst="mathEqual">
            <a:avLst>
              <a:gd fmla="val 23520" name="adj1"/>
              <a:gd fmla="val 11760" name="adj2"/>
            </a:avLst>
          </a:prstGeom>
          <a:solidFill>
            <a:schemeClr val="lt1"/>
          </a:solidFill>
          <a:ln cap="flat" cmpd="sng" w="28575">
            <a:solidFill>
              <a:srgbClr val="041E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b="1" sz="2400">
              <a:solidFill>
                <a:srgbClr val="020C1A"/>
              </a:solidFill>
              <a:latin typeface="Calibri"/>
              <a:ea typeface="Calibri"/>
              <a:cs typeface="Calibri"/>
              <a:sym typeface="Calibri"/>
            </a:endParaRPr>
          </a:p>
        </p:txBody>
      </p:sp>
      <p:sp>
        <p:nvSpPr>
          <p:cNvPr id="570" name="Google Shape;570;p37"/>
          <p:cNvSpPr/>
          <p:nvPr/>
        </p:nvSpPr>
        <p:spPr>
          <a:xfrm>
            <a:off x="6726588" y="1404387"/>
            <a:ext cx="1587900" cy="1194900"/>
          </a:xfrm>
          <a:prstGeom prst="roundRect">
            <a:avLst>
              <a:gd fmla="val 16667" name="adj"/>
            </a:avLst>
          </a:prstGeom>
          <a:solidFill>
            <a:srgbClr val="F76900"/>
          </a:solidFill>
          <a:ln cap="flat" cmpd="sng" w="28575">
            <a:solidFill>
              <a:srgbClr val="041E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 sz="2400">
                <a:solidFill>
                  <a:srgbClr val="020C1A"/>
                </a:solidFill>
                <a:latin typeface="Calibri"/>
                <a:ea typeface="Calibri"/>
                <a:cs typeface="Calibri"/>
                <a:sym typeface="Calibri"/>
              </a:rPr>
              <a:t>0.505</a:t>
            </a:r>
            <a:endParaRPr b="1" sz="2400">
              <a:solidFill>
                <a:srgbClr val="020C1A"/>
              </a:solidFill>
              <a:latin typeface="Calibri"/>
              <a:ea typeface="Calibri"/>
              <a:cs typeface="Calibri"/>
              <a:sym typeface="Calibri"/>
            </a:endParaRPr>
          </a:p>
        </p:txBody>
      </p:sp>
      <p:sp>
        <p:nvSpPr>
          <p:cNvPr id="571" name="Google Shape;571;p37"/>
          <p:cNvSpPr/>
          <p:nvPr/>
        </p:nvSpPr>
        <p:spPr>
          <a:xfrm>
            <a:off x="0" y="0"/>
            <a:ext cx="9144000" cy="579900"/>
          </a:xfrm>
          <a:prstGeom prst="rect">
            <a:avLst/>
          </a:prstGeom>
          <a:solidFill>
            <a:srgbClr val="041E4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72" name="Google Shape;572;p37"/>
          <p:cNvSpPr txBox="1"/>
          <p:nvPr/>
        </p:nvSpPr>
        <p:spPr>
          <a:xfrm>
            <a:off x="661650" y="0"/>
            <a:ext cx="7820700" cy="579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800">
                <a:solidFill>
                  <a:schemeClr val="lt1"/>
                </a:solidFill>
                <a:latin typeface="Calibri"/>
                <a:ea typeface="Calibri"/>
                <a:cs typeface="Calibri"/>
                <a:sym typeface="Calibri"/>
              </a:rPr>
              <a:t>The Final Piece – HERO</a:t>
            </a:r>
            <a:endParaRPr b="1" sz="2800">
              <a:solidFill>
                <a:schemeClr val="lt1"/>
              </a:solidFill>
              <a:latin typeface="Calibri"/>
              <a:ea typeface="Calibri"/>
              <a:cs typeface="Calibri"/>
              <a:sym typeface="Calibri"/>
            </a:endParaRPr>
          </a:p>
        </p:txBody>
      </p:sp>
      <p:pic>
        <p:nvPicPr>
          <p:cNvPr id="573" name="Google Shape;573;p37"/>
          <p:cNvPicPr preferRelativeResize="0"/>
          <p:nvPr/>
        </p:nvPicPr>
        <p:blipFill>
          <a:blip r:embed="rId3">
            <a:alphaModFix/>
          </a:blip>
          <a:stretch>
            <a:fillRect/>
          </a:stretch>
        </p:blipFill>
        <p:spPr>
          <a:xfrm>
            <a:off x="8572626" y="49664"/>
            <a:ext cx="480550" cy="480550"/>
          </a:xfrm>
          <a:prstGeom prst="rect">
            <a:avLst/>
          </a:prstGeom>
          <a:noFill/>
          <a:ln>
            <a:noFill/>
          </a:ln>
        </p:spPr>
      </p:pic>
      <p:sp>
        <p:nvSpPr>
          <p:cNvPr id="574" name="Google Shape;574;p37"/>
          <p:cNvSpPr/>
          <p:nvPr/>
        </p:nvSpPr>
        <p:spPr>
          <a:xfrm>
            <a:off x="3610188" y="1404387"/>
            <a:ext cx="1587900" cy="1194900"/>
          </a:xfrm>
          <a:prstGeom prst="roundRect">
            <a:avLst>
              <a:gd fmla="val 16667" name="adj"/>
            </a:avLst>
          </a:prstGeom>
          <a:solidFill>
            <a:srgbClr val="041E42"/>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 sz="2400">
                <a:solidFill>
                  <a:schemeClr val="lt1"/>
                </a:solidFill>
                <a:latin typeface="Calibri"/>
                <a:ea typeface="Calibri"/>
                <a:cs typeface="Calibri"/>
                <a:sym typeface="Calibri"/>
              </a:rPr>
              <a:t>-0.186</a:t>
            </a:r>
            <a:endParaRPr b="1" sz="2400">
              <a:solidFill>
                <a:schemeClr val="lt1"/>
              </a:solidFill>
              <a:latin typeface="Calibri"/>
              <a:ea typeface="Calibri"/>
              <a:cs typeface="Calibri"/>
              <a:sym typeface="Calibri"/>
            </a:endParaRPr>
          </a:p>
        </p:txBody>
      </p:sp>
      <p:sp>
        <p:nvSpPr>
          <p:cNvPr id="575" name="Google Shape;575;p37"/>
          <p:cNvSpPr txBox="1"/>
          <p:nvPr/>
        </p:nvSpPr>
        <p:spPr>
          <a:xfrm>
            <a:off x="3610200" y="917063"/>
            <a:ext cx="1587900" cy="411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chemeClr val="dk1"/>
                </a:solidFill>
                <a:latin typeface="Calibri"/>
                <a:ea typeface="Calibri"/>
                <a:cs typeface="Calibri"/>
                <a:sym typeface="Calibri"/>
              </a:rPr>
              <a:t>Danger</a:t>
            </a:r>
            <a:endParaRPr b="1" sz="2400">
              <a:solidFill>
                <a:schemeClr val="dk1"/>
              </a:solidFill>
              <a:latin typeface="Calibri"/>
              <a:ea typeface="Calibri"/>
              <a:cs typeface="Calibri"/>
              <a:sym typeface="Calibri"/>
            </a:endParaRPr>
          </a:p>
        </p:txBody>
      </p:sp>
      <p:sp>
        <p:nvSpPr>
          <p:cNvPr id="576" name="Google Shape;576;p37"/>
          <p:cNvSpPr txBox="1"/>
          <p:nvPr/>
        </p:nvSpPr>
        <p:spPr>
          <a:xfrm>
            <a:off x="657400" y="946123"/>
            <a:ext cx="1587900" cy="336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chemeClr val="dk1"/>
                </a:solidFill>
                <a:latin typeface="Calibri"/>
                <a:ea typeface="Calibri"/>
                <a:cs typeface="Calibri"/>
                <a:sym typeface="Calibri"/>
              </a:rPr>
              <a:t>Actual</a:t>
            </a:r>
            <a:endParaRPr b="1" sz="2400">
              <a:solidFill>
                <a:schemeClr val="dk1"/>
              </a:solidFill>
              <a:latin typeface="Calibri"/>
              <a:ea typeface="Calibri"/>
              <a:cs typeface="Calibri"/>
              <a:sym typeface="Calibri"/>
            </a:endParaRPr>
          </a:p>
        </p:txBody>
      </p:sp>
      <p:sp>
        <p:nvSpPr>
          <p:cNvPr id="577" name="Google Shape;577;p37"/>
          <p:cNvSpPr txBox="1"/>
          <p:nvPr/>
        </p:nvSpPr>
        <p:spPr>
          <a:xfrm>
            <a:off x="6563000" y="841463"/>
            <a:ext cx="1923600" cy="562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chemeClr val="dk1"/>
                </a:solidFill>
                <a:latin typeface="Calibri"/>
                <a:ea typeface="Calibri"/>
                <a:cs typeface="Calibri"/>
                <a:sym typeface="Calibri"/>
              </a:rPr>
              <a:t>HERO</a:t>
            </a:r>
            <a:endParaRPr b="1" sz="2400">
              <a:solidFill>
                <a:schemeClr val="dk1"/>
              </a:solidFill>
              <a:latin typeface="Calibri"/>
              <a:ea typeface="Calibri"/>
              <a:cs typeface="Calibri"/>
              <a:sym typeface="Calibri"/>
            </a:endParaRPr>
          </a:p>
        </p:txBody>
      </p:sp>
      <p:pic>
        <p:nvPicPr>
          <p:cNvPr id="578" name="Google Shape;578;p37"/>
          <p:cNvPicPr preferRelativeResize="0"/>
          <p:nvPr/>
        </p:nvPicPr>
        <p:blipFill>
          <a:blip r:embed="rId4">
            <a:alphaModFix/>
          </a:blip>
          <a:stretch>
            <a:fillRect/>
          </a:stretch>
        </p:blipFill>
        <p:spPr>
          <a:xfrm>
            <a:off x="90825" y="49675"/>
            <a:ext cx="480548" cy="480548"/>
          </a:xfrm>
          <a:prstGeom prst="rect">
            <a:avLst/>
          </a:prstGeom>
          <a:noFill/>
          <a:ln>
            <a:noFill/>
          </a:ln>
        </p:spPr>
      </p:pic>
      <p:sp>
        <p:nvSpPr>
          <p:cNvPr id="579" name="Google Shape;579;p37"/>
          <p:cNvSpPr txBox="1"/>
          <p:nvPr/>
        </p:nvSpPr>
        <p:spPr>
          <a:xfrm>
            <a:off x="293550" y="3295225"/>
            <a:ext cx="8556900" cy="1511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800">
                <a:solidFill>
                  <a:schemeClr val="dk1"/>
                </a:solidFill>
                <a:latin typeface="Calibri"/>
                <a:ea typeface="Calibri"/>
                <a:cs typeface="Calibri"/>
                <a:sym typeface="Calibri"/>
              </a:rPr>
              <a:t>Essentially, Josh Sborz performance </a:t>
            </a:r>
            <a:r>
              <a:rPr b="1" lang="en" sz="2800">
                <a:solidFill>
                  <a:schemeClr val="dk1"/>
                </a:solidFill>
                <a:latin typeface="Calibri"/>
                <a:ea typeface="Calibri"/>
                <a:cs typeface="Calibri"/>
                <a:sym typeface="Calibri"/>
              </a:rPr>
              <a:t>gave his team a 50.5% Boost </a:t>
            </a:r>
            <a:r>
              <a:rPr lang="en" sz="2800">
                <a:solidFill>
                  <a:schemeClr val="dk1"/>
                </a:solidFill>
                <a:latin typeface="Calibri"/>
                <a:ea typeface="Calibri"/>
                <a:cs typeface="Calibri"/>
                <a:sym typeface="Calibri"/>
              </a:rPr>
              <a:t>in Win Probability when compared to how Danger expected him to perform, equating to </a:t>
            </a:r>
            <a:r>
              <a:rPr b="1" lang="en" sz="2800">
                <a:solidFill>
                  <a:schemeClr val="dk1"/>
                </a:solidFill>
                <a:latin typeface="Calibri"/>
                <a:ea typeface="Calibri"/>
                <a:cs typeface="Calibri"/>
                <a:sym typeface="Calibri"/>
              </a:rPr>
              <a:t>0.505 Wins.</a:t>
            </a:r>
            <a:endParaRPr b="1" sz="2800">
              <a:solidFill>
                <a:schemeClr val="dk1"/>
              </a:solidFill>
              <a:latin typeface="Calibri"/>
              <a:ea typeface="Calibri"/>
              <a:cs typeface="Calibri"/>
              <a:sym typeface="Calibri"/>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83" name="Shape 583"/>
        <p:cNvGrpSpPr/>
        <p:nvPr/>
      </p:nvGrpSpPr>
      <p:grpSpPr>
        <a:xfrm>
          <a:off x="0" y="0"/>
          <a:ext cx="0" cy="0"/>
          <a:chOff x="0" y="0"/>
          <a:chExt cx="0" cy="0"/>
        </a:xfrm>
      </p:grpSpPr>
      <p:sp>
        <p:nvSpPr>
          <p:cNvPr id="584" name="Google Shape;584;p38"/>
          <p:cNvSpPr/>
          <p:nvPr/>
        </p:nvSpPr>
        <p:spPr>
          <a:xfrm>
            <a:off x="0" y="0"/>
            <a:ext cx="9144000" cy="579900"/>
          </a:xfrm>
          <a:prstGeom prst="rect">
            <a:avLst/>
          </a:prstGeom>
          <a:solidFill>
            <a:srgbClr val="041E4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85" name="Google Shape;585;p38"/>
          <p:cNvSpPr txBox="1"/>
          <p:nvPr/>
        </p:nvSpPr>
        <p:spPr>
          <a:xfrm>
            <a:off x="661650" y="0"/>
            <a:ext cx="7820700" cy="579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800">
                <a:solidFill>
                  <a:schemeClr val="lt1"/>
                </a:solidFill>
                <a:latin typeface="Calibri"/>
                <a:ea typeface="Calibri"/>
                <a:cs typeface="Calibri"/>
                <a:sym typeface="Calibri"/>
              </a:rPr>
              <a:t>HERO Distribution</a:t>
            </a:r>
            <a:endParaRPr b="1" sz="2800">
              <a:solidFill>
                <a:schemeClr val="lt1"/>
              </a:solidFill>
              <a:latin typeface="Calibri"/>
              <a:ea typeface="Calibri"/>
              <a:cs typeface="Calibri"/>
              <a:sym typeface="Calibri"/>
            </a:endParaRPr>
          </a:p>
        </p:txBody>
      </p:sp>
      <p:pic>
        <p:nvPicPr>
          <p:cNvPr id="586" name="Google Shape;586;p38"/>
          <p:cNvPicPr preferRelativeResize="0"/>
          <p:nvPr/>
        </p:nvPicPr>
        <p:blipFill>
          <a:blip r:embed="rId3">
            <a:alphaModFix/>
          </a:blip>
          <a:stretch>
            <a:fillRect/>
          </a:stretch>
        </p:blipFill>
        <p:spPr>
          <a:xfrm>
            <a:off x="8572626" y="49664"/>
            <a:ext cx="480550" cy="480550"/>
          </a:xfrm>
          <a:prstGeom prst="rect">
            <a:avLst/>
          </a:prstGeom>
          <a:noFill/>
          <a:ln>
            <a:noFill/>
          </a:ln>
        </p:spPr>
      </p:pic>
      <p:pic>
        <p:nvPicPr>
          <p:cNvPr id="587" name="Google Shape;587;p38"/>
          <p:cNvPicPr preferRelativeResize="0"/>
          <p:nvPr/>
        </p:nvPicPr>
        <p:blipFill>
          <a:blip r:embed="rId4">
            <a:alphaModFix/>
          </a:blip>
          <a:stretch>
            <a:fillRect/>
          </a:stretch>
        </p:blipFill>
        <p:spPr>
          <a:xfrm>
            <a:off x="90825" y="49675"/>
            <a:ext cx="480548" cy="480548"/>
          </a:xfrm>
          <a:prstGeom prst="rect">
            <a:avLst/>
          </a:prstGeom>
          <a:noFill/>
          <a:ln>
            <a:noFill/>
          </a:ln>
        </p:spPr>
      </p:pic>
      <p:pic>
        <p:nvPicPr>
          <p:cNvPr id="588" name="Google Shape;588;p38" title="HeroDistInn.png"/>
          <p:cNvPicPr preferRelativeResize="0"/>
          <p:nvPr/>
        </p:nvPicPr>
        <p:blipFill rotWithShape="1">
          <a:blip r:embed="rId5">
            <a:alphaModFix/>
          </a:blip>
          <a:srcRect b="0" l="0" r="0" t="0"/>
          <a:stretch/>
        </p:blipFill>
        <p:spPr>
          <a:xfrm>
            <a:off x="410750" y="1635050"/>
            <a:ext cx="3883826" cy="2912750"/>
          </a:xfrm>
          <a:prstGeom prst="rect">
            <a:avLst/>
          </a:prstGeom>
          <a:noFill/>
          <a:ln cap="flat" cmpd="sng" w="9525">
            <a:solidFill>
              <a:schemeClr val="dk2"/>
            </a:solidFill>
            <a:prstDash val="solid"/>
            <a:round/>
            <a:headEnd len="sm" w="sm" type="none"/>
            <a:tailEnd len="sm" w="sm" type="none"/>
          </a:ln>
        </p:spPr>
      </p:pic>
      <p:pic>
        <p:nvPicPr>
          <p:cNvPr id="589" name="Google Shape;589;p38" title="HeroDistAppear.png"/>
          <p:cNvPicPr preferRelativeResize="0"/>
          <p:nvPr/>
        </p:nvPicPr>
        <p:blipFill rotWithShape="1">
          <a:blip r:embed="rId6">
            <a:alphaModFix/>
          </a:blip>
          <a:srcRect b="0" l="0" r="0" t="0"/>
          <a:stretch/>
        </p:blipFill>
        <p:spPr>
          <a:xfrm>
            <a:off x="4849400" y="1635050"/>
            <a:ext cx="3883826" cy="2912750"/>
          </a:xfrm>
          <a:prstGeom prst="rect">
            <a:avLst/>
          </a:prstGeom>
          <a:noFill/>
          <a:ln cap="flat" cmpd="sng" w="9525">
            <a:solidFill>
              <a:schemeClr val="dk2"/>
            </a:solidFill>
            <a:prstDash val="solid"/>
            <a:round/>
            <a:headEnd len="sm" w="sm" type="none"/>
            <a:tailEnd len="sm" w="sm" type="none"/>
          </a:ln>
        </p:spPr>
      </p:pic>
      <p:sp>
        <p:nvSpPr>
          <p:cNvPr id="590" name="Google Shape;590;p38"/>
          <p:cNvSpPr txBox="1"/>
          <p:nvPr/>
        </p:nvSpPr>
        <p:spPr>
          <a:xfrm>
            <a:off x="661650" y="691825"/>
            <a:ext cx="78207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100">
                <a:latin typeface="Calibri"/>
                <a:ea typeface="Calibri"/>
                <a:cs typeface="Calibri"/>
                <a:sym typeface="Calibri"/>
              </a:rPr>
              <a:t>Hero is generally </a:t>
            </a:r>
            <a:r>
              <a:rPr b="1" lang="en" sz="2100">
                <a:latin typeface="Calibri"/>
                <a:ea typeface="Calibri"/>
                <a:cs typeface="Calibri"/>
                <a:sym typeface="Calibri"/>
              </a:rPr>
              <a:t>p</a:t>
            </a:r>
            <a:r>
              <a:rPr b="1" lang="en" sz="2100">
                <a:latin typeface="Calibri"/>
                <a:ea typeface="Calibri"/>
                <a:cs typeface="Calibri"/>
                <a:sym typeface="Calibri"/>
              </a:rPr>
              <a:t>ositive </a:t>
            </a:r>
            <a:r>
              <a:rPr lang="en" sz="2100">
                <a:latin typeface="Calibri"/>
                <a:ea typeface="Calibri"/>
                <a:cs typeface="Calibri"/>
                <a:sym typeface="Calibri"/>
              </a:rPr>
              <a:t>for pitchers: relief pitchers are </a:t>
            </a:r>
            <a:r>
              <a:rPr b="1" lang="en" sz="2100">
                <a:latin typeface="Calibri"/>
                <a:ea typeface="Calibri"/>
                <a:cs typeface="Calibri"/>
                <a:sym typeface="Calibri"/>
              </a:rPr>
              <a:t>expected</a:t>
            </a:r>
            <a:r>
              <a:rPr lang="en" sz="2100">
                <a:latin typeface="Calibri"/>
                <a:ea typeface="Calibri"/>
                <a:cs typeface="Calibri"/>
                <a:sym typeface="Calibri"/>
              </a:rPr>
              <a:t> to be able to consistently get outs, and for the most part, </a:t>
            </a:r>
            <a:r>
              <a:rPr b="1" lang="en" sz="2100">
                <a:latin typeface="Calibri"/>
                <a:ea typeface="Calibri"/>
                <a:cs typeface="Calibri"/>
                <a:sym typeface="Calibri"/>
              </a:rPr>
              <a:t>they do.</a:t>
            </a:r>
            <a:r>
              <a:rPr lang="en" sz="2100">
                <a:latin typeface="Calibri"/>
                <a:ea typeface="Calibri"/>
                <a:cs typeface="Calibri"/>
                <a:sym typeface="Calibri"/>
              </a:rPr>
              <a:t> </a:t>
            </a:r>
            <a:endParaRPr sz="2100">
              <a:latin typeface="Calibri"/>
              <a:ea typeface="Calibri"/>
              <a:cs typeface="Calibri"/>
              <a:sym typeface="Calibri"/>
            </a:endParaRPr>
          </a:p>
        </p:txBody>
      </p:sp>
      <p:sp>
        <p:nvSpPr>
          <p:cNvPr id="591" name="Google Shape;591;p38"/>
          <p:cNvSpPr/>
          <p:nvPr/>
        </p:nvSpPr>
        <p:spPr>
          <a:xfrm>
            <a:off x="7634225" y="1943800"/>
            <a:ext cx="938400" cy="846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alibri"/>
                <a:ea typeface="Calibri"/>
                <a:cs typeface="Calibri"/>
                <a:sym typeface="Calibri"/>
              </a:rPr>
              <a:t>Right shifted mean</a:t>
            </a:r>
            <a:endParaRPr>
              <a:latin typeface="Calibri"/>
              <a:ea typeface="Calibri"/>
              <a:cs typeface="Calibri"/>
              <a:sym typeface="Calibri"/>
            </a:endParaRPr>
          </a:p>
        </p:txBody>
      </p:sp>
      <p:cxnSp>
        <p:nvCxnSpPr>
          <p:cNvPr id="592" name="Google Shape;592;p38"/>
          <p:cNvCxnSpPr/>
          <p:nvPr/>
        </p:nvCxnSpPr>
        <p:spPr>
          <a:xfrm flipH="1" rot="10800000">
            <a:off x="7095875" y="2367250"/>
            <a:ext cx="495600" cy="283800"/>
          </a:xfrm>
          <a:prstGeom prst="curvedConnector3">
            <a:avLst>
              <a:gd fmla="val 50000" name="adj1"/>
            </a:avLst>
          </a:prstGeom>
          <a:noFill/>
          <a:ln cap="flat" cmpd="sng" w="9525">
            <a:solidFill>
              <a:schemeClr val="dk2"/>
            </a:solidFill>
            <a:prstDash val="solid"/>
            <a:round/>
            <a:headEnd len="med" w="med" type="none"/>
            <a:tailEnd len="med" w="med" type="stealth"/>
          </a:ln>
        </p:spPr>
      </p:cxn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96" name="Shape 596"/>
        <p:cNvGrpSpPr/>
        <p:nvPr/>
      </p:nvGrpSpPr>
      <p:grpSpPr>
        <a:xfrm>
          <a:off x="0" y="0"/>
          <a:ext cx="0" cy="0"/>
          <a:chOff x="0" y="0"/>
          <a:chExt cx="0" cy="0"/>
        </a:xfrm>
      </p:grpSpPr>
      <p:sp>
        <p:nvSpPr>
          <p:cNvPr id="597" name="Google Shape;597;p39"/>
          <p:cNvSpPr txBox="1"/>
          <p:nvPr/>
        </p:nvSpPr>
        <p:spPr>
          <a:xfrm>
            <a:off x="-817550" y="5396300"/>
            <a:ext cx="4944900" cy="386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000">
              <a:solidFill>
                <a:srgbClr val="041E42"/>
              </a:solidFill>
              <a:latin typeface="Calibri"/>
              <a:ea typeface="Calibri"/>
              <a:cs typeface="Calibri"/>
              <a:sym typeface="Calibri"/>
            </a:endParaRPr>
          </a:p>
        </p:txBody>
      </p:sp>
      <p:pic>
        <p:nvPicPr>
          <p:cNvPr id="598" name="Google Shape;598;p39"/>
          <p:cNvPicPr preferRelativeResize="0"/>
          <p:nvPr/>
        </p:nvPicPr>
        <p:blipFill>
          <a:blip r:embed="rId3">
            <a:alphaModFix/>
          </a:blip>
          <a:stretch>
            <a:fillRect/>
          </a:stretch>
        </p:blipFill>
        <p:spPr>
          <a:xfrm>
            <a:off x="4897800" y="1630263"/>
            <a:ext cx="3883826" cy="2648776"/>
          </a:xfrm>
          <a:prstGeom prst="rect">
            <a:avLst/>
          </a:prstGeom>
          <a:noFill/>
          <a:ln cap="flat" cmpd="sng" w="9525">
            <a:solidFill>
              <a:schemeClr val="dk2"/>
            </a:solidFill>
            <a:prstDash val="solid"/>
            <a:round/>
            <a:headEnd len="sm" w="sm" type="none"/>
            <a:tailEnd len="sm" w="sm" type="none"/>
          </a:ln>
        </p:spPr>
      </p:pic>
      <p:pic>
        <p:nvPicPr>
          <p:cNvPr id="599" name="Google Shape;599;p39"/>
          <p:cNvPicPr preferRelativeResize="0"/>
          <p:nvPr/>
        </p:nvPicPr>
        <p:blipFill>
          <a:blip r:embed="rId4">
            <a:alphaModFix/>
          </a:blip>
          <a:stretch>
            <a:fillRect/>
          </a:stretch>
        </p:blipFill>
        <p:spPr>
          <a:xfrm>
            <a:off x="362250" y="1630287"/>
            <a:ext cx="3883826" cy="2648751"/>
          </a:xfrm>
          <a:prstGeom prst="rect">
            <a:avLst/>
          </a:prstGeom>
          <a:noFill/>
          <a:ln cap="flat" cmpd="sng" w="9525">
            <a:solidFill>
              <a:schemeClr val="dk2"/>
            </a:solidFill>
            <a:prstDash val="solid"/>
            <a:round/>
            <a:headEnd len="sm" w="sm" type="none"/>
            <a:tailEnd len="sm" w="sm" type="none"/>
          </a:ln>
        </p:spPr>
      </p:pic>
      <p:sp>
        <p:nvSpPr>
          <p:cNvPr id="600" name="Google Shape;600;p39"/>
          <p:cNvSpPr txBox="1"/>
          <p:nvPr/>
        </p:nvSpPr>
        <p:spPr>
          <a:xfrm>
            <a:off x="362250" y="4438400"/>
            <a:ext cx="84195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1600">
                <a:solidFill>
                  <a:schemeClr val="dk1"/>
                </a:solidFill>
                <a:latin typeface="Calibri"/>
                <a:ea typeface="Calibri"/>
                <a:cs typeface="Calibri"/>
                <a:sym typeface="Calibri"/>
              </a:rPr>
              <a:t>All relief pitchers faced less than 15 batters on </a:t>
            </a:r>
            <a:r>
              <a:rPr i="1" lang="en" sz="1600">
                <a:solidFill>
                  <a:schemeClr val="dk1"/>
                </a:solidFill>
                <a:latin typeface="Calibri"/>
                <a:ea typeface="Calibri"/>
                <a:cs typeface="Calibri"/>
                <a:sym typeface="Calibri"/>
              </a:rPr>
              <a:t>average</a:t>
            </a:r>
            <a:r>
              <a:rPr i="1" lang="en" sz="1600">
                <a:solidFill>
                  <a:schemeClr val="dk1"/>
                </a:solidFill>
                <a:latin typeface="Calibri"/>
                <a:ea typeface="Calibri"/>
                <a:cs typeface="Calibri"/>
                <a:sym typeface="Calibri"/>
              </a:rPr>
              <a:t> and made 15+ appearances</a:t>
            </a:r>
            <a:endParaRPr i="1" sz="1600">
              <a:solidFill>
                <a:schemeClr val="dk1"/>
              </a:solidFill>
              <a:latin typeface="Calibri"/>
              <a:ea typeface="Calibri"/>
              <a:cs typeface="Calibri"/>
              <a:sym typeface="Calibri"/>
            </a:endParaRPr>
          </a:p>
        </p:txBody>
      </p:sp>
      <p:sp>
        <p:nvSpPr>
          <p:cNvPr id="601" name="Google Shape;601;p39"/>
          <p:cNvSpPr txBox="1"/>
          <p:nvPr/>
        </p:nvSpPr>
        <p:spPr>
          <a:xfrm>
            <a:off x="661650" y="689425"/>
            <a:ext cx="78207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100">
                <a:latin typeface="Calibri"/>
                <a:ea typeface="Calibri"/>
                <a:cs typeface="Calibri"/>
                <a:sym typeface="Calibri"/>
              </a:rPr>
              <a:t>Only the </a:t>
            </a:r>
            <a:r>
              <a:rPr b="1" lang="en" sz="2100">
                <a:latin typeface="Calibri"/>
                <a:ea typeface="Calibri"/>
                <a:cs typeface="Calibri"/>
                <a:sym typeface="Calibri"/>
              </a:rPr>
              <a:t>best pitchers</a:t>
            </a:r>
            <a:r>
              <a:rPr lang="en" sz="2100">
                <a:latin typeface="Calibri"/>
                <a:ea typeface="Calibri"/>
                <a:cs typeface="Calibri"/>
                <a:sym typeface="Calibri"/>
              </a:rPr>
              <a:t> will have the ability to get the job done in </a:t>
            </a:r>
            <a:r>
              <a:rPr b="1" lang="en" sz="2100">
                <a:latin typeface="Calibri"/>
                <a:ea typeface="Calibri"/>
                <a:cs typeface="Calibri"/>
                <a:sym typeface="Calibri"/>
              </a:rPr>
              <a:t>high Danger</a:t>
            </a:r>
            <a:r>
              <a:rPr lang="en" sz="2100">
                <a:latin typeface="Calibri"/>
                <a:ea typeface="Calibri"/>
                <a:cs typeface="Calibri"/>
                <a:sym typeface="Calibri"/>
              </a:rPr>
              <a:t> and </a:t>
            </a:r>
            <a:r>
              <a:rPr b="1" lang="en" sz="2100">
                <a:latin typeface="Calibri"/>
                <a:ea typeface="Calibri"/>
                <a:cs typeface="Calibri"/>
                <a:sym typeface="Calibri"/>
              </a:rPr>
              <a:t>Pressure </a:t>
            </a:r>
            <a:r>
              <a:rPr lang="en" sz="2100">
                <a:latin typeface="Calibri"/>
                <a:ea typeface="Calibri"/>
                <a:cs typeface="Calibri"/>
                <a:sym typeface="Calibri"/>
              </a:rPr>
              <a:t>spots, earning them the </a:t>
            </a:r>
            <a:r>
              <a:rPr b="1" lang="en" sz="2100">
                <a:latin typeface="Calibri"/>
                <a:ea typeface="Calibri"/>
                <a:cs typeface="Calibri"/>
                <a:sym typeface="Calibri"/>
              </a:rPr>
              <a:t>highest HERO Scores</a:t>
            </a:r>
            <a:endParaRPr b="1" sz="2100">
              <a:latin typeface="Calibri"/>
              <a:ea typeface="Calibri"/>
              <a:cs typeface="Calibri"/>
              <a:sym typeface="Calibri"/>
            </a:endParaRPr>
          </a:p>
        </p:txBody>
      </p:sp>
      <p:sp>
        <p:nvSpPr>
          <p:cNvPr id="602" name="Google Shape;602;p39"/>
          <p:cNvSpPr/>
          <p:nvPr/>
        </p:nvSpPr>
        <p:spPr>
          <a:xfrm>
            <a:off x="0" y="0"/>
            <a:ext cx="9144000" cy="579900"/>
          </a:xfrm>
          <a:prstGeom prst="rect">
            <a:avLst/>
          </a:prstGeom>
          <a:solidFill>
            <a:srgbClr val="041E4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03" name="Google Shape;603;p39"/>
          <p:cNvSpPr txBox="1"/>
          <p:nvPr/>
        </p:nvSpPr>
        <p:spPr>
          <a:xfrm>
            <a:off x="661650" y="0"/>
            <a:ext cx="7820700" cy="579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800">
                <a:solidFill>
                  <a:schemeClr val="lt1"/>
                </a:solidFill>
                <a:latin typeface="Calibri"/>
                <a:ea typeface="Calibri"/>
                <a:cs typeface="Calibri"/>
                <a:sym typeface="Calibri"/>
              </a:rPr>
              <a:t>HERO Distribution</a:t>
            </a:r>
            <a:endParaRPr b="1" sz="2800">
              <a:solidFill>
                <a:schemeClr val="lt1"/>
              </a:solidFill>
              <a:latin typeface="Calibri"/>
              <a:ea typeface="Calibri"/>
              <a:cs typeface="Calibri"/>
              <a:sym typeface="Calibri"/>
            </a:endParaRPr>
          </a:p>
        </p:txBody>
      </p:sp>
      <p:pic>
        <p:nvPicPr>
          <p:cNvPr id="604" name="Google Shape;604;p39"/>
          <p:cNvPicPr preferRelativeResize="0"/>
          <p:nvPr/>
        </p:nvPicPr>
        <p:blipFill>
          <a:blip r:embed="rId5">
            <a:alphaModFix/>
          </a:blip>
          <a:stretch>
            <a:fillRect/>
          </a:stretch>
        </p:blipFill>
        <p:spPr>
          <a:xfrm>
            <a:off x="8572626" y="49664"/>
            <a:ext cx="480550" cy="480550"/>
          </a:xfrm>
          <a:prstGeom prst="rect">
            <a:avLst/>
          </a:prstGeom>
          <a:noFill/>
          <a:ln>
            <a:noFill/>
          </a:ln>
        </p:spPr>
      </p:pic>
      <p:pic>
        <p:nvPicPr>
          <p:cNvPr id="605" name="Google Shape;605;p39"/>
          <p:cNvPicPr preferRelativeResize="0"/>
          <p:nvPr/>
        </p:nvPicPr>
        <p:blipFill>
          <a:blip r:embed="rId6">
            <a:alphaModFix/>
          </a:blip>
          <a:stretch>
            <a:fillRect/>
          </a:stretch>
        </p:blipFill>
        <p:spPr>
          <a:xfrm>
            <a:off x="90825" y="49675"/>
            <a:ext cx="480548" cy="480548"/>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09" name="Shape 609"/>
        <p:cNvGrpSpPr/>
        <p:nvPr/>
      </p:nvGrpSpPr>
      <p:grpSpPr>
        <a:xfrm>
          <a:off x="0" y="0"/>
          <a:ext cx="0" cy="0"/>
          <a:chOff x="0" y="0"/>
          <a:chExt cx="0" cy="0"/>
        </a:xfrm>
      </p:grpSpPr>
      <p:sp>
        <p:nvSpPr>
          <p:cNvPr id="610" name="Google Shape;610;p40"/>
          <p:cNvSpPr/>
          <p:nvPr/>
        </p:nvSpPr>
        <p:spPr>
          <a:xfrm>
            <a:off x="0" y="0"/>
            <a:ext cx="9144000" cy="579900"/>
          </a:xfrm>
          <a:prstGeom prst="rect">
            <a:avLst/>
          </a:prstGeom>
          <a:solidFill>
            <a:srgbClr val="041E4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611" name="Google Shape;611;p40"/>
          <p:cNvPicPr preferRelativeResize="0"/>
          <p:nvPr/>
        </p:nvPicPr>
        <p:blipFill>
          <a:blip r:embed="rId3">
            <a:alphaModFix/>
          </a:blip>
          <a:stretch>
            <a:fillRect/>
          </a:stretch>
        </p:blipFill>
        <p:spPr>
          <a:xfrm>
            <a:off x="8572626" y="49664"/>
            <a:ext cx="480550" cy="480550"/>
          </a:xfrm>
          <a:prstGeom prst="rect">
            <a:avLst/>
          </a:prstGeom>
          <a:noFill/>
          <a:ln>
            <a:noFill/>
          </a:ln>
        </p:spPr>
      </p:pic>
      <p:pic>
        <p:nvPicPr>
          <p:cNvPr id="612" name="Google Shape;612;p40"/>
          <p:cNvPicPr preferRelativeResize="0"/>
          <p:nvPr/>
        </p:nvPicPr>
        <p:blipFill>
          <a:blip r:embed="rId4">
            <a:alphaModFix/>
          </a:blip>
          <a:stretch>
            <a:fillRect/>
          </a:stretch>
        </p:blipFill>
        <p:spPr>
          <a:xfrm>
            <a:off x="90825" y="49675"/>
            <a:ext cx="480548" cy="480548"/>
          </a:xfrm>
          <a:prstGeom prst="rect">
            <a:avLst/>
          </a:prstGeom>
          <a:noFill/>
          <a:ln>
            <a:noFill/>
          </a:ln>
        </p:spPr>
      </p:pic>
      <p:sp>
        <p:nvSpPr>
          <p:cNvPr id="613" name="Google Shape;613;p40"/>
          <p:cNvSpPr txBox="1"/>
          <p:nvPr/>
        </p:nvSpPr>
        <p:spPr>
          <a:xfrm>
            <a:off x="661650" y="-48750"/>
            <a:ext cx="7820700" cy="677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600">
                <a:solidFill>
                  <a:schemeClr val="lt1"/>
                </a:solidFill>
                <a:latin typeface="Calibri"/>
                <a:ea typeface="Calibri"/>
                <a:cs typeface="Calibri"/>
                <a:sym typeface="Calibri"/>
              </a:rPr>
              <a:t>HERO: Cumulative Leaderboard</a:t>
            </a:r>
            <a:endParaRPr b="1" sz="3600">
              <a:solidFill>
                <a:schemeClr val="lt1"/>
              </a:solidFill>
              <a:latin typeface="Calibri"/>
              <a:ea typeface="Calibri"/>
              <a:cs typeface="Calibri"/>
              <a:sym typeface="Calibri"/>
            </a:endParaRPr>
          </a:p>
        </p:txBody>
      </p:sp>
      <p:graphicFrame>
        <p:nvGraphicFramePr>
          <p:cNvPr id="614" name="Google Shape;614;p40"/>
          <p:cNvGraphicFramePr/>
          <p:nvPr/>
        </p:nvGraphicFramePr>
        <p:xfrm>
          <a:off x="399674" y="1006596"/>
          <a:ext cx="3000000" cy="3000000"/>
        </p:xfrm>
        <a:graphic>
          <a:graphicData uri="http://schemas.openxmlformats.org/drawingml/2006/table">
            <a:tbl>
              <a:tblPr>
                <a:noFill/>
                <a:tableStyleId>{40527FEF-DCFF-4340-9D49-7590FD3428A5}</a:tableStyleId>
              </a:tblPr>
              <a:tblGrid>
                <a:gridCol w="2183900"/>
                <a:gridCol w="994225"/>
                <a:gridCol w="994225"/>
              </a:tblGrid>
              <a:tr h="693225">
                <a:tc>
                  <a:txBody>
                    <a:bodyPr/>
                    <a:lstStyle/>
                    <a:p>
                      <a:pPr indent="0" lvl="0" marL="0" rtl="0" algn="l">
                        <a:lnSpc>
                          <a:spcPct val="115000"/>
                        </a:lnSpc>
                        <a:spcBef>
                          <a:spcPts val="0"/>
                        </a:spcBef>
                        <a:spcAft>
                          <a:spcPts val="0"/>
                        </a:spcAft>
                        <a:buNone/>
                      </a:pPr>
                      <a:r>
                        <a:rPr b="1" lang="en" sz="1500"/>
                        <a:t>                 Pitcher</a:t>
                      </a:r>
                      <a:endParaRPr b="1" sz="1500"/>
                    </a:p>
                  </a:txBody>
                  <a:tcPr marT="19050" marB="19050" marR="28575" marL="28575" anchor="ctr">
                    <a:lnB cap="flat" cmpd="sng" w="2857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500"/>
                        <a:t>Hero</a:t>
                      </a:r>
                      <a:endParaRPr b="1" sz="1500"/>
                    </a:p>
                  </a:txBody>
                  <a:tcPr marT="19050" marB="19050" marR="28575" marL="28575" anchor="ctr">
                    <a:lnB cap="flat" cmpd="sng" w="2857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500"/>
                        <a:t>Hero+</a:t>
                      </a:r>
                      <a:endParaRPr b="1" sz="1500"/>
                    </a:p>
                  </a:txBody>
                  <a:tcPr marT="19050" marB="19050" marR="28575" marL="28575" anchor="ctr">
                    <a:lnB cap="flat" cmpd="sng" w="28575">
                      <a:solidFill>
                        <a:srgbClr val="000000"/>
                      </a:solidFill>
                      <a:prstDash val="solid"/>
                      <a:round/>
                      <a:headEnd len="sm" w="sm" type="none"/>
                      <a:tailEnd len="sm" w="sm" type="none"/>
                    </a:lnB>
                  </a:tcPr>
                </a:tc>
              </a:tr>
              <a:tr h="674550">
                <a:tc>
                  <a:txBody>
                    <a:bodyPr/>
                    <a:lstStyle/>
                    <a:p>
                      <a:pPr indent="0" lvl="0" marL="0" rtl="0" algn="ctr">
                        <a:lnSpc>
                          <a:spcPct val="115000"/>
                        </a:lnSpc>
                        <a:spcBef>
                          <a:spcPts val="0"/>
                        </a:spcBef>
                        <a:spcAft>
                          <a:spcPts val="0"/>
                        </a:spcAft>
                        <a:buNone/>
                      </a:pPr>
                      <a:r>
                        <a:rPr b="1" lang="en"/>
                        <a:t>    Tanner Scott</a:t>
                      </a:r>
                      <a:endParaRPr b="1"/>
                    </a:p>
                  </a:txBody>
                  <a:tcPr marT="19050" marB="19050" marR="28575" marL="28575" anchor="ctr">
                    <a:lnT cap="flat" cmpd="sng" w="28575">
                      <a:solidFill>
                        <a:srgbClr val="000000"/>
                      </a:solidFill>
                      <a:prstDash val="solid"/>
                      <a:round/>
                      <a:headEnd len="sm" w="sm" type="none"/>
                      <a:tailEnd len="sm" w="sm" type="none"/>
                    </a:lnT>
                  </a:tcPr>
                </a:tc>
                <a:tc>
                  <a:txBody>
                    <a:bodyPr/>
                    <a:lstStyle/>
                    <a:p>
                      <a:pPr indent="0" lvl="0" marL="0" rtl="0" algn="ctr">
                        <a:lnSpc>
                          <a:spcPct val="115000"/>
                        </a:lnSpc>
                        <a:spcBef>
                          <a:spcPts val="0"/>
                        </a:spcBef>
                        <a:spcAft>
                          <a:spcPts val="0"/>
                        </a:spcAft>
                        <a:buNone/>
                      </a:pPr>
                      <a:r>
                        <a:rPr lang="en"/>
                        <a:t>9.69</a:t>
                      </a:r>
                      <a:endParaRPr/>
                    </a:p>
                  </a:txBody>
                  <a:tcPr marT="19050" marB="19050" marR="28575" marL="28575" anchor="ctr">
                    <a:lnT cap="flat" cmpd="sng" w="28575">
                      <a:solidFill>
                        <a:srgbClr val="000000"/>
                      </a:solidFill>
                      <a:prstDash val="solid"/>
                      <a:round/>
                      <a:headEnd len="sm" w="sm" type="none"/>
                      <a:tailEnd len="sm" w="sm" type="none"/>
                    </a:lnT>
                  </a:tcPr>
                </a:tc>
                <a:tc>
                  <a:txBody>
                    <a:bodyPr/>
                    <a:lstStyle/>
                    <a:p>
                      <a:pPr indent="0" lvl="0" marL="0" rtl="0" algn="ctr">
                        <a:lnSpc>
                          <a:spcPct val="115000"/>
                        </a:lnSpc>
                        <a:spcBef>
                          <a:spcPts val="0"/>
                        </a:spcBef>
                        <a:spcAft>
                          <a:spcPts val="0"/>
                        </a:spcAft>
                        <a:buNone/>
                      </a:pPr>
                      <a:r>
                        <a:rPr lang="en"/>
                        <a:t>139.00</a:t>
                      </a:r>
                      <a:endParaRPr/>
                    </a:p>
                  </a:txBody>
                  <a:tcPr marT="19050" marB="19050" marR="28575" marL="28575" anchor="ctr">
                    <a:lnT cap="flat" cmpd="sng" w="28575">
                      <a:solidFill>
                        <a:srgbClr val="000000"/>
                      </a:solidFill>
                      <a:prstDash val="solid"/>
                      <a:round/>
                      <a:headEnd len="sm" w="sm" type="none"/>
                      <a:tailEnd len="sm" w="sm" type="none"/>
                    </a:lnT>
                  </a:tcPr>
                </a:tc>
              </a:tr>
              <a:tr h="674550">
                <a:tc>
                  <a:txBody>
                    <a:bodyPr/>
                    <a:lstStyle/>
                    <a:p>
                      <a:pPr indent="0" lvl="0" marL="0" rtl="0" algn="ctr">
                        <a:lnSpc>
                          <a:spcPct val="115000"/>
                        </a:lnSpc>
                        <a:spcBef>
                          <a:spcPts val="0"/>
                        </a:spcBef>
                        <a:spcAft>
                          <a:spcPts val="0"/>
                        </a:spcAft>
                        <a:buNone/>
                      </a:pPr>
                      <a:r>
                        <a:rPr b="1" lang="en"/>
                        <a:t>  Alexis Díaz</a:t>
                      </a:r>
                      <a:endParaRPr b="1"/>
                    </a:p>
                  </a:txBody>
                  <a:tcPr marT="19050" marB="19050" marR="28575" marL="28575" anchor="ctr"/>
                </a:tc>
                <a:tc>
                  <a:txBody>
                    <a:bodyPr/>
                    <a:lstStyle/>
                    <a:p>
                      <a:pPr indent="0" lvl="0" marL="0" rtl="0" algn="ctr">
                        <a:lnSpc>
                          <a:spcPct val="115000"/>
                        </a:lnSpc>
                        <a:spcBef>
                          <a:spcPts val="0"/>
                        </a:spcBef>
                        <a:spcAft>
                          <a:spcPts val="0"/>
                        </a:spcAft>
                        <a:buNone/>
                      </a:pPr>
                      <a:r>
                        <a:rPr lang="en"/>
                        <a:t>8.79</a:t>
                      </a:r>
                      <a:endParaRPr/>
                    </a:p>
                  </a:txBody>
                  <a:tcPr marT="19050" marB="19050" marR="28575" marL="28575" anchor="ctr"/>
                </a:tc>
                <a:tc>
                  <a:txBody>
                    <a:bodyPr/>
                    <a:lstStyle/>
                    <a:p>
                      <a:pPr indent="0" lvl="0" marL="0" rtl="0" algn="ctr">
                        <a:lnSpc>
                          <a:spcPct val="115000"/>
                        </a:lnSpc>
                        <a:spcBef>
                          <a:spcPts val="0"/>
                        </a:spcBef>
                        <a:spcAft>
                          <a:spcPts val="0"/>
                        </a:spcAft>
                        <a:buNone/>
                      </a:pPr>
                      <a:r>
                        <a:rPr lang="en"/>
                        <a:t>134.19</a:t>
                      </a:r>
                      <a:endParaRPr/>
                    </a:p>
                  </a:txBody>
                  <a:tcPr marT="19050" marB="19050" marR="28575" marL="28575" anchor="ctr"/>
                </a:tc>
              </a:tr>
              <a:tr h="674550">
                <a:tc>
                  <a:txBody>
                    <a:bodyPr/>
                    <a:lstStyle/>
                    <a:p>
                      <a:pPr indent="0" lvl="0" marL="0" rtl="0" algn="ctr">
                        <a:lnSpc>
                          <a:spcPct val="115000"/>
                        </a:lnSpc>
                        <a:spcBef>
                          <a:spcPts val="0"/>
                        </a:spcBef>
                        <a:spcAft>
                          <a:spcPts val="0"/>
                        </a:spcAft>
                        <a:buNone/>
                      </a:pPr>
                      <a:r>
                        <a:rPr b="1" lang="en"/>
                        <a:t>      Félix Bautista</a:t>
                      </a:r>
                      <a:endParaRPr b="1"/>
                    </a:p>
                  </a:txBody>
                  <a:tcPr marT="19050" marB="19050" marR="28575" marL="28575" anchor="ctr"/>
                </a:tc>
                <a:tc>
                  <a:txBody>
                    <a:bodyPr/>
                    <a:lstStyle/>
                    <a:p>
                      <a:pPr indent="0" lvl="0" marL="0" rtl="0" algn="ctr">
                        <a:lnSpc>
                          <a:spcPct val="115000"/>
                        </a:lnSpc>
                        <a:spcBef>
                          <a:spcPts val="0"/>
                        </a:spcBef>
                        <a:spcAft>
                          <a:spcPts val="0"/>
                        </a:spcAft>
                        <a:buNone/>
                      </a:pPr>
                      <a:r>
                        <a:rPr lang="en"/>
                        <a:t>8.54</a:t>
                      </a:r>
                      <a:endParaRPr/>
                    </a:p>
                  </a:txBody>
                  <a:tcPr marT="19050" marB="19050" marR="28575" marL="28575" anchor="ctr"/>
                </a:tc>
                <a:tc>
                  <a:txBody>
                    <a:bodyPr/>
                    <a:lstStyle/>
                    <a:p>
                      <a:pPr indent="0" lvl="0" marL="0" rtl="0" algn="ctr">
                        <a:lnSpc>
                          <a:spcPct val="115000"/>
                        </a:lnSpc>
                        <a:spcBef>
                          <a:spcPts val="0"/>
                        </a:spcBef>
                        <a:spcAft>
                          <a:spcPts val="0"/>
                        </a:spcAft>
                        <a:buNone/>
                      </a:pPr>
                      <a:r>
                        <a:rPr lang="en"/>
                        <a:t>132.84</a:t>
                      </a:r>
                      <a:endParaRPr/>
                    </a:p>
                  </a:txBody>
                  <a:tcPr marT="19050" marB="19050" marR="28575" marL="28575" anchor="ctr"/>
                </a:tc>
              </a:tr>
              <a:tr h="674550">
                <a:tc>
                  <a:txBody>
                    <a:bodyPr/>
                    <a:lstStyle/>
                    <a:p>
                      <a:pPr indent="0" lvl="0" marL="0" rtl="0" algn="ctr">
                        <a:lnSpc>
                          <a:spcPct val="115000"/>
                        </a:lnSpc>
                        <a:spcBef>
                          <a:spcPts val="0"/>
                        </a:spcBef>
                        <a:spcAft>
                          <a:spcPts val="0"/>
                        </a:spcAft>
                        <a:buNone/>
                      </a:pPr>
                      <a:r>
                        <a:rPr b="1" lang="en"/>
                        <a:t>        Devin Williams</a:t>
                      </a:r>
                      <a:endParaRPr b="1"/>
                    </a:p>
                  </a:txBody>
                  <a:tcPr marT="19050" marB="19050" marR="28575" marL="28575" anchor="ctr"/>
                </a:tc>
                <a:tc>
                  <a:txBody>
                    <a:bodyPr/>
                    <a:lstStyle/>
                    <a:p>
                      <a:pPr indent="0" lvl="0" marL="0" rtl="0" algn="ctr">
                        <a:lnSpc>
                          <a:spcPct val="115000"/>
                        </a:lnSpc>
                        <a:spcBef>
                          <a:spcPts val="0"/>
                        </a:spcBef>
                        <a:spcAft>
                          <a:spcPts val="0"/>
                        </a:spcAft>
                        <a:buNone/>
                      </a:pPr>
                      <a:r>
                        <a:rPr lang="en"/>
                        <a:t>7.50</a:t>
                      </a:r>
                      <a:endParaRPr/>
                    </a:p>
                  </a:txBody>
                  <a:tcPr marT="19050" marB="19050" marR="28575" marL="28575" anchor="ctr"/>
                </a:tc>
                <a:tc>
                  <a:txBody>
                    <a:bodyPr/>
                    <a:lstStyle/>
                    <a:p>
                      <a:pPr indent="0" lvl="0" marL="0" rtl="0" algn="ctr">
                        <a:lnSpc>
                          <a:spcPct val="115000"/>
                        </a:lnSpc>
                        <a:spcBef>
                          <a:spcPts val="0"/>
                        </a:spcBef>
                        <a:spcAft>
                          <a:spcPts val="0"/>
                        </a:spcAft>
                        <a:buNone/>
                      </a:pPr>
                      <a:r>
                        <a:rPr lang="en"/>
                        <a:t>127.31</a:t>
                      </a:r>
                      <a:endParaRPr/>
                    </a:p>
                  </a:txBody>
                  <a:tcPr marT="19050" marB="19050" marR="28575" marL="28575" anchor="ctr"/>
                </a:tc>
              </a:tr>
              <a:tr h="674550">
                <a:tc>
                  <a:txBody>
                    <a:bodyPr/>
                    <a:lstStyle/>
                    <a:p>
                      <a:pPr indent="0" lvl="0" marL="0" rtl="0" algn="ctr">
                        <a:lnSpc>
                          <a:spcPct val="115000"/>
                        </a:lnSpc>
                        <a:spcBef>
                          <a:spcPts val="0"/>
                        </a:spcBef>
                        <a:spcAft>
                          <a:spcPts val="0"/>
                        </a:spcAft>
                        <a:buNone/>
                      </a:pPr>
                      <a:r>
                        <a:rPr b="1" lang="en"/>
                        <a:t>    </a:t>
                      </a:r>
                      <a:r>
                        <a:rPr b="1" lang="en"/>
                        <a:t>  Hector Neris</a:t>
                      </a:r>
                      <a:endParaRPr b="1"/>
                    </a:p>
                  </a:txBody>
                  <a:tcPr marT="19050" marB="19050" marR="28575" marL="28575" anchor="ctr"/>
                </a:tc>
                <a:tc>
                  <a:txBody>
                    <a:bodyPr/>
                    <a:lstStyle/>
                    <a:p>
                      <a:pPr indent="0" lvl="0" marL="0" rtl="0" algn="ctr">
                        <a:lnSpc>
                          <a:spcPct val="115000"/>
                        </a:lnSpc>
                        <a:spcBef>
                          <a:spcPts val="0"/>
                        </a:spcBef>
                        <a:spcAft>
                          <a:spcPts val="0"/>
                        </a:spcAft>
                        <a:buNone/>
                      </a:pPr>
                      <a:r>
                        <a:rPr lang="en"/>
                        <a:t>7.31</a:t>
                      </a:r>
                      <a:endParaRPr/>
                    </a:p>
                  </a:txBody>
                  <a:tcPr marT="19050" marB="19050" marR="28575" marL="28575" anchor="ctr"/>
                </a:tc>
                <a:tc>
                  <a:txBody>
                    <a:bodyPr/>
                    <a:lstStyle/>
                    <a:p>
                      <a:pPr indent="0" lvl="0" marL="0" rtl="0" algn="ctr">
                        <a:lnSpc>
                          <a:spcPct val="115000"/>
                        </a:lnSpc>
                        <a:spcBef>
                          <a:spcPts val="0"/>
                        </a:spcBef>
                        <a:spcAft>
                          <a:spcPts val="0"/>
                        </a:spcAft>
                        <a:buNone/>
                      </a:pPr>
                      <a:r>
                        <a:rPr lang="en"/>
                        <a:t>126.32</a:t>
                      </a:r>
                      <a:endParaRPr/>
                    </a:p>
                  </a:txBody>
                  <a:tcPr marT="19050" marB="19050" marR="28575" marL="28575" anchor="ctr"/>
                </a:tc>
              </a:tr>
            </a:tbl>
          </a:graphicData>
        </a:graphic>
      </p:graphicFrame>
      <p:sp>
        <p:nvSpPr>
          <p:cNvPr id="615" name="Google Shape;615;p40"/>
          <p:cNvSpPr/>
          <p:nvPr/>
        </p:nvSpPr>
        <p:spPr>
          <a:xfrm rot="5400000">
            <a:off x="1943700" y="3072150"/>
            <a:ext cx="5256600" cy="51000"/>
          </a:xfrm>
          <a:prstGeom prst="mathMinus">
            <a:avLst>
              <a:gd fmla="val 23520" name="adj1"/>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aphicFrame>
        <p:nvGraphicFramePr>
          <p:cNvPr id="616" name="Google Shape;616;p40"/>
          <p:cNvGraphicFramePr/>
          <p:nvPr/>
        </p:nvGraphicFramePr>
        <p:xfrm>
          <a:off x="4572024" y="967109"/>
          <a:ext cx="3000000" cy="3000000"/>
        </p:xfrm>
        <a:graphic>
          <a:graphicData uri="http://schemas.openxmlformats.org/drawingml/2006/table">
            <a:tbl>
              <a:tblPr>
                <a:noFill/>
                <a:tableStyleId>{40527FEF-DCFF-4340-9D49-7590FD3428A5}</a:tableStyleId>
              </a:tblPr>
              <a:tblGrid>
                <a:gridCol w="2368375"/>
                <a:gridCol w="1078200"/>
                <a:gridCol w="1078200"/>
              </a:tblGrid>
              <a:tr h="732725">
                <a:tc>
                  <a:txBody>
                    <a:bodyPr/>
                    <a:lstStyle/>
                    <a:p>
                      <a:pPr indent="0" lvl="0" marL="0" rtl="0" algn="l">
                        <a:lnSpc>
                          <a:spcPct val="115000"/>
                        </a:lnSpc>
                        <a:spcBef>
                          <a:spcPts val="0"/>
                        </a:spcBef>
                        <a:spcAft>
                          <a:spcPts val="0"/>
                        </a:spcAft>
                        <a:buNone/>
                      </a:pPr>
                      <a:r>
                        <a:rPr b="1" lang="en" sz="1500"/>
                        <a:t>                     Pitcher</a:t>
                      </a:r>
                      <a:endParaRPr b="1" sz="1500"/>
                    </a:p>
                  </a:txBody>
                  <a:tcPr marT="19050" marB="19050" marR="28575" marL="28575" anchor="ctr">
                    <a:lnB cap="flat" cmpd="sng" w="2857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500"/>
                        <a:t>Hero</a:t>
                      </a:r>
                      <a:endParaRPr b="1" sz="1500"/>
                    </a:p>
                  </a:txBody>
                  <a:tcPr marT="19050" marB="19050" marR="28575" marL="28575" anchor="ctr">
                    <a:lnB cap="flat" cmpd="sng" w="2857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500"/>
                        <a:t>Hero+</a:t>
                      </a:r>
                      <a:endParaRPr b="1" sz="1500"/>
                    </a:p>
                  </a:txBody>
                  <a:tcPr marT="19050" marB="19050" marR="28575" marL="28575" anchor="ctr">
                    <a:lnB cap="flat" cmpd="sng" w="28575">
                      <a:solidFill>
                        <a:srgbClr val="000000"/>
                      </a:solidFill>
                      <a:prstDash val="solid"/>
                      <a:round/>
                      <a:headEnd len="sm" w="sm" type="none"/>
                      <a:tailEnd len="sm" w="sm" type="none"/>
                    </a:lnB>
                  </a:tcPr>
                </a:tc>
              </a:tr>
              <a:tr h="681100">
                <a:tc>
                  <a:txBody>
                    <a:bodyPr/>
                    <a:lstStyle/>
                    <a:p>
                      <a:pPr indent="0" lvl="0" marL="0" rtl="0" algn="ctr">
                        <a:lnSpc>
                          <a:spcPct val="115000"/>
                        </a:lnSpc>
                        <a:spcBef>
                          <a:spcPts val="0"/>
                        </a:spcBef>
                        <a:spcAft>
                          <a:spcPts val="0"/>
                        </a:spcAft>
                        <a:buNone/>
                      </a:pPr>
                      <a:r>
                        <a:rPr b="1" lang="en"/>
                        <a:t>              Emmanuel Clase</a:t>
                      </a:r>
                      <a:endParaRPr b="1"/>
                    </a:p>
                  </a:txBody>
                  <a:tcPr marT="19050" marB="19050" marR="28575" marL="28575" anchor="ctr">
                    <a:lnT cap="flat" cmpd="sng" w="28575">
                      <a:solidFill>
                        <a:srgbClr val="000000"/>
                      </a:solidFill>
                      <a:prstDash val="solid"/>
                      <a:round/>
                      <a:headEnd len="sm" w="sm" type="none"/>
                      <a:tailEnd len="sm" w="sm" type="none"/>
                    </a:lnT>
                  </a:tcPr>
                </a:tc>
                <a:tc>
                  <a:txBody>
                    <a:bodyPr/>
                    <a:lstStyle/>
                    <a:p>
                      <a:pPr indent="0" lvl="0" marL="0" rtl="0" algn="ctr">
                        <a:lnSpc>
                          <a:spcPct val="115000"/>
                        </a:lnSpc>
                        <a:spcBef>
                          <a:spcPts val="0"/>
                        </a:spcBef>
                        <a:spcAft>
                          <a:spcPts val="0"/>
                        </a:spcAft>
                        <a:buNone/>
                      </a:pPr>
                      <a:r>
                        <a:rPr lang="en"/>
                        <a:t>11.13</a:t>
                      </a:r>
                      <a:endParaRPr/>
                    </a:p>
                  </a:txBody>
                  <a:tcPr marT="19050" marB="19050" marR="28575" marL="28575" anchor="ctr">
                    <a:lnT cap="flat" cmpd="sng" w="28575">
                      <a:solidFill>
                        <a:srgbClr val="000000"/>
                      </a:solidFill>
                      <a:prstDash val="solid"/>
                      <a:round/>
                      <a:headEnd len="sm" w="sm" type="none"/>
                      <a:tailEnd len="sm" w="sm" type="none"/>
                    </a:lnT>
                  </a:tcPr>
                </a:tc>
                <a:tc>
                  <a:txBody>
                    <a:bodyPr/>
                    <a:lstStyle/>
                    <a:p>
                      <a:pPr indent="0" lvl="0" marL="0" rtl="0" algn="ctr">
                        <a:lnSpc>
                          <a:spcPct val="115000"/>
                        </a:lnSpc>
                        <a:spcBef>
                          <a:spcPts val="0"/>
                        </a:spcBef>
                        <a:spcAft>
                          <a:spcPts val="0"/>
                        </a:spcAft>
                        <a:buNone/>
                      </a:pPr>
                      <a:r>
                        <a:rPr lang="en"/>
                        <a:t>141.77</a:t>
                      </a:r>
                      <a:endParaRPr/>
                    </a:p>
                  </a:txBody>
                  <a:tcPr marT="19050" marB="19050" marR="28575" marL="28575" anchor="ctr">
                    <a:lnT cap="flat" cmpd="sng" w="28575">
                      <a:solidFill>
                        <a:srgbClr val="000000"/>
                      </a:solidFill>
                      <a:prstDash val="solid"/>
                      <a:round/>
                      <a:headEnd len="sm" w="sm" type="none"/>
                      <a:tailEnd len="sm" w="sm" type="none"/>
                    </a:lnT>
                  </a:tcPr>
                </a:tc>
              </a:tr>
              <a:tr h="681100">
                <a:tc>
                  <a:txBody>
                    <a:bodyPr/>
                    <a:lstStyle/>
                    <a:p>
                      <a:pPr indent="0" lvl="0" marL="0" rtl="0" algn="ctr">
                        <a:lnSpc>
                          <a:spcPct val="115000"/>
                        </a:lnSpc>
                        <a:spcBef>
                          <a:spcPts val="0"/>
                        </a:spcBef>
                        <a:spcAft>
                          <a:spcPts val="0"/>
                        </a:spcAft>
                        <a:buNone/>
                      </a:pPr>
                      <a:r>
                        <a:rPr b="1" lang="en"/>
                        <a:t>           Raisel Iglesias</a:t>
                      </a:r>
                      <a:endParaRPr b="1"/>
                    </a:p>
                  </a:txBody>
                  <a:tcPr marT="19050" marB="19050" marR="28575" marL="28575" anchor="ctr"/>
                </a:tc>
                <a:tc>
                  <a:txBody>
                    <a:bodyPr/>
                    <a:lstStyle/>
                    <a:p>
                      <a:pPr indent="0" lvl="0" marL="0" rtl="0" algn="ctr">
                        <a:lnSpc>
                          <a:spcPct val="115000"/>
                        </a:lnSpc>
                        <a:spcBef>
                          <a:spcPts val="0"/>
                        </a:spcBef>
                        <a:spcAft>
                          <a:spcPts val="0"/>
                        </a:spcAft>
                        <a:buNone/>
                      </a:pPr>
                      <a:r>
                        <a:rPr lang="en"/>
                        <a:t>8.58</a:t>
                      </a:r>
                      <a:endParaRPr/>
                    </a:p>
                  </a:txBody>
                  <a:tcPr marT="19050" marB="19050" marR="28575" marL="28575" anchor="ctr"/>
                </a:tc>
                <a:tc>
                  <a:txBody>
                    <a:bodyPr/>
                    <a:lstStyle/>
                    <a:p>
                      <a:pPr indent="0" lvl="0" marL="0" rtl="0" algn="ctr">
                        <a:lnSpc>
                          <a:spcPct val="115000"/>
                        </a:lnSpc>
                        <a:spcBef>
                          <a:spcPts val="0"/>
                        </a:spcBef>
                        <a:spcAft>
                          <a:spcPts val="0"/>
                        </a:spcAft>
                        <a:buNone/>
                      </a:pPr>
                      <a:r>
                        <a:rPr lang="en"/>
                        <a:t>129.24</a:t>
                      </a:r>
                      <a:endParaRPr/>
                    </a:p>
                  </a:txBody>
                  <a:tcPr marT="19050" marB="19050" marR="28575" marL="28575" anchor="ctr"/>
                </a:tc>
              </a:tr>
              <a:tr h="681100">
                <a:tc>
                  <a:txBody>
                    <a:bodyPr/>
                    <a:lstStyle/>
                    <a:p>
                      <a:pPr indent="0" lvl="0" marL="0" rtl="0" algn="ctr">
                        <a:lnSpc>
                          <a:spcPct val="115000"/>
                        </a:lnSpc>
                        <a:spcBef>
                          <a:spcPts val="0"/>
                        </a:spcBef>
                        <a:spcAft>
                          <a:spcPts val="0"/>
                        </a:spcAft>
                        <a:buNone/>
                      </a:pPr>
                      <a:r>
                        <a:rPr b="1" lang="en"/>
                        <a:t>     </a:t>
                      </a:r>
                      <a:r>
                        <a:rPr b="1" lang="en"/>
                        <a:t>  Kirby Yates</a:t>
                      </a:r>
                      <a:endParaRPr b="1"/>
                    </a:p>
                  </a:txBody>
                  <a:tcPr marT="19050" marB="19050" marR="28575" marL="28575" anchor="ctr"/>
                </a:tc>
                <a:tc>
                  <a:txBody>
                    <a:bodyPr/>
                    <a:lstStyle/>
                    <a:p>
                      <a:pPr indent="0" lvl="0" marL="0" rtl="0" algn="ctr">
                        <a:lnSpc>
                          <a:spcPct val="115000"/>
                        </a:lnSpc>
                        <a:spcBef>
                          <a:spcPts val="0"/>
                        </a:spcBef>
                        <a:spcAft>
                          <a:spcPts val="0"/>
                        </a:spcAft>
                        <a:buNone/>
                      </a:pPr>
                      <a:r>
                        <a:rPr lang="en"/>
                        <a:t>8.51</a:t>
                      </a:r>
                      <a:endParaRPr/>
                    </a:p>
                  </a:txBody>
                  <a:tcPr marT="19050" marB="19050" marR="28575" marL="28575" anchor="ctr"/>
                </a:tc>
                <a:tc>
                  <a:txBody>
                    <a:bodyPr/>
                    <a:lstStyle/>
                    <a:p>
                      <a:pPr indent="0" lvl="0" marL="0" rtl="0" algn="ctr">
                        <a:lnSpc>
                          <a:spcPct val="115000"/>
                        </a:lnSpc>
                        <a:spcBef>
                          <a:spcPts val="0"/>
                        </a:spcBef>
                        <a:spcAft>
                          <a:spcPts val="0"/>
                        </a:spcAft>
                        <a:buNone/>
                      </a:pPr>
                      <a:r>
                        <a:rPr lang="en"/>
                        <a:t>128.89</a:t>
                      </a:r>
                      <a:endParaRPr/>
                    </a:p>
                  </a:txBody>
                  <a:tcPr marT="19050" marB="19050" marR="28575" marL="28575" anchor="ctr"/>
                </a:tc>
              </a:tr>
              <a:tr h="681100">
                <a:tc>
                  <a:txBody>
                    <a:bodyPr/>
                    <a:lstStyle/>
                    <a:p>
                      <a:pPr indent="0" lvl="0" marL="0" rtl="0" algn="ctr">
                        <a:lnSpc>
                          <a:spcPct val="115000"/>
                        </a:lnSpc>
                        <a:spcBef>
                          <a:spcPts val="0"/>
                        </a:spcBef>
                        <a:spcAft>
                          <a:spcPts val="0"/>
                        </a:spcAft>
                        <a:buNone/>
                      </a:pPr>
                      <a:r>
                        <a:rPr b="1" lang="en"/>
                        <a:t>         Tyler Holton</a:t>
                      </a:r>
                      <a:endParaRPr b="1"/>
                    </a:p>
                  </a:txBody>
                  <a:tcPr marT="19050" marB="19050" marR="28575" marL="28575" anchor="ctr"/>
                </a:tc>
                <a:tc>
                  <a:txBody>
                    <a:bodyPr/>
                    <a:lstStyle/>
                    <a:p>
                      <a:pPr indent="0" lvl="0" marL="0" rtl="0" algn="ctr">
                        <a:lnSpc>
                          <a:spcPct val="115000"/>
                        </a:lnSpc>
                        <a:spcBef>
                          <a:spcPts val="0"/>
                        </a:spcBef>
                        <a:spcAft>
                          <a:spcPts val="0"/>
                        </a:spcAft>
                        <a:buNone/>
                      </a:pPr>
                      <a:r>
                        <a:rPr lang="en"/>
                        <a:t>8.49</a:t>
                      </a:r>
                      <a:endParaRPr/>
                    </a:p>
                  </a:txBody>
                  <a:tcPr marT="19050" marB="19050" marR="28575" marL="28575" anchor="ctr"/>
                </a:tc>
                <a:tc>
                  <a:txBody>
                    <a:bodyPr/>
                    <a:lstStyle/>
                    <a:p>
                      <a:pPr indent="0" lvl="0" marL="0" rtl="0" algn="ctr">
                        <a:lnSpc>
                          <a:spcPct val="115000"/>
                        </a:lnSpc>
                        <a:spcBef>
                          <a:spcPts val="0"/>
                        </a:spcBef>
                        <a:spcAft>
                          <a:spcPts val="0"/>
                        </a:spcAft>
                        <a:buNone/>
                      </a:pPr>
                      <a:r>
                        <a:rPr lang="en"/>
                        <a:t>128.83</a:t>
                      </a:r>
                      <a:endParaRPr/>
                    </a:p>
                  </a:txBody>
                  <a:tcPr marT="19050" marB="19050" marR="28575" marL="28575" anchor="ctr"/>
                </a:tc>
              </a:tr>
              <a:tr h="681100">
                <a:tc>
                  <a:txBody>
                    <a:bodyPr/>
                    <a:lstStyle/>
                    <a:p>
                      <a:pPr indent="0" lvl="0" marL="0" rtl="0" algn="ctr">
                        <a:lnSpc>
                          <a:spcPct val="115000"/>
                        </a:lnSpc>
                        <a:spcBef>
                          <a:spcPts val="0"/>
                        </a:spcBef>
                        <a:spcAft>
                          <a:spcPts val="0"/>
                        </a:spcAft>
                        <a:buNone/>
                      </a:pPr>
                      <a:r>
                        <a:rPr b="1" lang="en"/>
                        <a:t>            Ryan Helsley</a:t>
                      </a:r>
                      <a:endParaRPr b="1"/>
                    </a:p>
                  </a:txBody>
                  <a:tcPr marT="19050" marB="19050" marR="28575" marL="28575" anchor="ctr"/>
                </a:tc>
                <a:tc>
                  <a:txBody>
                    <a:bodyPr/>
                    <a:lstStyle/>
                    <a:p>
                      <a:pPr indent="0" lvl="0" marL="0" rtl="0" algn="ctr">
                        <a:lnSpc>
                          <a:spcPct val="115000"/>
                        </a:lnSpc>
                        <a:spcBef>
                          <a:spcPts val="0"/>
                        </a:spcBef>
                        <a:spcAft>
                          <a:spcPts val="0"/>
                        </a:spcAft>
                        <a:buNone/>
                      </a:pPr>
                      <a:r>
                        <a:rPr lang="en"/>
                        <a:t>8.48</a:t>
                      </a:r>
                      <a:endParaRPr/>
                    </a:p>
                  </a:txBody>
                  <a:tcPr marT="19050" marB="19050" marR="28575" marL="28575" anchor="ctr"/>
                </a:tc>
                <a:tc>
                  <a:txBody>
                    <a:bodyPr/>
                    <a:lstStyle/>
                    <a:p>
                      <a:pPr indent="0" lvl="0" marL="0" rtl="0" algn="ctr">
                        <a:lnSpc>
                          <a:spcPct val="115000"/>
                        </a:lnSpc>
                        <a:spcBef>
                          <a:spcPts val="0"/>
                        </a:spcBef>
                        <a:spcAft>
                          <a:spcPts val="0"/>
                        </a:spcAft>
                        <a:buNone/>
                      </a:pPr>
                      <a:r>
                        <a:rPr lang="en"/>
                        <a:t>128.77</a:t>
                      </a:r>
                      <a:endParaRPr/>
                    </a:p>
                  </a:txBody>
                  <a:tcPr marT="19050" marB="19050" marR="28575" marL="28575" anchor="ctr"/>
                </a:tc>
              </a:tr>
            </a:tbl>
          </a:graphicData>
        </a:graphic>
      </p:graphicFrame>
      <p:sp>
        <p:nvSpPr>
          <p:cNvPr id="617" name="Google Shape;617;p40"/>
          <p:cNvSpPr txBox="1"/>
          <p:nvPr/>
        </p:nvSpPr>
        <p:spPr>
          <a:xfrm>
            <a:off x="6235463" y="687375"/>
            <a:ext cx="11979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800" u="sng">
                <a:latin typeface="Calibri"/>
                <a:ea typeface="Calibri"/>
                <a:cs typeface="Calibri"/>
                <a:sym typeface="Calibri"/>
              </a:rPr>
              <a:t>2024</a:t>
            </a:r>
            <a:endParaRPr b="1" sz="1800" u="sng">
              <a:latin typeface="Calibri"/>
              <a:ea typeface="Calibri"/>
              <a:cs typeface="Calibri"/>
              <a:sym typeface="Calibri"/>
            </a:endParaRPr>
          </a:p>
        </p:txBody>
      </p:sp>
      <p:sp>
        <p:nvSpPr>
          <p:cNvPr id="618" name="Google Shape;618;p40"/>
          <p:cNvSpPr txBox="1"/>
          <p:nvPr/>
        </p:nvSpPr>
        <p:spPr>
          <a:xfrm>
            <a:off x="1886900" y="687375"/>
            <a:ext cx="11979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800" u="sng">
                <a:latin typeface="Calibri"/>
                <a:ea typeface="Calibri"/>
                <a:cs typeface="Calibri"/>
                <a:sym typeface="Calibri"/>
              </a:rPr>
              <a:t>2023</a:t>
            </a:r>
            <a:endParaRPr b="1" sz="1800" u="sng">
              <a:latin typeface="Calibri"/>
              <a:ea typeface="Calibri"/>
              <a:cs typeface="Calibri"/>
              <a:sym typeface="Calibri"/>
            </a:endParaRPr>
          </a:p>
        </p:txBody>
      </p:sp>
      <p:pic>
        <p:nvPicPr>
          <p:cNvPr id="619" name="Google Shape;619;p40"/>
          <p:cNvPicPr preferRelativeResize="0"/>
          <p:nvPr/>
        </p:nvPicPr>
        <p:blipFill>
          <a:blip r:embed="rId5">
            <a:alphaModFix/>
          </a:blip>
          <a:stretch>
            <a:fillRect/>
          </a:stretch>
        </p:blipFill>
        <p:spPr>
          <a:xfrm>
            <a:off x="90825" y="3612600"/>
            <a:ext cx="932199" cy="677400"/>
          </a:xfrm>
          <a:prstGeom prst="rect">
            <a:avLst/>
          </a:prstGeom>
          <a:noFill/>
          <a:ln>
            <a:noFill/>
          </a:ln>
        </p:spPr>
      </p:pic>
      <p:pic>
        <p:nvPicPr>
          <p:cNvPr id="620" name="Google Shape;620;p40"/>
          <p:cNvPicPr preferRelativeResize="0"/>
          <p:nvPr/>
        </p:nvPicPr>
        <p:blipFill>
          <a:blip r:embed="rId6">
            <a:alphaModFix/>
          </a:blip>
          <a:stretch>
            <a:fillRect/>
          </a:stretch>
        </p:blipFill>
        <p:spPr>
          <a:xfrm>
            <a:off x="90825" y="4289989"/>
            <a:ext cx="932200" cy="676609"/>
          </a:xfrm>
          <a:prstGeom prst="rect">
            <a:avLst/>
          </a:prstGeom>
          <a:noFill/>
          <a:ln>
            <a:noFill/>
          </a:ln>
        </p:spPr>
      </p:pic>
      <p:pic>
        <p:nvPicPr>
          <p:cNvPr id="621" name="Google Shape;621;p40"/>
          <p:cNvPicPr preferRelativeResize="0"/>
          <p:nvPr/>
        </p:nvPicPr>
        <p:blipFill>
          <a:blip r:embed="rId7">
            <a:alphaModFix/>
          </a:blip>
          <a:stretch>
            <a:fillRect/>
          </a:stretch>
        </p:blipFill>
        <p:spPr>
          <a:xfrm>
            <a:off x="138386" y="3004325"/>
            <a:ext cx="837080" cy="608275"/>
          </a:xfrm>
          <a:prstGeom prst="rect">
            <a:avLst/>
          </a:prstGeom>
          <a:noFill/>
          <a:ln>
            <a:noFill/>
          </a:ln>
        </p:spPr>
      </p:pic>
      <p:pic>
        <p:nvPicPr>
          <p:cNvPr id="622" name="Google Shape;622;p40"/>
          <p:cNvPicPr preferRelativeResize="0"/>
          <p:nvPr/>
        </p:nvPicPr>
        <p:blipFill>
          <a:blip r:embed="rId8">
            <a:alphaModFix/>
          </a:blip>
          <a:stretch>
            <a:fillRect/>
          </a:stretch>
        </p:blipFill>
        <p:spPr>
          <a:xfrm>
            <a:off x="90825" y="2374384"/>
            <a:ext cx="932200" cy="676516"/>
          </a:xfrm>
          <a:prstGeom prst="rect">
            <a:avLst/>
          </a:prstGeom>
          <a:noFill/>
          <a:ln>
            <a:noFill/>
          </a:ln>
        </p:spPr>
      </p:pic>
      <p:pic>
        <p:nvPicPr>
          <p:cNvPr id="623" name="Google Shape;623;p40"/>
          <p:cNvPicPr preferRelativeResize="0"/>
          <p:nvPr/>
        </p:nvPicPr>
        <p:blipFill>
          <a:blip r:embed="rId9">
            <a:alphaModFix/>
          </a:blip>
          <a:stretch>
            <a:fillRect/>
          </a:stretch>
        </p:blipFill>
        <p:spPr>
          <a:xfrm>
            <a:off x="278312" y="1733163"/>
            <a:ext cx="557225" cy="676501"/>
          </a:xfrm>
          <a:prstGeom prst="rect">
            <a:avLst/>
          </a:prstGeom>
          <a:noFill/>
          <a:ln>
            <a:noFill/>
          </a:ln>
        </p:spPr>
      </p:pic>
      <p:pic>
        <p:nvPicPr>
          <p:cNvPr id="624" name="Google Shape;624;p40"/>
          <p:cNvPicPr preferRelativeResize="0"/>
          <p:nvPr/>
        </p:nvPicPr>
        <p:blipFill>
          <a:blip r:embed="rId10">
            <a:alphaModFix/>
          </a:blip>
          <a:stretch>
            <a:fillRect/>
          </a:stretch>
        </p:blipFill>
        <p:spPr>
          <a:xfrm>
            <a:off x="4572025" y="1766081"/>
            <a:ext cx="837100" cy="608294"/>
          </a:xfrm>
          <a:prstGeom prst="rect">
            <a:avLst/>
          </a:prstGeom>
          <a:noFill/>
          <a:ln>
            <a:noFill/>
          </a:ln>
        </p:spPr>
      </p:pic>
      <p:pic>
        <p:nvPicPr>
          <p:cNvPr id="625" name="Google Shape;625;p40"/>
          <p:cNvPicPr preferRelativeResize="0"/>
          <p:nvPr/>
        </p:nvPicPr>
        <p:blipFill>
          <a:blip r:embed="rId11">
            <a:alphaModFix/>
          </a:blip>
          <a:stretch>
            <a:fillRect/>
          </a:stretch>
        </p:blipFill>
        <p:spPr>
          <a:xfrm>
            <a:off x="4591315" y="2448110"/>
            <a:ext cx="798513" cy="579900"/>
          </a:xfrm>
          <a:prstGeom prst="rect">
            <a:avLst/>
          </a:prstGeom>
          <a:noFill/>
          <a:ln>
            <a:noFill/>
          </a:ln>
        </p:spPr>
      </p:pic>
      <p:pic>
        <p:nvPicPr>
          <p:cNvPr id="626" name="Google Shape;626;p40"/>
          <p:cNvPicPr preferRelativeResize="0"/>
          <p:nvPr/>
        </p:nvPicPr>
        <p:blipFill>
          <a:blip r:embed="rId12">
            <a:alphaModFix/>
          </a:blip>
          <a:stretch>
            <a:fillRect/>
          </a:stretch>
        </p:blipFill>
        <p:spPr>
          <a:xfrm>
            <a:off x="4524488" y="3028022"/>
            <a:ext cx="932200" cy="676516"/>
          </a:xfrm>
          <a:prstGeom prst="rect">
            <a:avLst/>
          </a:prstGeom>
          <a:noFill/>
          <a:ln>
            <a:noFill/>
          </a:ln>
        </p:spPr>
      </p:pic>
      <p:pic>
        <p:nvPicPr>
          <p:cNvPr id="627" name="Google Shape;627;p40"/>
          <p:cNvPicPr preferRelativeResize="0"/>
          <p:nvPr/>
        </p:nvPicPr>
        <p:blipFill>
          <a:blip r:embed="rId13">
            <a:alphaModFix/>
          </a:blip>
          <a:stretch>
            <a:fillRect/>
          </a:stretch>
        </p:blipFill>
        <p:spPr>
          <a:xfrm>
            <a:off x="4524488" y="3723464"/>
            <a:ext cx="932200" cy="676511"/>
          </a:xfrm>
          <a:prstGeom prst="rect">
            <a:avLst/>
          </a:prstGeom>
          <a:noFill/>
          <a:ln>
            <a:noFill/>
          </a:ln>
        </p:spPr>
      </p:pic>
      <p:pic>
        <p:nvPicPr>
          <p:cNvPr id="628" name="Google Shape;628;p40"/>
          <p:cNvPicPr preferRelativeResize="0"/>
          <p:nvPr/>
        </p:nvPicPr>
        <p:blipFill rotWithShape="1">
          <a:blip r:embed="rId14">
            <a:alphaModFix/>
          </a:blip>
          <a:srcRect b="0" l="6433" r="8691" t="0"/>
          <a:stretch/>
        </p:blipFill>
        <p:spPr>
          <a:xfrm>
            <a:off x="4635338" y="4418925"/>
            <a:ext cx="710475" cy="57412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2" name="Shape 632"/>
        <p:cNvGrpSpPr/>
        <p:nvPr/>
      </p:nvGrpSpPr>
      <p:grpSpPr>
        <a:xfrm>
          <a:off x="0" y="0"/>
          <a:ext cx="0" cy="0"/>
          <a:chOff x="0" y="0"/>
          <a:chExt cx="0" cy="0"/>
        </a:xfrm>
      </p:grpSpPr>
      <p:sp>
        <p:nvSpPr>
          <p:cNvPr id="633" name="Google Shape;633;p41"/>
          <p:cNvSpPr txBox="1"/>
          <p:nvPr/>
        </p:nvSpPr>
        <p:spPr>
          <a:xfrm>
            <a:off x="2139475" y="5176925"/>
            <a:ext cx="4944900" cy="386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rgbClr val="041E42"/>
                </a:solidFill>
                <a:latin typeface="Calibri"/>
                <a:ea typeface="Calibri"/>
                <a:cs typeface="Calibri"/>
                <a:sym typeface="Calibri"/>
              </a:rPr>
              <a:t>Transition slide: converting HERO to some sort of Save Statistic</a:t>
            </a:r>
            <a:endParaRPr sz="2000">
              <a:solidFill>
                <a:srgbClr val="041E42"/>
              </a:solidFill>
              <a:latin typeface="Calibri"/>
              <a:ea typeface="Calibri"/>
              <a:cs typeface="Calibri"/>
              <a:sym typeface="Calibri"/>
            </a:endParaRPr>
          </a:p>
          <a:p>
            <a:pPr indent="0" lvl="0" marL="0" rtl="0" algn="l">
              <a:spcBef>
                <a:spcPts val="0"/>
              </a:spcBef>
              <a:spcAft>
                <a:spcPts val="0"/>
              </a:spcAft>
              <a:buNone/>
            </a:pPr>
            <a:r>
              <a:t/>
            </a:r>
            <a:endParaRPr sz="2000">
              <a:solidFill>
                <a:srgbClr val="041E42"/>
              </a:solidFill>
              <a:latin typeface="Calibri"/>
              <a:ea typeface="Calibri"/>
              <a:cs typeface="Calibri"/>
              <a:sym typeface="Calibri"/>
            </a:endParaRPr>
          </a:p>
          <a:p>
            <a:pPr indent="0" lvl="0" marL="0" rtl="0" algn="l">
              <a:spcBef>
                <a:spcPts val="0"/>
              </a:spcBef>
              <a:spcAft>
                <a:spcPts val="0"/>
              </a:spcAft>
              <a:buNone/>
            </a:pPr>
            <a:r>
              <a:rPr lang="en" sz="2000">
                <a:solidFill>
                  <a:srgbClr val="041E42"/>
                </a:solidFill>
                <a:latin typeface="Calibri"/>
                <a:ea typeface="Calibri"/>
                <a:cs typeface="Calibri"/>
                <a:sym typeface="Calibri"/>
              </a:rPr>
              <a:t>Save = preserving a win</a:t>
            </a:r>
            <a:endParaRPr sz="2000">
              <a:solidFill>
                <a:srgbClr val="041E42"/>
              </a:solidFill>
              <a:latin typeface="Calibri"/>
              <a:ea typeface="Calibri"/>
              <a:cs typeface="Calibri"/>
              <a:sym typeface="Calibri"/>
            </a:endParaRPr>
          </a:p>
          <a:p>
            <a:pPr indent="0" lvl="0" marL="0" rtl="0" algn="l">
              <a:spcBef>
                <a:spcPts val="0"/>
              </a:spcBef>
              <a:spcAft>
                <a:spcPts val="0"/>
              </a:spcAft>
              <a:buNone/>
            </a:pPr>
            <a:r>
              <a:t/>
            </a:r>
            <a:endParaRPr sz="2000">
              <a:solidFill>
                <a:srgbClr val="041E42"/>
              </a:solidFill>
              <a:latin typeface="Calibri"/>
              <a:ea typeface="Calibri"/>
              <a:cs typeface="Calibri"/>
              <a:sym typeface="Calibri"/>
            </a:endParaRPr>
          </a:p>
          <a:p>
            <a:pPr indent="0" lvl="0" marL="0" rtl="0" algn="l">
              <a:spcBef>
                <a:spcPts val="0"/>
              </a:spcBef>
              <a:spcAft>
                <a:spcPts val="0"/>
              </a:spcAft>
              <a:buNone/>
            </a:pPr>
            <a:r>
              <a:rPr lang="en" sz="2000">
                <a:solidFill>
                  <a:srgbClr val="041E42"/>
                </a:solidFill>
                <a:latin typeface="Calibri"/>
                <a:ea typeface="Calibri"/>
                <a:cs typeface="Calibri"/>
                <a:sym typeface="Calibri"/>
              </a:rPr>
              <a:t>But who says this has to happen in the 9th?</a:t>
            </a:r>
            <a:endParaRPr sz="2000">
              <a:solidFill>
                <a:srgbClr val="041E42"/>
              </a:solidFill>
              <a:latin typeface="Calibri"/>
              <a:ea typeface="Calibri"/>
              <a:cs typeface="Calibri"/>
              <a:sym typeface="Calibri"/>
            </a:endParaRPr>
          </a:p>
        </p:txBody>
      </p:sp>
      <p:sp>
        <p:nvSpPr>
          <p:cNvPr id="634" name="Google Shape;634;p41"/>
          <p:cNvSpPr txBox="1"/>
          <p:nvPr/>
        </p:nvSpPr>
        <p:spPr>
          <a:xfrm>
            <a:off x="661650" y="730800"/>
            <a:ext cx="78207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100">
                <a:latin typeface="Calibri"/>
                <a:ea typeface="Calibri"/>
                <a:cs typeface="Calibri"/>
                <a:sym typeface="Calibri"/>
              </a:rPr>
              <a:t>Saves: </a:t>
            </a:r>
            <a:r>
              <a:rPr lang="en" sz="2100">
                <a:latin typeface="Calibri"/>
                <a:ea typeface="Calibri"/>
                <a:cs typeface="Calibri"/>
                <a:sym typeface="Calibri"/>
              </a:rPr>
              <a:t>an incredibly </a:t>
            </a:r>
            <a:r>
              <a:rPr b="1" lang="en" sz="2100">
                <a:latin typeface="Calibri"/>
                <a:ea typeface="Calibri"/>
                <a:cs typeface="Calibri"/>
                <a:sym typeface="Calibri"/>
              </a:rPr>
              <a:t>flawed </a:t>
            </a:r>
            <a:r>
              <a:rPr lang="en" sz="2100">
                <a:latin typeface="Calibri"/>
                <a:ea typeface="Calibri"/>
                <a:cs typeface="Calibri"/>
                <a:sym typeface="Calibri"/>
              </a:rPr>
              <a:t>statistic meant to measure how closing pitchers </a:t>
            </a:r>
            <a:r>
              <a:rPr b="1" lang="en" sz="2100">
                <a:latin typeface="Calibri"/>
                <a:ea typeface="Calibri"/>
                <a:cs typeface="Calibri"/>
                <a:sym typeface="Calibri"/>
              </a:rPr>
              <a:t>deliver </a:t>
            </a:r>
            <a:r>
              <a:rPr b="1" lang="en" sz="2100">
                <a:latin typeface="Calibri"/>
                <a:ea typeface="Calibri"/>
                <a:cs typeface="Calibri"/>
                <a:sym typeface="Calibri"/>
              </a:rPr>
              <a:t>their</a:t>
            </a:r>
            <a:r>
              <a:rPr b="1" lang="en" sz="2100">
                <a:latin typeface="Calibri"/>
                <a:ea typeface="Calibri"/>
                <a:cs typeface="Calibri"/>
                <a:sym typeface="Calibri"/>
              </a:rPr>
              <a:t> teams wins </a:t>
            </a:r>
            <a:endParaRPr b="1" sz="2100">
              <a:latin typeface="Calibri"/>
              <a:ea typeface="Calibri"/>
              <a:cs typeface="Calibri"/>
              <a:sym typeface="Calibri"/>
            </a:endParaRPr>
          </a:p>
        </p:txBody>
      </p:sp>
      <p:sp>
        <p:nvSpPr>
          <p:cNvPr id="635" name="Google Shape;635;p41"/>
          <p:cNvSpPr txBox="1"/>
          <p:nvPr/>
        </p:nvSpPr>
        <p:spPr>
          <a:xfrm>
            <a:off x="607100" y="1615500"/>
            <a:ext cx="22416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latin typeface="Calibri"/>
                <a:ea typeface="Calibri"/>
                <a:cs typeface="Calibri"/>
                <a:sym typeface="Calibri"/>
              </a:rPr>
              <a:t>Problems With Saves:</a:t>
            </a:r>
            <a:r>
              <a:rPr b="1" lang="en" sz="1800"/>
              <a:t> </a:t>
            </a:r>
            <a:endParaRPr b="1" sz="1800"/>
          </a:p>
        </p:txBody>
      </p:sp>
      <p:sp>
        <p:nvSpPr>
          <p:cNvPr id="636" name="Google Shape;636;p41"/>
          <p:cNvSpPr txBox="1"/>
          <p:nvPr/>
        </p:nvSpPr>
        <p:spPr>
          <a:xfrm>
            <a:off x="6846750" y="1615500"/>
            <a:ext cx="16356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latin typeface="Calibri"/>
                <a:ea typeface="Calibri"/>
                <a:cs typeface="Calibri"/>
                <a:sym typeface="Calibri"/>
              </a:rPr>
              <a:t>Potential Fixes:</a:t>
            </a:r>
            <a:endParaRPr b="1" sz="1800"/>
          </a:p>
        </p:txBody>
      </p:sp>
      <p:sp>
        <p:nvSpPr>
          <p:cNvPr id="637" name="Google Shape;637;p41"/>
          <p:cNvSpPr/>
          <p:nvPr/>
        </p:nvSpPr>
        <p:spPr>
          <a:xfrm>
            <a:off x="425900" y="2085300"/>
            <a:ext cx="2604000" cy="903600"/>
          </a:xfrm>
          <a:prstGeom prst="roundRect">
            <a:avLst>
              <a:gd fmla="val 16667" name="adj"/>
            </a:avLst>
          </a:prstGeom>
          <a:noFill/>
          <a:ln cap="flat" cmpd="sng" w="19050">
            <a:solidFill>
              <a:srgbClr val="041E4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Calibri"/>
                <a:ea typeface="Calibri"/>
                <a:cs typeface="Calibri"/>
                <a:sym typeface="Calibri"/>
              </a:rPr>
              <a:t>Very specific qualifications, may not be highest leverage spot </a:t>
            </a:r>
            <a:endParaRPr b="1" sz="1800">
              <a:latin typeface="Calibri"/>
              <a:ea typeface="Calibri"/>
              <a:cs typeface="Calibri"/>
              <a:sym typeface="Calibri"/>
            </a:endParaRPr>
          </a:p>
        </p:txBody>
      </p:sp>
      <p:sp>
        <p:nvSpPr>
          <p:cNvPr id="638" name="Google Shape;638;p41"/>
          <p:cNvSpPr/>
          <p:nvPr/>
        </p:nvSpPr>
        <p:spPr>
          <a:xfrm>
            <a:off x="3361975" y="2237350"/>
            <a:ext cx="2668500" cy="480600"/>
          </a:xfrm>
          <a:prstGeom prst="rightArrow">
            <a:avLst>
              <a:gd fmla="val 50000" name="adj1"/>
              <a:gd fmla="val 50000" name="adj2"/>
            </a:avLst>
          </a:prstGeom>
          <a:solidFill>
            <a:srgbClr val="041E4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39" name="Google Shape;639;p41"/>
          <p:cNvSpPr/>
          <p:nvPr/>
        </p:nvSpPr>
        <p:spPr>
          <a:xfrm>
            <a:off x="6362550" y="2085288"/>
            <a:ext cx="2604000" cy="903600"/>
          </a:xfrm>
          <a:prstGeom prst="roundRect">
            <a:avLst>
              <a:gd fmla="val 16667" name="adj"/>
            </a:avLst>
          </a:prstGeom>
          <a:noFill/>
          <a:ln cap="flat" cmpd="sng" w="19050">
            <a:solidFill>
              <a:srgbClr val="041E4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Calibri"/>
                <a:ea typeface="Calibri"/>
                <a:cs typeface="Calibri"/>
                <a:sym typeface="Calibri"/>
              </a:rPr>
              <a:t>Make qualifications flexible, take leverage into account</a:t>
            </a:r>
            <a:endParaRPr b="1" sz="1800">
              <a:latin typeface="Calibri"/>
              <a:ea typeface="Calibri"/>
              <a:cs typeface="Calibri"/>
              <a:sym typeface="Calibri"/>
            </a:endParaRPr>
          </a:p>
        </p:txBody>
      </p:sp>
      <p:sp>
        <p:nvSpPr>
          <p:cNvPr id="640" name="Google Shape;640;p41"/>
          <p:cNvSpPr/>
          <p:nvPr/>
        </p:nvSpPr>
        <p:spPr>
          <a:xfrm>
            <a:off x="425900" y="4005900"/>
            <a:ext cx="2604000" cy="903600"/>
          </a:xfrm>
          <a:prstGeom prst="roundRect">
            <a:avLst>
              <a:gd fmla="val 16667" name="adj"/>
            </a:avLst>
          </a:prstGeom>
          <a:noFill/>
          <a:ln cap="flat" cmpd="sng" w="19050">
            <a:solidFill>
              <a:srgbClr val="041E4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750">
                <a:latin typeface="Calibri"/>
                <a:ea typeface="Calibri"/>
                <a:cs typeface="Calibri"/>
                <a:sym typeface="Calibri"/>
              </a:rPr>
              <a:t>Better team offenses create more opportunity</a:t>
            </a:r>
            <a:endParaRPr b="1" sz="1750">
              <a:latin typeface="Calibri"/>
              <a:ea typeface="Calibri"/>
              <a:cs typeface="Calibri"/>
              <a:sym typeface="Calibri"/>
            </a:endParaRPr>
          </a:p>
        </p:txBody>
      </p:sp>
      <p:sp>
        <p:nvSpPr>
          <p:cNvPr id="641" name="Google Shape;641;p41"/>
          <p:cNvSpPr/>
          <p:nvPr/>
        </p:nvSpPr>
        <p:spPr>
          <a:xfrm>
            <a:off x="3361975" y="4217400"/>
            <a:ext cx="2668500" cy="480600"/>
          </a:xfrm>
          <a:prstGeom prst="rightArrow">
            <a:avLst>
              <a:gd fmla="val 50000" name="adj1"/>
              <a:gd fmla="val 50000" name="adj2"/>
            </a:avLst>
          </a:prstGeom>
          <a:solidFill>
            <a:srgbClr val="041E4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42" name="Google Shape;642;p41"/>
          <p:cNvSpPr/>
          <p:nvPr/>
        </p:nvSpPr>
        <p:spPr>
          <a:xfrm>
            <a:off x="6362550" y="4189649"/>
            <a:ext cx="2604000" cy="536100"/>
          </a:xfrm>
          <a:prstGeom prst="roundRect">
            <a:avLst>
              <a:gd fmla="val 16667" name="adj"/>
            </a:avLst>
          </a:prstGeom>
          <a:noFill/>
          <a:ln cap="flat" cmpd="sng" w="19050">
            <a:solidFill>
              <a:srgbClr val="041E4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700">
                <a:latin typeface="Calibri"/>
                <a:ea typeface="Calibri"/>
                <a:cs typeface="Calibri"/>
                <a:sym typeface="Calibri"/>
              </a:rPr>
              <a:t>Account for score differential, use a rate stat</a:t>
            </a:r>
            <a:endParaRPr b="1" sz="1700">
              <a:latin typeface="Calibri"/>
              <a:ea typeface="Calibri"/>
              <a:cs typeface="Calibri"/>
              <a:sym typeface="Calibri"/>
            </a:endParaRPr>
          </a:p>
        </p:txBody>
      </p:sp>
      <p:sp>
        <p:nvSpPr>
          <p:cNvPr id="643" name="Google Shape;643;p41"/>
          <p:cNvSpPr/>
          <p:nvPr/>
        </p:nvSpPr>
        <p:spPr>
          <a:xfrm>
            <a:off x="425900" y="3179975"/>
            <a:ext cx="2604000" cy="677400"/>
          </a:xfrm>
          <a:prstGeom prst="roundRect">
            <a:avLst>
              <a:gd fmla="val 16667" name="adj"/>
            </a:avLst>
          </a:prstGeom>
          <a:noFill/>
          <a:ln cap="flat" cmpd="sng" w="19050">
            <a:solidFill>
              <a:srgbClr val="041E4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Calibri"/>
                <a:ea typeface="Calibri"/>
                <a:cs typeface="Calibri"/>
                <a:sym typeface="Calibri"/>
              </a:rPr>
              <a:t>All </a:t>
            </a:r>
            <a:r>
              <a:rPr b="1" lang="en" sz="1800">
                <a:latin typeface="Calibri"/>
                <a:ea typeface="Calibri"/>
                <a:cs typeface="Calibri"/>
                <a:sym typeface="Calibri"/>
              </a:rPr>
              <a:t>saves are created equal</a:t>
            </a:r>
            <a:r>
              <a:rPr b="1" lang="en" sz="1800">
                <a:latin typeface="Calibri"/>
                <a:ea typeface="Calibri"/>
                <a:cs typeface="Calibri"/>
                <a:sym typeface="Calibri"/>
              </a:rPr>
              <a:t> </a:t>
            </a:r>
            <a:endParaRPr b="1" sz="1800">
              <a:latin typeface="Calibri"/>
              <a:ea typeface="Calibri"/>
              <a:cs typeface="Calibri"/>
              <a:sym typeface="Calibri"/>
            </a:endParaRPr>
          </a:p>
        </p:txBody>
      </p:sp>
      <p:sp>
        <p:nvSpPr>
          <p:cNvPr id="644" name="Google Shape;644;p41"/>
          <p:cNvSpPr/>
          <p:nvPr/>
        </p:nvSpPr>
        <p:spPr>
          <a:xfrm>
            <a:off x="3361975" y="3278375"/>
            <a:ext cx="2668500" cy="480600"/>
          </a:xfrm>
          <a:prstGeom prst="rightArrow">
            <a:avLst>
              <a:gd fmla="val 50000" name="adj1"/>
              <a:gd fmla="val 50000" name="adj2"/>
            </a:avLst>
          </a:prstGeom>
          <a:solidFill>
            <a:srgbClr val="041E4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45" name="Google Shape;645;p41"/>
          <p:cNvSpPr/>
          <p:nvPr/>
        </p:nvSpPr>
        <p:spPr>
          <a:xfrm>
            <a:off x="6362550" y="3126313"/>
            <a:ext cx="2604000" cy="903600"/>
          </a:xfrm>
          <a:prstGeom prst="roundRect">
            <a:avLst>
              <a:gd fmla="val 16667" name="adj"/>
            </a:avLst>
          </a:prstGeom>
          <a:noFill/>
          <a:ln cap="flat" cmpd="sng" w="19050">
            <a:solidFill>
              <a:srgbClr val="041E4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700">
                <a:latin typeface="Calibri"/>
                <a:ea typeface="Calibri"/>
                <a:cs typeface="Calibri"/>
                <a:sym typeface="Calibri"/>
              </a:rPr>
              <a:t>Evaluate the difficulty of each situation accordingly</a:t>
            </a:r>
            <a:endParaRPr b="1" sz="1700">
              <a:latin typeface="Calibri"/>
              <a:ea typeface="Calibri"/>
              <a:cs typeface="Calibri"/>
              <a:sym typeface="Calibri"/>
            </a:endParaRPr>
          </a:p>
        </p:txBody>
      </p:sp>
      <p:sp>
        <p:nvSpPr>
          <p:cNvPr id="646" name="Google Shape;646;p41"/>
          <p:cNvSpPr/>
          <p:nvPr/>
        </p:nvSpPr>
        <p:spPr>
          <a:xfrm>
            <a:off x="0" y="0"/>
            <a:ext cx="9144000" cy="579900"/>
          </a:xfrm>
          <a:prstGeom prst="rect">
            <a:avLst/>
          </a:prstGeom>
          <a:solidFill>
            <a:srgbClr val="041E4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647" name="Google Shape;647;p41"/>
          <p:cNvPicPr preferRelativeResize="0"/>
          <p:nvPr/>
        </p:nvPicPr>
        <p:blipFill>
          <a:blip r:embed="rId3">
            <a:alphaModFix/>
          </a:blip>
          <a:stretch>
            <a:fillRect/>
          </a:stretch>
        </p:blipFill>
        <p:spPr>
          <a:xfrm>
            <a:off x="8572626" y="49664"/>
            <a:ext cx="480550" cy="480550"/>
          </a:xfrm>
          <a:prstGeom prst="rect">
            <a:avLst/>
          </a:prstGeom>
          <a:noFill/>
          <a:ln>
            <a:noFill/>
          </a:ln>
        </p:spPr>
      </p:pic>
      <p:pic>
        <p:nvPicPr>
          <p:cNvPr id="648" name="Google Shape;648;p41"/>
          <p:cNvPicPr preferRelativeResize="0"/>
          <p:nvPr/>
        </p:nvPicPr>
        <p:blipFill>
          <a:blip r:embed="rId4">
            <a:alphaModFix/>
          </a:blip>
          <a:stretch>
            <a:fillRect/>
          </a:stretch>
        </p:blipFill>
        <p:spPr>
          <a:xfrm>
            <a:off x="90825" y="49675"/>
            <a:ext cx="480548" cy="480548"/>
          </a:xfrm>
          <a:prstGeom prst="rect">
            <a:avLst/>
          </a:prstGeom>
          <a:noFill/>
          <a:ln>
            <a:noFill/>
          </a:ln>
        </p:spPr>
      </p:pic>
      <p:sp>
        <p:nvSpPr>
          <p:cNvPr id="649" name="Google Shape;649;p41"/>
          <p:cNvSpPr txBox="1"/>
          <p:nvPr/>
        </p:nvSpPr>
        <p:spPr>
          <a:xfrm>
            <a:off x="661650" y="-48750"/>
            <a:ext cx="7820700" cy="677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600">
                <a:solidFill>
                  <a:schemeClr val="lt1"/>
                </a:solidFill>
                <a:latin typeface="Calibri"/>
                <a:ea typeface="Calibri"/>
                <a:cs typeface="Calibri"/>
                <a:sym typeface="Calibri"/>
              </a:rPr>
              <a:t>Converting HERO to Saves</a:t>
            </a:r>
            <a:endParaRPr b="1" sz="3600">
              <a:solidFill>
                <a:schemeClr val="lt1"/>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1" name="Shape 81"/>
        <p:cNvGrpSpPr/>
        <p:nvPr/>
      </p:nvGrpSpPr>
      <p:grpSpPr>
        <a:xfrm>
          <a:off x="0" y="0"/>
          <a:ext cx="0" cy="0"/>
          <a:chOff x="0" y="0"/>
          <a:chExt cx="0" cy="0"/>
        </a:xfrm>
      </p:grpSpPr>
      <p:sp>
        <p:nvSpPr>
          <p:cNvPr id="82" name="Google Shape;82;p15"/>
          <p:cNvSpPr/>
          <p:nvPr/>
        </p:nvSpPr>
        <p:spPr>
          <a:xfrm>
            <a:off x="0" y="0"/>
            <a:ext cx="9144000" cy="579900"/>
          </a:xfrm>
          <a:prstGeom prst="rect">
            <a:avLst/>
          </a:prstGeom>
          <a:solidFill>
            <a:srgbClr val="041E4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3" name="Google Shape;83;p15"/>
          <p:cNvSpPr txBox="1"/>
          <p:nvPr/>
        </p:nvSpPr>
        <p:spPr>
          <a:xfrm>
            <a:off x="661650" y="0"/>
            <a:ext cx="7820700" cy="579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800">
                <a:solidFill>
                  <a:schemeClr val="lt1"/>
                </a:solidFill>
                <a:latin typeface="Calibri"/>
                <a:ea typeface="Calibri"/>
                <a:cs typeface="Calibri"/>
                <a:sym typeface="Calibri"/>
              </a:rPr>
              <a:t>Introduction</a:t>
            </a:r>
            <a:endParaRPr b="1" sz="2800">
              <a:solidFill>
                <a:schemeClr val="lt1"/>
              </a:solidFill>
              <a:latin typeface="Calibri"/>
              <a:ea typeface="Calibri"/>
              <a:cs typeface="Calibri"/>
              <a:sym typeface="Calibri"/>
            </a:endParaRPr>
          </a:p>
        </p:txBody>
      </p:sp>
      <p:pic>
        <p:nvPicPr>
          <p:cNvPr id="84" name="Google Shape;84;p15"/>
          <p:cNvPicPr preferRelativeResize="0"/>
          <p:nvPr/>
        </p:nvPicPr>
        <p:blipFill>
          <a:blip r:embed="rId3">
            <a:alphaModFix/>
          </a:blip>
          <a:stretch>
            <a:fillRect/>
          </a:stretch>
        </p:blipFill>
        <p:spPr>
          <a:xfrm>
            <a:off x="8572626" y="49664"/>
            <a:ext cx="480550" cy="480550"/>
          </a:xfrm>
          <a:prstGeom prst="rect">
            <a:avLst/>
          </a:prstGeom>
          <a:noFill/>
          <a:ln>
            <a:noFill/>
          </a:ln>
        </p:spPr>
      </p:pic>
      <p:pic>
        <p:nvPicPr>
          <p:cNvPr id="85" name="Google Shape;85;p15"/>
          <p:cNvPicPr preferRelativeResize="0"/>
          <p:nvPr/>
        </p:nvPicPr>
        <p:blipFill>
          <a:blip r:embed="rId4">
            <a:alphaModFix/>
          </a:blip>
          <a:stretch>
            <a:fillRect/>
          </a:stretch>
        </p:blipFill>
        <p:spPr>
          <a:xfrm>
            <a:off x="90825" y="49675"/>
            <a:ext cx="480548" cy="480548"/>
          </a:xfrm>
          <a:prstGeom prst="rect">
            <a:avLst/>
          </a:prstGeom>
          <a:noFill/>
          <a:ln>
            <a:noFill/>
          </a:ln>
        </p:spPr>
      </p:pic>
      <p:sp>
        <p:nvSpPr>
          <p:cNvPr id="86" name="Google Shape;86;p15"/>
          <p:cNvSpPr/>
          <p:nvPr/>
        </p:nvSpPr>
        <p:spPr>
          <a:xfrm>
            <a:off x="3798013" y="933850"/>
            <a:ext cx="1678200" cy="568200"/>
          </a:xfrm>
          <a:prstGeom prst="roundRect">
            <a:avLst>
              <a:gd fmla="val 16667" name="adj"/>
            </a:avLst>
          </a:prstGeom>
          <a:noFill/>
          <a:ln cap="flat" cmpd="sng" w="19050">
            <a:solidFill>
              <a:srgbClr val="041E4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Calibri"/>
                <a:ea typeface="Calibri"/>
                <a:cs typeface="Calibri"/>
                <a:sym typeface="Calibri"/>
              </a:rPr>
              <a:t>Saves</a:t>
            </a:r>
            <a:endParaRPr b="1" sz="1800">
              <a:latin typeface="Calibri"/>
              <a:ea typeface="Calibri"/>
              <a:cs typeface="Calibri"/>
              <a:sym typeface="Calibri"/>
            </a:endParaRPr>
          </a:p>
        </p:txBody>
      </p:sp>
      <p:sp>
        <p:nvSpPr>
          <p:cNvPr id="87" name="Google Shape;87;p15"/>
          <p:cNvSpPr/>
          <p:nvPr/>
        </p:nvSpPr>
        <p:spPr>
          <a:xfrm>
            <a:off x="571379" y="1765800"/>
            <a:ext cx="2265900" cy="1611900"/>
          </a:xfrm>
          <a:prstGeom prst="roundRect">
            <a:avLst>
              <a:gd fmla="val 16667" name="adj"/>
            </a:avLst>
          </a:prstGeom>
          <a:noFill/>
          <a:ln cap="flat" cmpd="sng" w="19050">
            <a:solidFill>
              <a:srgbClr val="041E4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Calibri"/>
                <a:ea typeface="Calibri"/>
                <a:cs typeface="Calibri"/>
                <a:sym typeface="Calibri"/>
              </a:rPr>
              <a:t>Entered the game with a lead of </a:t>
            </a:r>
            <a:r>
              <a:rPr b="1" lang="en" sz="1800">
                <a:latin typeface="Calibri"/>
                <a:ea typeface="Calibri"/>
                <a:cs typeface="Calibri"/>
                <a:sym typeface="Calibri"/>
              </a:rPr>
              <a:t>no more than three runs</a:t>
            </a:r>
            <a:r>
              <a:rPr lang="en" sz="1800">
                <a:latin typeface="Calibri"/>
                <a:ea typeface="Calibri"/>
                <a:cs typeface="Calibri"/>
                <a:sym typeface="Calibri"/>
              </a:rPr>
              <a:t> and pitched </a:t>
            </a:r>
            <a:r>
              <a:rPr b="1" lang="en" sz="1800">
                <a:latin typeface="Calibri"/>
                <a:ea typeface="Calibri"/>
                <a:cs typeface="Calibri"/>
                <a:sym typeface="Calibri"/>
              </a:rPr>
              <a:t>at least one inning</a:t>
            </a:r>
            <a:endParaRPr b="1" sz="1800">
              <a:latin typeface="Calibri"/>
              <a:ea typeface="Calibri"/>
              <a:cs typeface="Calibri"/>
              <a:sym typeface="Calibri"/>
            </a:endParaRPr>
          </a:p>
        </p:txBody>
      </p:sp>
      <p:sp>
        <p:nvSpPr>
          <p:cNvPr id="88" name="Google Shape;88;p15"/>
          <p:cNvSpPr/>
          <p:nvPr/>
        </p:nvSpPr>
        <p:spPr>
          <a:xfrm>
            <a:off x="3504179" y="2571750"/>
            <a:ext cx="2265900" cy="1611900"/>
          </a:xfrm>
          <a:prstGeom prst="roundRect">
            <a:avLst>
              <a:gd fmla="val 16667" name="adj"/>
            </a:avLst>
          </a:prstGeom>
          <a:noFill/>
          <a:ln cap="flat" cmpd="sng" w="19050">
            <a:solidFill>
              <a:srgbClr val="041E4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Calibri"/>
                <a:ea typeface="Calibri"/>
                <a:cs typeface="Calibri"/>
                <a:sym typeface="Calibri"/>
              </a:rPr>
              <a:t>Entered the game with the </a:t>
            </a:r>
            <a:r>
              <a:rPr b="1" lang="en" sz="1800">
                <a:latin typeface="Calibri"/>
                <a:ea typeface="Calibri"/>
                <a:cs typeface="Calibri"/>
                <a:sym typeface="Calibri"/>
              </a:rPr>
              <a:t>tying run </a:t>
            </a:r>
            <a:r>
              <a:rPr lang="en" sz="1800">
                <a:latin typeface="Calibri"/>
                <a:ea typeface="Calibri"/>
                <a:cs typeface="Calibri"/>
                <a:sym typeface="Calibri"/>
              </a:rPr>
              <a:t>in the</a:t>
            </a:r>
            <a:r>
              <a:rPr b="1" lang="en" sz="1800">
                <a:latin typeface="Calibri"/>
                <a:ea typeface="Calibri"/>
                <a:cs typeface="Calibri"/>
                <a:sym typeface="Calibri"/>
              </a:rPr>
              <a:t> on-deck</a:t>
            </a:r>
            <a:r>
              <a:rPr lang="en" sz="1800">
                <a:latin typeface="Calibri"/>
                <a:ea typeface="Calibri"/>
                <a:cs typeface="Calibri"/>
                <a:sym typeface="Calibri"/>
              </a:rPr>
              <a:t> circle, </a:t>
            </a:r>
            <a:r>
              <a:rPr b="1" lang="en" sz="1800">
                <a:latin typeface="Calibri"/>
                <a:ea typeface="Calibri"/>
                <a:cs typeface="Calibri"/>
                <a:sym typeface="Calibri"/>
              </a:rPr>
              <a:t>at the plate </a:t>
            </a:r>
            <a:r>
              <a:rPr lang="en" sz="1800">
                <a:latin typeface="Calibri"/>
                <a:ea typeface="Calibri"/>
                <a:cs typeface="Calibri"/>
                <a:sym typeface="Calibri"/>
              </a:rPr>
              <a:t>or </a:t>
            </a:r>
            <a:r>
              <a:rPr b="1" lang="en" sz="1800">
                <a:latin typeface="Calibri"/>
                <a:ea typeface="Calibri"/>
                <a:cs typeface="Calibri"/>
                <a:sym typeface="Calibri"/>
              </a:rPr>
              <a:t>on the bases</a:t>
            </a:r>
            <a:endParaRPr b="1" sz="1800">
              <a:latin typeface="Calibri"/>
              <a:ea typeface="Calibri"/>
              <a:cs typeface="Calibri"/>
              <a:sym typeface="Calibri"/>
            </a:endParaRPr>
          </a:p>
        </p:txBody>
      </p:sp>
      <p:sp>
        <p:nvSpPr>
          <p:cNvPr id="89" name="Google Shape;89;p15"/>
          <p:cNvSpPr/>
          <p:nvPr/>
        </p:nvSpPr>
        <p:spPr>
          <a:xfrm>
            <a:off x="6436979" y="1765800"/>
            <a:ext cx="2265900" cy="1611900"/>
          </a:xfrm>
          <a:prstGeom prst="roundRect">
            <a:avLst>
              <a:gd fmla="val 16667" name="adj"/>
            </a:avLst>
          </a:prstGeom>
          <a:noFill/>
          <a:ln cap="flat" cmpd="sng" w="19050">
            <a:solidFill>
              <a:srgbClr val="041E4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Calibri"/>
                <a:ea typeface="Calibri"/>
                <a:cs typeface="Calibri"/>
                <a:sym typeface="Calibri"/>
              </a:rPr>
              <a:t>Pitched at least three innings and finished the game</a:t>
            </a:r>
            <a:endParaRPr b="1" sz="1800">
              <a:latin typeface="Calibri"/>
              <a:ea typeface="Calibri"/>
              <a:cs typeface="Calibri"/>
              <a:sym typeface="Calibri"/>
            </a:endParaRPr>
          </a:p>
        </p:txBody>
      </p:sp>
      <p:sp>
        <p:nvSpPr>
          <p:cNvPr id="90" name="Google Shape;90;p15"/>
          <p:cNvSpPr/>
          <p:nvPr/>
        </p:nvSpPr>
        <p:spPr>
          <a:xfrm flipH="1" rot="-5400000">
            <a:off x="2308500" y="502500"/>
            <a:ext cx="492900" cy="1768200"/>
          </a:xfrm>
          <a:prstGeom prst="bentArrow">
            <a:avLst>
              <a:gd fmla="val 25000" name="adj1"/>
              <a:gd fmla="val 25000" name="adj2"/>
              <a:gd fmla="val 25000" name="adj3"/>
              <a:gd fmla="val 43750" name="adj4"/>
            </a:avLst>
          </a:prstGeom>
          <a:solidFill>
            <a:srgbClr val="041E4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1" name="Google Shape;91;p15"/>
          <p:cNvSpPr/>
          <p:nvPr/>
        </p:nvSpPr>
        <p:spPr>
          <a:xfrm rot="5400000">
            <a:off x="6434100" y="411000"/>
            <a:ext cx="492900" cy="1951200"/>
          </a:xfrm>
          <a:prstGeom prst="bentArrow">
            <a:avLst>
              <a:gd fmla="val 25000" name="adj1"/>
              <a:gd fmla="val 25000" name="adj2"/>
              <a:gd fmla="val 25000" name="adj3"/>
              <a:gd fmla="val 43750" name="adj4"/>
            </a:avLst>
          </a:prstGeom>
          <a:solidFill>
            <a:srgbClr val="041E4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2" name="Google Shape;92;p15"/>
          <p:cNvSpPr/>
          <p:nvPr/>
        </p:nvSpPr>
        <p:spPr>
          <a:xfrm>
            <a:off x="4498075" y="1627100"/>
            <a:ext cx="278100" cy="819600"/>
          </a:xfrm>
          <a:prstGeom prst="downArrow">
            <a:avLst>
              <a:gd fmla="val 50000" name="adj1"/>
              <a:gd fmla="val 50000" name="adj2"/>
            </a:avLst>
          </a:prstGeom>
          <a:solidFill>
            <a:srgbClr val="041E4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3" name="Google Shape;93;p15"/>
          <p:cNvSpPr txBox="1"/>
          <p:nvPr/>
        </p:nvSpPr>
        <p:spPr>
          <a:xfrm>
            <a:off x="90825" y="4255075"/>
            <a:ext cx="8962500" cy="873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100">
                <a:solidFill>
                  <a:schemeClr val="dk1"/>
                </a:solidFill>
                <a:latin typeface="Calibri"/>
                <a:ea typeface="Calibri"/>
                <a:cs typeface="Calibri"/>
                <a:sym typeface="Calibri"/>
              </a:rPr>
              <a:t>Arbitrary qualifications – not statistically backed and is extremely subjective</a:t>
            </a:r>
            <a:endParaRPr b="1" sz="2100">
              <a:solidFill>
                <a:schemeClr val="dk1"/>
              </a:solidFill>
              <a:latin typeface="Calibri"/>
              <a:ea typeface="Calibri"/>
              <a:cs typeface="Calibri"/>
              <a:sym typeface="Calibri"/>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53" name="Shape 653"/>
        <p:cNvGrpSpPr/>
        <p:nvPr/>
      </p:nvGrpSpPr>
      <p:grpSpPr>
        <a:xfrm>
          <a:off x="0" y="0"/>
          <a:ext cx="0" cy="0"/>
          <a:chOff x="0" y="0"/>
          <a:chExt cx="0" cy="0"/>
        </a:xfrm>
      </p:grpSpPr>
      <p:sp>
        <p:nvSpPr>
          <p:cNvPr id="654" name="Google Shape;654;p42"/>
          <p:cNvSpPr txBox="1"/>
          <p:nvPr/>
        </p:nvSpPr>
        <p:spPr>
          <a:xfrm>
            <a:off x="661650" y="730800"/>
            <a:ext cx="78207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100">
                <a:latin typeface="Calibri"/>
                <a:ea typeface="Calibri"/>
                <a:cs typeface="Calibri"/>
                <a:sym typeface="Calibri"/>
              </a:rPr>
              <a:t>Introducing: </a:t>
            </a:r>
            <a:r>
              <a:rPr b="1" lang="en" sz="2100">
                <a:latin typeface="Calibri"/>
                <a:ea typeface="Calibri"/>
                <a:cs typeface="Calibri"/>
                <a:sym typeface="Calibri"/>
              </a:rPr>
              <a:t>Hero Saves</a:t>
            </a:r>
            <a:endParaRPr b="1" sz="2100">
              <a:latin typeface="Calibri"/>
              <a:ea typeface="Calibri"/>
              <a:cs typeface="Calibri"/>
              <a:sym typeface="Calibri"/>
            </a:endParaRPr>
          </a:p>
          <a:p>
            <a:pPr indent="0" lvl="0" marL="0" rtl="0" algn="ctr">
              <a:spcBef>
                <a:spcPts val="0"/>
              </a:spcBef>
              <a:spcAft>
                <a:spcPts val="0"/>
              </a:spcAft>
              <a:buNone/>
            </a:pPr>
            <a:r>
              <a:rPr lang="en" sz="2100">
                <a:latin typeface="Calibri"/>
                <a:ea typeface="Calibri"/>
                <a:cs typeface="Calibri"/>
                <a:sym typeface="Calibri"/>
              </a:rPr>
              <a:t>Our </a:t>
            </a:r>
            <a:r>
              <a:rPr b="1" lang="en" sz="2100">
                <a:latin typeface="Calibri"/>
                <a:ea typeface="Calibri"/>
                <a:cs typeface="Calibri"/>
                <a:sym typeface="Calibri"/>
              </a:rPr>
              <a:t>Hero </a:t>
            </a:r>
            <a:r>
              <a:rPr lang="en" sz="2100">
                <a:latin typeface="Calibri"/>
                <a:ea typeface="Calibri"/>
                <a:cs typeface="Calibri"/>
                <a:sym typeface="Calibri"/>
              </a:rPr>
              <a:t>Statistic in appearances when the pitching team is </a:t>
            </a:r>
            <a:r>
              <a:rPr b="1" lang="en" sz="2100">
                <a:latin typeface="Calibri"/>
                <a:ea typeface="Calibri"/>
                <a:cs typeface="Calibri"/>
                <a:sym typeface="Calibri"/>
              </a:rPr>
              <a:t>winning</a:t>
            </a:r>
            <a:endParaRPr b="1" sz="2100">
              <a:latin typeface="Calibri"/>
              <a:ea typeface="Calibri"/>
              <a:cs typeface="Calibri"/>
              <a:sym typeface="Calibri"/>
            </a:endParaRPr>
          </a:p>
        </p:txBody>
      </p:sp>
      <p:sp>
        <p:nvSpPr>
          <p:cNvPr id="655" name="Google Shape;655;p42"/>
          <p:cNvSpPr/>
          <p:nvPr/>
        </p:nvSpPr>
        <p:spPr>
          <a:xfrm>
            <a:off x="661650" y="1796813"/>
            <a:ext cx="2604000" cy="903600"/>
          </a:xfrm>
          <a:prstGeom prst="roundRect">
            <a:avLst>
              <a:gd fmla="val 16667" name="adj"/>
            </a:avLst>
          </a:prstGeom>
          <a:noFill/>
          <a:ln cap="flat" cmpd="sng" w="19050">
            <a:solidFill>
              <a:srgbClr val="041E4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1800">
                <a:solidFill>
                  <a:schemeClr val="dk1"/>
                </a:solidFill>
                <a:latin typeface="Calibri"/>
                <a:ea typeface="Calibri"/>
                <a:cs typeface="Calibri"/>
                <a:sym typeface="Calibri"/>
              </a:rPr>
              <a:t>Make qualifications flexible, take leverage into account</a:t>
            </a:r>
            <a:endParaRPr b="1" sz="1800">
              <a:latin typeface="Calibri"/>
              <a:ea typeface="Calibri"/>
              <a:cs typeface="Calibri"/>
              <a:sym typeface="Calibri"/>
            </a:endParaRPr>
          </a:p>
        </p:txBody>
      </p:sp>
      <p:pic>
        <p:nvPicPr>
          <p:cNvPr id="656" name="Google Shape;656;p42" title="5c2d24739a206a1df3d19e60c801c494.png"/>
          <p:cNvPicPr preferRelativeResize="0"/>
          <p:nvPr/>
        </p:nvPicPr>
        <p:blipFill>
          <a:blip r:embed="rId3">
            <a:alphaModFix/>
          </a:blip>
          <a:stretch>
            <a:fillRect/>
          </a:stretch>
        </p:blipFill>
        <p:spPr>
          <a:xfrm>
            <a:off x="3265650" y="1821475"/>
            <a:ext cx="854301" cy="854301"/>
          </a:xfrm>
          <a:prstGeom prst="rect">
            <a:avLst/>
          </a:prstGeom>
          <a:noFill/>
          <a:ln>
            <a:noFill/>
          </a:ln>
        </p:spPr>
      </p:pic>
      <p:sp>
        <p:nvSpPr>
          <p:cNvPr id="657" name="Google Shape;657;p42"/>
          <p:cNvSpPr/>
          <p:nvPr/>
        </p:nvSpPr>
        <p:spPr>
          <a:xfrm>
            <a:off x="661650" y="2805175"/>
            <a:ext cx="2604000" cy="903600"/>
          </a:xfrm>
          <a:prstGeom prst="roundRect">
            <a:avLst>
              <a:gd fmla="val 16667" name="adj"/>
            </a:avLst>
          </a:prstGeom>
          <a:noFill/>
          <a:ln cap="flat" cmpd="sng" w="19050">
            <a:solidFill>
              <a:srgbClr val="041E4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700">
                <a:latin typeface="Calibri"/>
                <a:ea typeface="Calibri"/>
                <a:cs typeface="Calibri"/>
                <a:sym typeface="Calibri"/>
              </a:rPr>
              <a:t>Evaluate the difficulty of each situation accordingly</a:t>
            </a:r>
            <a:endParaRPr b="1" sz="1700">
              <a:latin typeface="Calibri"/>
              <a:ea typeface="Calibri"/>
              <a:cs typeface="Calibri"/>
              <a:sym typeface="Calibri"/>
            </a:endParaRPr>
          </a:p>
        </p:txBody>
      </p:sp>
      <p:sp>
        <p:nvSpPr>
          <p:cNvPr id="658" name="Google Shape;658;p42"/>
          <p:cNvSpPr/>
          <p:nvPr/>
        </p:nvSpPr>
        <p:spPr>
          <a:xfrm>
            <a:off x="4261625" y="2032975"/>
            <a:ext cx="1760700" cy="480600"/>
          </a:xfrm>
          <a:prstGeom prst="rightArrow">
            <a:avLst>
              <a:gd fmla="val 50000" name="adj1"/>
              <a:gd fmla="val 50000" name="adj2"/>
            </a:avLst>
          </a:prstGeom>
          <a:solidFill>
            <a:srgbClr val="041E4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59" name="Google Shape;659;p42"/>
          <p:cNvSpPr/>
          <p:nvPr/>
        </p:nvSpPr>
        <p:spPr>
          <a:xfrm>
            <a:off x="6198300" y="1821463"/>
            <a:ext cx="2604000" cy="903600"/>
          </a:xfrm>
          <a:prstGeom prst="roundRect">
            <a:avLst>
              <a:gd fmla="val 16667" name="adj"/>
            </a:avLst>
          </a:prstGeom>
          <a:noFill/>
          <a:ln cap="flat" cmpd="sng" w="19050">
            <a:solidFill>
              <a:srgbClr val="041E4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500">
                <a:latin typeface="Calibri"/>
                <a:ea typeface="Calibri"/>
                <a:cs typeface="Calibri"/>
                <a:sym typeface="Calibri"/>
              </a:rPr>
              <a:t>Game leverage accounted for in Threat and Pressure, no longer bound by 9th+ innings</a:t>
            </a:r>
            <a:r>
              <a:rPr b="1" lang="en">
                <a:latin typeface="Calibri"/>
                <a:ea typeface="Calibri"/>
                <a:cs typeface="Calibri"/>
                <a:sym typeface="Calibri"/>
              </a:rPr>
              <a:t> </a:t>
            </a:r>
            <a:endParaRPr b="1">
              <a:latin typeface="Calibri"/>
              <a:ea typeface="Calibri"/>
              <a:cs typeface="Calibri"/>
              <a:sym typeface="Calibri"/>
            </a:endParaRPr>
          </a:p>
        </p:txBody>
      </p:sp>
      <p:sp>
        <p:nvSpPr>
          <p:cNvPr id="660" name="Google Shape;660;p42"/>
          <p:cNvSpPr/>
          <p:nvPr/>
        </p:nvSpPr>
        <p:spPr>
          <a:xfrm>
            <a:off x="4261625" y="4090725"/>
            <a:ext cx="1760700" cy="480600"/>
          </a:xfrm>
          <a:prstGeom prst="rightArrow">
            <a:avLst>
              <a:gd fmla="val 50000" name="adj1"/>
              <a:gd fmla="val 50000" name="adj2"/>
            </a:avLst>
          </a:prstGeom>
          <a:solidFill>
            <a:srgbClr val="041E4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61" name="Google Shape;661;p42"/>
          <p:cNvSpPr/>
          <p:nvPr/>
        </p:nvSpPr>
        <p:spPr>
          <a:xfrm>
            <a:off x="6198300" y="3813525"/>
            <a:ext cx="2604000" cy="1035000"/>
          </a:xfrm>
          <a:prstGeom prst="roundRect">
            <a:avLst>
              <a:gd fmla="val 16667" name="adj"/>
            </a:avLst>
          </a:prstGeom>
          <a:noFill/>
          <a:ln cap="flat" cmpd="sng" w="19050">
            <a:solidFill>
              <a:srgbClr val="041E4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latin typeface="Calibri"/>
                <a:ea typeface="Calibri"/>
                <a:cs typeface="Calibri"/>
                <a:sym typeface="Calibri"/>
              </a:rPr>
              <a:t>Score differential accounted for in Pressure, rate stat created </a:t>
            </a:r>
            <a:endParaRPr b="1" sz="1600">
              <a:latin typeface="Calibri"/>
              <a:ea typeface="Calibri"/>
              <a:cs typeface="Calibri"/>
              <a:sym typeface="Calibri"/>
            </a:endParaRPr>
          </a:p>
        </p:txBody>
      </p:sp>
      <p:sp>
        <p:nvSpPr>
          <p:cNvPr id="662" name="Google Shape;662;p42"/>
          <p:cNvSpPr/>
          <p:nvPr/>
        </p:nvSpPr>
        <p:spPr>
          <a:xfrm>
            <a:off x="4261625" y="3014550"/>
            <a:ext cx="1760700" cy="480600"/>
          </a:xfrm>
          <a:prstGeom prst="rightArrow">
            <a:avLst>
              <a:gd fmla="val 50000" name="adj1"/>
              <a:gd fmla="val 50000" name="adj2"/>
            </a:avLst>
          </a:prstGeom>
          <a:solidFill>
            <a:srgbClr val="041E4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63" name="Google Shape;663;p42"/>
          <p:cNvSpPr/>
          <p:nvPr/>
        </p:nvSpPr>
        <p:spPr>
          <a:xfrm>
            <a:off x="6198300" y="2817488"/>
            <a:ext cx="2604000" cy="903600"/>
          </a:xfrm>
          <a:prstGeom prst="roundRect">
            <a:avLst>
              <a:gd fmla="val 16667" name="adj"/>
            </a:avLst>
          </a:prstGeom>
          <a:noFill/>
          <a:ln cap="flat" cmpd="sng" w="19050">
            <a:solidFill>
              <a:srgbClr val="041E4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700">
                <a:latin typeface="Calibri"/>
                <a:ea typeface="Calibri"/>
                <a:cs typeface="Calibri"/>
                <a:sym typeface="Calibri"/>
              </a:rPr>
              <a:t>Danger stat used to encompass situation difficulty</a:t>
            </a:r>
            <a:endParaRPr b="1" sz="1700">
              <a:latin typeface="Calibri"/>
              <a:ea typeface="Calibri"/>
              <a:cs typeface="Calibri"/>
              <a:sym typeface="Calibri"/>
            </a:endParaRPr>
          </a:p>
        </p:txBody>
      </p:sp>
      <p:sp>
        <p:nvSpPr>
          <p:cNvPr id="664" name="Google Shape;664;p42"/>
          <p:cNvSpPr/>
          <p:nvPr/>
        </p:nvSpPr>
        <p:spPr>
          <a:xfrm>
            <a:off x="661650" y="3844300"/>
            <a:ext cx="2604000" cy="903600"/>
          </a:xfrm>
          <a:prstGeom prst="roundRect">
            <a:avLst>
              <a:gd fmla="val 16667" name="adj"/>
            </a:avLst>
          </a:prstGeom>
          <a:noFill/>
          <a:ln cap="flat" cmpd="sng" w="19050">
            <a:solidFill>
              <a:srgbClr val="041E4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chemeClr val="dk1"/>
                </a:solidFill>
                <a:latin typeface="Calibri"/>
                <a:ea typeface="Calibri"/>
                <a:cs typeface="Calibri"/>
                <a:sym typeface="Calibri"/>
              </a:rPr>
              <a:t>Account for score differential, use a rate stat</a:t>
            </a:r>
            <a:endParaRPr b="1" sz="1650">
              <a:latin typeface="Calibri"/>
              <a:ea typeface="Calibri"/>
              <a:cs typeface="Calibri"/>
              <a:sym typeface="Calibri"/>
            </a:endParaRPr>
          </a:p>
        </p:txBody>
      </p:sp>
      <p:pic>
        <p:nvPicPr>
          <p:cNvPr id="665" name="Google Shape;665;p42" title="5c2d24739a206a1df3d19e60c801c494.png"/>
          <p:cNvPicPr preferRelativeResize="0"/>
          <p:nvPr/>
        </p:nvPicPr>
        <p:blipFill>
          <a:blip r:embed="rId3">
            <a:alphaModFix/>
          </a:blip>
          <a:stretch>
            <a:fillRect/>
          </a:stretch>
        </p:blipFill>
        <p:spPr>
          <a:xfrm>
            <a:off x="3265638" y="2844163"/>
            <a:ext cx="854301" cy="854301"/>
          </a:xfrm>
          <a:prstGeom prst="rect">
            <a:avLst/>
          </a:prstGeom>
          <a:noFill/>
          <a:ln>
            <a:noFill/>
          </a:ln>
        </p:spPr>
      </p:pic>
      <p:pic>
        <p:nvPicPr>
          <p:cNvPr id="666" name="Google Shape;666;p42" title="5c2d24739a206a1df3d19e60c801c494.png"/>
          <p:cNvPicPr preferRelativeResize="0"/>
          <p:nvPr/>
        </p:nvPicPr>
        <p:blipFill>
          <a:blip r:embed="rId3">
            <a:alphaModFix/>
          </a:blip>
          <a:stretch>
            <a:fillRect/>
          </a:stretch>
        </p:blipFill>
        <p:spPr>
          <a:xfrm>
            <a:off x="3265650" y="3905838"/>
            <a:ext cx="854301" cy="854301"/>
          </a:xfrm>
          <a:prstGeom prst="rect">
            <a:avLst/>
          </a:prstGeom>
          <a:noFill/>
          <a:ln>
            <a:noFill/>
          </a:ln>
        </p:spPr>
      </p:pic>
      <p:sp>
        <p:nvSpPr>
          <p:cNvPr id="667" name="Google Shape;667;p42"/>
          <p:cNvSpPr/>
          <p:nvPr/>
        </p:nvSpPr>
        <p:spPr>
          <a:xfrm>
            <a:off x="0" y="0"/>
            <a:ext cx="9144000" cy="579900"/>
          </a:xfrm>
          <a:prstGeom prst="rect">
            <a:avLst/>
          </a:prstGeom>
          <a:solidFill>
            <a:srgbClr val="041E4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668" name="Google Shape;668;p42"/>
          <p:cNvPicPr preferRelativeResize="0"/>
          <p:nvPr/>
        </p:nvPicPr>
        <p:blipFill>
          <a:blip r:embed="rId4">
            <a:alphaModFix/>
          </a:blip>
          <a:stretch>
            <a:fillRect/>
          </a:stretch>
        </p:blipFill>
        <p:spPr>
          <a:xfrm>
            <a:off x="8572626" y="49664"/>
            <a:ext cx="480550" cy="480550"/>
          </a:xfrm>
          <a:prstGeom prst="rect">
            <a:avLst/>
          </a:prstGeom>
          <a:noFill/>
          <a:ln>
            <a:noFill/>
          </a:ln>
        </p:spPr>
      </p:pic>
      <p:pic>
        <p:nvPicPr>
          <p:cNvPr id="669" name="Google Shape;669;p42"/>
          <p:cNvPicPr preferRelativeResize="0"/>
          <p:nvPr/>
        </p:nvPicPr>
        <p:blipFill>
          <a:blip r:embed="rId5">
            <a:alphaModFix/>
          </a:blip>
          <a:stretch>
            <a:fillRect/>
          </a:stretch>
        </p:blipFill>
        <p:spPr>
          <a:xfrm>
            <a:off x="90825" y="49675"/>
            <a:ext cx="480548" cy="480548"/>
          </a:xfrm>
          <a:prstGeom prst="rect">
            <a:avLst/>
          </a:prstGeom>
          <a:noFill/>
          <a:ln>
            <a:noFill/>
          </a:ln>
        </p:spPr>
      </p:pic>
      <p:sp>
        <p:nvSpPr>
          <p:cNvPr id="670" name="Google Shape;670;p42"/>
          <p:cNvSpPr txBox="1"/>
          <p:nvPr/>
        </p:nvSpPr>
        <p:spPr>
          <a:xfrm>
            <a:off x="661650" y="-86000"/>
            <a:ext cx="7820700" cy="677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600">
                <a:solidFill>
                  <a:schemeClr val="lt1"/>
                </a:solidFill>
                <a:latin typeface="Calibri"/>
                <a:ea typeface="Calibri"/>
                <a:cs typeface="Calibri"/>
                <a:sym typeface="Calibri"/>
              </a:rPr>
              <a:t>The HERO Save</a:t>
            </a:r>
            <a:endParaRPr b="1" sz="3600">
              <a:solidFill>
                <a:schemeClr val="lt1"/>
              </a:solidFill>
              <a:latin typeface="Calibri"/>
              <a:ea typeface="Calibri"/>
              <a:cs typeface="Calibri"/>
              <a:sym typeface="Calibri"/>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4" name="Shape 674"/>
        <p:cNvGrpSpPr/>
        <p:nvPr/>
      </p:nvGrpSpPr>
      <p:grpSpPr>
        <a:xfrm>
          <a:off x="0" y="0"/>
          <a:ext cx="0" cy="0"/>
          <a:chOff x="0" y="0"/>
          <a:chExt cx="0" cy="0"/>
        </a:xfrm>
      </p:grpSpPr>
      <p:sp>
        <p:nvSpPr>
          <p:cNvPr id="675" name="Google Shape;675;p43"/>
          <p:cNvSpPr/>
          <p:nvPr/>
        </p:nvSpPr>
        <p:spPr>
          <a:xfrm>
            <a:off x="0" y="0"/>
            <a:ext cx="9144000" cy="579900"/>
          </a:xfrm>
          <a:prstGeom prst="rect">
            <a:avLst/>
          </a:prstGeom>
          <a:solidFill>
            <a:srgbClr val="041E4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676" name="Google Shape;676;p43"/>
          <p:cNvPicPr preferRelativeResize="0"/>
          <p:nvPr/>
        </p:nvPicPr>
        <p:blipFill>
          <a:blip r:embed="rId3">
            <a:alphaModFix/>
          </a:blip>
          <a:stretch>
            <a:fillRect/>
          </a:stretch>
        </p:blipFill>
        <p:spPr>
          <a:xfrm>
            <a:off x="8572626" y="49664"/>
            <a:ext cx="480550" cy="480550"/>
          </a:xfrm>
          <a:prstGeom prst="rect">
            <a:avLst/>
          </a:prstGeom>
          <a:noFill/>
          <a:ln>
            <a:noFill/>
          </a:ln>
        </p:spPr>
      </p:pic>
      <p:pic>
        <p:nvPicPr>
          <p:cNvPr id="677" name="Google Shape;677;p43"/>
          <p:cNvPicPr preferRelativeResize="0"/>
          <p:nvPr/>
        </p:nvPicPr>
        <p:blipFill>
          <a:blip r:embed="rId4">
            <a:alphaModFix/>
          </a:blip>
          <a:stretch>
            <a:fillRect/>
          </a:stretch>
        </p:blipFill>
        <p:spPr>
          <a:xfrm>
            <a:off x="90825" y="49675"/>
            <a:ext cx="480548" cy="480548"/>
          </a:xfrm>
          <a:prstGeom prst="rect">
            <a:avLst/>
          </a:prstGeom>
          <a:noFill/>
          <a:ln>
            <a:noFill/>
          </a:ln>
        </p:spPr>
      </p:pic>
      <p:sp>
        <p:nvSpPr>
          <p:cNvPr id="678" name="Google Shape;678;p43"/>
          <p:cNvSpPr txBox="1"/>
          <p:nvPr/>
        </p:nvSpPr>
        <p:spPr>
          <a:xfrm>
            <a:off x="661650" y="-48750"/>
            <a:ext cx="7820700" cy="677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600">
                <a:solidFill>
                  <a:schemeClr val="lt1"/>
                </a:solidFill>
                <a:latin typeface="Calibri"/>
                <a:ea typeface="Calibri"/>
                <a:cs typeface="Calibri"/>
                <a:sym typeface="Calibri"/>
              </a:rPr>
              <a:t>HERO Save: Leaderboard</a:t>
            </a:r>
            <a:endParaRPr b="1" sz="3600">
              <a:solidFill>
                <a:schemeClr val="lt1"/>
              </a:solidFill>
              <a:latin typeface="Calibri"/>
              <a:ea typeface="Calibri"/>
              <a:cs typeface="Calibri"/>
              <a:sym typeface="Calibri"/>
            </a:endParaRPr>
          </a:p>
        </p:txBody>
      </p:sp>
      <p:sp>
        <p:nvSpPr>
          <p:cNvPr id="679" name="Google Shape;679;p43"/>
          <p:cNvSpPr/>
          <p:nvPr/>
        </p:nvSpPr>
        <p:spPr>
          <a:xfrm>
            <a:off x="0" y="0"/>
            <a:ext cx="9144000" cy="579900"/>
          </a:xfrm>
          <a:prstGeom prst="rect">
            <a:avLst/>
          </a:prstGeom>
          <a:solidFill>
            <a:srgbClr val="041E4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680" name="Google Shape;680;p43"/>
          <p:cNvPicPr preferRelativeResize="0"/>
          <p:nvPr/>
        </p:nvPicPr>
        <p:blipFill>
          <a:blip r:embed="rId3">
            <a:alphaModFix/>
          </a:blip>
          <a:stretch>
            <a:fillRect/>
          </a:stretch>
        </p:blipFill>
        <p:spPr>
          <a:xfrm>
            <a:off x="8572626" y="49664"/>
            <a:ext cx="480550" cy="480550"/>
          </a:xfrm>
          <a:prstGeom prst="rect">
            <a:avLst/>
          </a:prstGeom>
          <a:noFill/>
          <a:ln>
            <a:noFill/>
          </a:ln>
        </p:spPr>
      </p:pic>
      <p:pic>
        <p:nvPicPr>
          <p:cNvPr id="681" name="Google Shape;681;p43"/>
          <p:cNvPicPr preferRelativeResize="0"/>
          <p:nvPr/>
        </p:nvPicPr>
        <p:blipFill>
          <a:blip r:embed="rId4">
            <a:alphaModFix/>
          </a:blip>
          <a:stretch>
            <a:fillRect/>
          </a:stretch>
        </p:blipFill>
        <p:spPr>
          <a:xfrm>
            <a:off x="90825" y="49675"/>
            <a:ext cx="480548" cy="480548"/>
          </a:xfrm>
          <a:prstGeom prst="rect">
            <a:avLst/>
          </a:prstGeom>
          <a:noFill/>
          <a:ln>
            <a:noFill/>
          </a:ln>
        </p:spPr>
      </p:pic>
      <p:sp>
        <p:nvSpPr>
          <p:cNvPr id="682" name="Google Shape;682;p43"/>
          <p:cNvSpPr txBox="1"/>
          <p:nvPr/>
        </p:nvSpPr>
        <p:spPr>
          <a:xfrm>
            <a:off x="661650" y="-48750"/>
            <a:ext cx="7820700" cy="677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600">
                <a:solidFill>
                  <a:schemeClr val="lt1"/>
                </a:solidFill>
                <a:latin typeface="Calibri"/>
                <a:ea typeface="Calibri"/>
                <a:cs typeface="Calibri"/>
                <a:sym typeface="Calibri"/>
              </a:rPr>
              <a:t>HERO: Save Leaderboard</a:t>
            </a:r>
            <a:endParaRPr b="1" sz="3600">
              <a:solidFill>
                <a:schemeClr val="lt1"/>
              </a:solidFill>
              <a:latin typeface="Calibri"/>
              <a:ea typeface="Calibri"/>
              <a:cs typeface="Calibri"/>
              <a:sym typeface="Calibri"/>
            </a:endParaRPr>
          </a:p>
        </p:txBody>
      </p:sp>
      <p:graphicFrame>
        <p:nvGraphicFramePr>
          <p:cNvPr id="683" name="Google Shape;683;p43"/>
          <p:cNvGraphicFramePr/>
          <p:nvPr/>
        </p:nvGraphicFramePr>
        <p:xfrm>
          <a:off x="399674" y="1006596"/>
          <a:ext cx="3000000" cy="3000000"/>
        </p:xfrm>
        <a:graphic>
          <a:graphicData uri="http://schemas.openxmlformats.org/drawingml/2006/table">
            <a:tbl>
              <a:tblPr>
                <a:noFill/>
                <a:tableStyleId>{40527FEF-DCFF-4340-9D49-7590FD3428A5}</a:tableStyleId>
              </a:tblPr>
              <a:tblGrid>
                <a:gridCol w="2183900"/>
                <a:gridCol w="994225"/>
                <a:gridCol w="994225"/>
              </a:tblGrid>
              <a:tr h="693225">
                <a:tc>
                  <a:txBody>
                    <a:bodyPr/>
                    <a:lstStyle/>
                    <a:p>
                      <a:pPr indent="0" lvl="0" marL="0" rtl="0" algn="l">
                        <a:lnSpc>
                          <a:spcPct val="115000"/>
                        </a:lnSpc>
                        <a:spcBef>
                          <a:spcPts val="0"/>
                        </a:spcBef>
                        <a:spcAft>
                          <a:spcPts val="0"/>
                        </a:spcAft>
                        <a:buNone/>
                      </a:pPr>
                      <a:r>
                        <a:rPr b="1" lang="en" sz="1500"/>
                        <a:t>                 Pitcher</a:t>
                      </a:r>
                      <a:endParaRPr b="1" sz="1500"/>
                    </a:p>
                  </a:txBody>
                  <a:tcPr marT="19050" marB="19050" marR="28575" marL="28575" anchor="ctr">
                    <a:lnB cap="flat" cmpd="sng" w="2857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500"/>
                        <a:t>Hero Save</a:t>
                      </a:r>
                      <a:endParaRPr b="1" sz="1500"/>
                    </a:p>
                  </a:txBody>
                  <a:tcPr marT="19050" marB="19050" marR="28575" marL="28575" anchor="ctr">
                    <a:lnB cap="flat" cmpd="sng" w="2857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500"/>
                        <a:t>Hero Save+</a:t>
                      </a:r>
                      <a:endParaRPr b="1" sz="1500"/>
                    </a:p>
                  </a:txBody>
                  <a:tcPr marT="19050" marB="19050" marR="28575" marL="28575" anchor="ctr">
                    <a:lnB cap="flat" cmpd="sng" w="28575">
                      <a:solidFill>
                        <a:srgbClr val="000000"/>
                      </a:solidFill>
                      <a:prstDash val="solid"/>
                      <a:round/>
                      <a:headEnd len="sm" w="sm" type="none"/>
                      <a:tailEnd len="sm" w="sm" type="none"/>
                    </a:lnB>
                  </a:tcPr>
                </a:tc>
              </a:tr>
              <a:tr h="674550">
                <a:tc>
                  <a:txBody>
                    <a:bodyPr/>
                    <a:lstStyle/>
                    <a:p>
                      <a:pPr indent="0" lvl="0" marL="0" rtl="0" algn="ctr">
                        <a:lnSpc>
                          <a:spcPct val="115000"/>
                        </a:lnSpc>
                        <a:spcBef>
                          <a:spcPts val="0"/>
                        </a:spcBef>
                        <a:spcAft>
                          <a:spcPts val="0"/>
                        </a:spcAft>
                        <a:buNone/>
                      </a:pPr>
                      <a:r>
                        <a:rPr b="1" lang="en"/>
                        <a:t>    Tanner Scott</a:t>
                      </a:r>
                      <a:endParaRPr b="1"/>
                    </a:p>
                  </a:txBody>
                  <a:tcPr marT="19050" marB="19050" marR="28575" marL="28575" anchor="ctr">
                    <a:lnT cap="flat" cmpd="sng" w="28575">
                      <a:solidFill>
                        <a:srgbClr val="000000"/>
                      </a:solidFill>
                      <a:prstDash val="solid"/>
                      <a:round/>
                      <a:headEnd len="sm" w="sm" type="none"/>
                      <a:tailEnd len="sm" w="sm" type="none"/>
                    </a:lnT>
                  </a:tcPr>
                </a:tc>
                <a:tc>
                  <a:txBody>
                    <a:bodyPr/>
                    <a:lstStyle/>
                    <a:p>
                      <a:pPr indent="0" lvl="0" marL="0" rtl="0" algn="ctr">
                        <a:lnSpc>
                          <a:spcPct val="115000"/>
                        </a:lnSpc>
                        <a:spcBef>
                          <a:spcPts val="0"/>
                        </a:spcBef>
                        <a:spcAft>
                          <a:spcPts val="0"/>
                        </a:spcAft>
                        <a:buNone/>
                      </a:pPr>
                      <a:r>
                        <a:rPr lang="en"/>
                        <a:t>6.64</a:t>
                      </a:r>
                      <a:endParaRPr/>
                    </a:p>
                  </a:txBody>
                  <a:tcPr marT="19050" marB="19050" marR="28575" marL="28575" anchor="ctr">
                    <a:lnT cap="flat" cmpd="sng" w="28575">
                      <a:solidFill>
                        <a:srgbClr val="000000"/>
                      </a:solidFill>
                      <a:prstDash val="solid"/>
                      <a:round/>
                      <a:headEnd len="sm" w="sm" type="none"/>
                      <a:tailEnd len="sm" w="sm" type="none"/>
                    </a:lnT>
                  </a:tcPr>
                </a:tc>
                <a:tc>
                  <a:txBody>
                    <a:bodyPr/>
                    <a:lstStyle/>
                    <a:p>
                      <a:pPr indent="0" lvl="0" marL="0" rtl="0" algn="ctr">
                        <a:lnSpc>
                          <a:spcPct val="115000"/>
                        </a:lnSpc>
                        <a:spcBef>
                          <a:spcPts val="0"/>
                        </a:spcBef>
                        <a:spcAft>
                          <a:spcPts val="0"/>
                        </a:spcAft>
                        <a:buNone/>
                      </a:pPr>
                      <a:r>
                        <a:rPr lang="en"/>
                        <a:t>140.06</a:t>
                      </a:r>
                      <a:endParaRPr/>
                    </a:p>
                  </a:txBody>
                  <a:tcPr marT="19050" marB="19050" marR="28575" marL="28575" anchor="ctr">
                    <a:lnT cap="flat" cmpd="sng" w="28575">
                      <a:solidFill>
                        <a:srgbClr val="000000"/>
                      </a:solidFill>
                      <a:prstDash val="solid"/>
                      <a:round/>
                      <a:headEnd len="sm" w="sm" type="none"/>
                      <a:tailEnd len="sm" w="sm" type="none"/>
                    </a:lnT>
                  </a:tcPr>
                </a:tc>
              </a:tr>
              <a:tr h="674550">
                <a:tc>
                  <a:txBody>
                    <a:bodyPr/>
                    <a:lstStyle/>
                    <a:p>
                      <a:pPr indent="0" lvl="0" marL="0" rtl="0" algn="ctr">
                        <a:lnSpc>
                          <a:spcPct val="115000"/>
                        </a:lnSpc>
                        <a:spcBef>
                          <a:spcPts val="0"/>
                        </a:spcBef>
                        <a:spcAft>
                          <a:spcPts val="0"/>
                        </a:spcAft>
                        <a:buNone/>
                      </a:pPr>
                      <a:r>
                        <a:rPr b="1" lang="en"/>
                        <a:t>   Alexis Díaz</a:t>
                      </a:r>
                      <a:endParaRPr b="1"/>
                    </a:p>
                  </a:txBody>
                  <a:tcPr marT="19050" marB="19050" marR="28575" marL="28575" anchor="ctr"/>
                </a:tc>
                <a:tc>
                  <a:txBody>
                    <a:bodyPr/>
                    <a:lstStyle/>
                    <a:p>
                      <a:pPr indent="0" lvl="0" marL="0" rtl="0" algn="ctr">
                        <a:lnSpc>
                          <a:spcPct val="115000"/>
                        </a:lnSpc>
                        <a:spcBef>
                          <a:spcPts val="0"/>
                        </a:spcBef>
                        <a:spcAft>
                          <a:spcPts val="0"/>
                        </a:spcAft>
                        <a:buNone/>
                      </a:pPr>
                      <a:r>
                        <a:rPr lang="en"/>
                        <a:t>6.44</a:t>
                      </a:r>
                      <a:endParaRPr/>
                    </a:p>
                  </a:txBody>
                  <a:tcPr marT="19050" marB="19050" marR="28575" marL="28575" anchor="ctr"/>
                </a:tc>
                <a:tc>
                  <a:txBody>
                    <a:bodyPr/>
                    <a:lstStyle/>
                    <a:p>
                      <a:pPr indent="0" lvl="0" marL="0" rtl="0" algn="ctr">
                        <a:lnSpc>
                          <a:spcPct val="115000"/>
                        </a:lnSpc>
                        <a:spcBef>
                          <a:spcPts val="0"/>
                        </a:spcBef>
                        <a:spcAft>
                          <a:spcPts val="0"/>
                        </a:spcAft>
                        <a:buNone/>
                      </a:pPr>
                      <a:r>
                        <a:rPr lang="en"/>
                        <a:t>138.59</a:t>
                      </a:r>
                      <a:endParaRPr/>
                    </a:p>
                  </a:txBody>
                  <a:tcPr marT="19050" marB="19050" marR="28575" marL="28575" anchor="ctr"/>
                </a:tc>
              </a:tr>
              <a:tr h="674550">
                <a:tc>
                  <a:txBody>
                    <a:bodyPr/>
                    <a:lstStyle/>
                    <a:p>
                      <a:pPr indent="0" lvl="0" marL="0" rtl="0" algn="ctr">
                        <a:lnSpc>
                          <a:spcPct val="115000"/>
                        </a:lnSpc>
                        <a:spcBef>
                          <a:spcPts val="0"/>
                        </a:spcBef>
                        <a:spcAft>
                          <a:spcPts val="0"/>
                        </a:spcAft>
                        <a:buNone/>
                      </a:pPr>
                      <a:r>
                        <a:rPr b="1" lang="en"/>
                        <a:t>       Félix Bautista</a:t>
                      </a:r>
                      <a:endParaRPr b="1"/>
                    </a:p>
                  </a:txBody>
                  <a:tcPr marT="19050" marB="19050" marR="28575" marL="28575" anchor="ctr"/>
                </a:tc>
                <a:tc>
                  <a:txBody>
                    <a:bodyPr/>
                    <a:lstStyle/>
                    <a:p>
                      <a:pPr indent="0" lvl="0" marL="0" rtl="0" algn="ctr">
                        <a:lnSpc>
                          <a:spcPct val="115000"/>
                        </a:lnSpc>
                        <a:spcBef>
                          <a:spcPts val="0"/>
                        </a:spcBef>
                        <a:spcAft>
                          <a:spcPts val="0"/>
                        </a:spcAft>
                        <a:buNone/>
                      </a:pPr>
                      <a:r>
                        <a:rPr lang="en"/>
                        <a:t>6.32</a:t>
                      </a:r>
                      <a:endParaRPr/>
                    </a:p>
                  </a:txBody>
                  <a:tcPr marT="19050" marB="19050" marR="28575" marL="28575" anchor="ctr"/>
                </a:tc>
                <a:tc>
                  <a:txBody>
                    <a:bodyPr/>
                    <a:lstStyle/>
                    <a:p>
                      <a:pPr indent="0" lvl="0" marL="0" rtl="0" algn="ctr">
                        <a:lnSpc>
                          <a:spcPct val="115000"/>
                        </a:lnSpc>
                        <a:spcBef>
                          <a:spcPts val="0"/>
                        </a:spcBef>
                        <a:spcAft>
                          <a:spcPts val="0"/>
                        </a:spcAft>
                        <a:buNone/>
                      </a:pPr>
                      <a:r>
                        <a:rPr lang="en"/>
                        <a:t>137.69</a:t>
                      </a:r>
                      <a:endParaRPr/>
                    </a:p>
                  </a:txBody>
                  <a:tcPr marT="19050" marB="19050" marR="28575" marL="28575" anchor="ctr"/>
                </a:tc>
              </a:tr>
              <a:tr h="674550">
                <a:tc>
                  <a:txBody>
                    <a:bodyPr/>
                    <a:lstStyle/>
                    <a:p>
                      <a:pPr indent="0" lvl="0" marL="0" rtl="0" algn="ctr">
                        <a:lnSpc>
                          <a:spcPct val="115000"/>
                        </a:lnSpc>
                        <a:spcBef>
                          <a:spcPts val="0"/>
                        </a:spcBef>
                        <a:spcAft>
                          <a:spcPts val="0"/>
                        </a:spcAft>
                        <a:buNone/>
                      </a:pPr>
                      <a:r>
                        <a:rPr b="1" lang="en"/>
                        <a:t>       David Bednar </a:t>
                      </a:r>
                      <a:endParaRPr b="1"/>
                    </a:p>
                  </a:txBody>
                  <a:tcPr marT="19050" marB="19050" marR="28575" marL="28575" anchor="ctr"/>
                </a:tc>
                <a:tc>
                  <a:txBody>
                    <a:bodyPr/>
                    <a:lstStyle/>
                    <a:p>
                      <a:pPr indent="0" lvl="0" marL="0" rtl="0" algn="ctr">
                        <a:lnSpc>
                          <a:spcPct val="115000"/>
                        </a:lnSpc>
                        <a:spcBef>
                          <a:spcPts val="0"/>
                        </a:spcBef>
                        <a:spcAft>
                          <a:spcPts val="0"/>
                        </a:spcAft>
                        <a:buNone/>
                      </a:pPr>
                      <a:r>
                        <a:rPr lang="en"/>
                        <a:t>5.49</a:t>
                      </a:r>
                      <a:endParaRPr/>
                    </a:p>
                  </a:txBody>
                  <a:tcPr marT="19050" marB="19050" marR="28575" marL="28575" anchor="ctr"/>
                </a:tc>
                <a:tc>
                  <a:txBody>
                    <a:bodyPr/>
                    <a:lstStyle/>
                    <a:p>
                      <a:pPr indent="0" lvl="0" marL="0" rtl="0" algn="ctr">
                        <a:lnSpc>
                          <a:spcPct val="115000"/>
                        </a:lnSpc>
                        <a:spcBef>
                          <a:spcPts val="0"/>
                        </a:spcBef>
                        <a:spcAft>
                          <a:spcPts val="0"/>
                        </a:spcAft>
                        <a:buNone/>
                      </a:pPr>
                      <a:r>
                        <a:rPr lang="en"/>
                        <a:t>131.58</a:t>
                      </a:r>
                      <a:endParaRPr/>
                    </a:p>
                  </a:txBody>
                  <a:tcPr marT="19050" marB="19050" marR="28575" marL="28575" anchor="ctr"/>
                </a:tc>
              </a:tr>
              <a:tr h="674550">
                <a:tc>
                  <a:txBody>
                    <a:bodyPr/>
                    <a:lstStyle/>
                    <a:p>
                      <a:pPr indent="0" lvl="0" marL="0" rtl="0" algn="ctr">
                        <a:lnSpc>
                          <a:spcPct val="115000"/>
                        </a:lnSpc>
                        <a:spcBef>
                          <a:spcPts val="0"/>
                        </a:spcBef>
                        <a:spcAft>
                          <a:spcPts val="0"/>
                        </a:spcAft>
                        <a:buNone/>
                      </a:pPr>
                      <a:r>
                        <a:rPr b="1" lang="en"/>
                        <a:t>      Yennier Cano</a:t>
                      </a:r>
                      <a:endParaRPr b="1"/>
                    </a:p>
                  </a:txBody>
                  <a:tcPr marT="19050" marB="19050" marR="28575" marL="28575" anchor="ctr"/>
                </a:tc>
                <a:tc>
                  <a:txBody>
                    <a:bodyPr/>
                    <a:lstStyle/>
                    <a:p>
                      <a:pPr indent="0" lvl="0" marL="0" rtl="0" algn="ctr">
                        <a:lnSpc>
                          <a:spcPct val="115000"/>
                        </a:lnSpc>
                        <a:spcBef>
                          <a:spcPts val="0"/>
                        </a:spcBef>
                        <a:spcAft>
                          <a:spcPts val="0"/>
                        </a:spcAft>
                        <a:buNone/>
                      </a:pPr>
                      <a:r>
                        <a:rPr lang="en"/>
                        <a:t>5.17</a:t>
                      </a:r>
                      <a:endParaRPr/>
                    </a:p>
                  </a:txBody>
                  <a:tcPr marT="19050" marB="19050" marR="28575" marL="28575" anchor="ctr"/>
                </a:tc>
                <a:tc>
                  <a:txBody>
                    <a:bodyPr/>
                    <a:lstStyle/>
                    <a:p>
                      <a:pPr indent="0" lvl="0" marL="0" rtl="0" algn="ctr">
                        <a:lnSpc>
                          <a:spcPct val="115000"/>
                        </a:lnSpc>
                        <a:spcBef>
                          <a:spcPts val="0"/>
                        </a:spcBef>
                        <a:spcAft>
                          <a:spcPts val="0"/>
                        </a:spcAft>
                        <a:buNone/>
                      </a:pPr>
                      <a:r>
                        <a:rPr lang="en"/>
                        <a:t>129.42</a:t>
                      </a:r>
                      <a:endParaRPr/>
                    </a:p>
                  </a:txBody>
                  <a:tcPr marT="19050" marB="19050" marR="28575" marL="28575" anchor="ctr"/>
                </a:tc>
              </a:tr>
            </a:tbl>
          </a:graphicData>
        </a:graphic>
      </p:graphicFrame>
      <p:sp>
        <p:nvSpPr>
          <p:cNvPr id="684" name="Google Shape;684;p43"/>
          <p:cNvSpPr/>
          <p:nvPr/>
        </p:nvSpPr>
        <p:spPr>
          <a:xfrm rot="5400000">
            <a:off x="1943700" y="3072150"/>
            <a:ext cx="5256600" cy="51000"/>
          </a:xfrm>
          <a:prstGeom prst="mathMinus">
            <a:avLst>
              <a:gd fmla="val 23520" name="adj1"/>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aphicFrame>
        <p:nvGraphicFramePr>
          <p:cNvPr id="685" name="Google Shape;685;p43"/>
          <p:cNvGraphicFramePr/>
          <p:nvPr/>
        </p:nvGraphicFramePr>
        <p:xfrm>
          <a:off x="4572024" y="967109"/>
          <a:ext cx="3000000" cy="3000000"/>
        </p:xfrm>
        <a:graphic>
          <a:graphicData uri="http://schemas.openxmlformats.org/drawingml/2006/table">
            <a:tbl>
              <a:tblPr>
                <a:noFill/>
                <a:tableStyleId>{40527FEF-DCFF-4340-9D49-7590FD3428A5}</a:tableStyleId>
              </a:tblPr>
              <a:tblGrid>
                <a:gridCol w="2368375"/>
                <a:gridCol w="1078200"/>
                <a:gridCol w="1078200"/>
              </a:tblGrid>
              <a:tr h="732725">
                <a:tc>
                  <a:txBody>
                    <a:bodyPr/>
                    <a:lstStyle/>
                    <a:p>
                      <a:pPr indent="0" lvl="0" marL="0" rtl="0" algn="l">
                        <a:lnSpc>
                          <a:spcPct val="115000"/>
                        </a:lnSpc>
                        <a:spcBef>
                          <a:spcPts val="0"/>
                        </a:spcBef>
                        <a:spcAft>
                          <a:spcPts val="0"/>
                        </a:spcAft>
                        <a:buNone/>
                      </a:pPr>
                      <a:r>
                        <a:rPr b="1" lang="en" sz="1500"/>
                        <a:t>                     Pitcher</a:t>
                      </a:r>
                      <a:endParaRPr b="1" sz="1500"/>
                    </a:p>
                  </a:txBody>
                  <a:tcPr marT="19050" marB="19050" marR="28575" marL="28575" anchor="ctr">
                    <a:lnB cap="flat" cmpd="sng" w="2857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500"/>
                        <a:t>Hero Save</a:t>
                      </a:r>
                      <a:endParaRPr b="1" sz="1500"/>
                    </a:p>
                  </a:txBody>
                  <a:tcPr marT="19050" marB="19050" marR="28575" marL="28575" anchor="ctr">
                    <a:lnB cap="flat" cmpd="sng" w="2857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500"/>
                        <a:t>Hero Save+</a:t>
                      </a:r>
                      <a:endParaRPr b="1" sz="1500"/>
                    </a:p>
                  </a:txBody>
                  <a:tcPr marT="19050" marB="19050" marR="28575" marL="28575" anchor="ctr">
                    <a:lnB cap="flat" cmpd="sng" w="28575">
                      <a:solidFill>
                        <a:srgbClr val="000000"/>
                      </a:solidFill>
                      <a:prstDash val="solid"/>
                      <a:round/>
                      <a:headEnd len="sm" w="sm" type="none"/>
                      <a:tailEnd len="sm" w="sm" type="none"/>
                    </a:lnB>
                  </a:tcPr>
                </a:tc>
              </a:tr>
              <a:tr h="681100">
                <a:tc>
                  <a:txBody>
                    <a:bodyPr/>
                    <a:lstStyle/>
                    <a:p>
                      <a:pPr indent="0" lvl="0" marL="0" rtl="0" algn="ctr">
                        <a:lnSpc>
                          <a:spcPct val="115000"/>
                        </a:lnSpc>
                        <a:spcBef>
                          <a:spcPts val="0"/>
                        </a:spcBef>
                        <a:spcAft>
                          <a:spcPts val="0"/>
                        </a:spcAft>
                        <a:buNone/>
                      </a:pPr>
                      <a:r>
                        <a:rPr b="1" lang="en"/>
                        <a:t>              Emmanuel Clase</a:t>
                      </a:r>
                      <a:endParaRPr b="1"/>
                    </a:p>
                  </a:txBody>
                  <a:tcPr marT="19050" marB="19050" marR="28575" marL="28575" anchor="ctr">
                    <a:lnT cap="flat" cmpd="sng" w="28575">
                      <a:solidFill>
                        <a:srgbClr val="000000"/>
                      </a:solidFill>
                      <a:prstDash val="solid"/>
                      <a:round/>
                      <a:headEnd len="sm" w="sm" type="none"/>
                      <a:tailEnd len="sm" w="sm" type="none"/>
                    </a:lnT>
                  </a:tcPr>
                </a:tc>
                <a:tc>
                  <a:txBody>
                    <a:bodyPr/>
                    <a:lstStyle/>
                    <a:p>
                      <a:pPr indent="0" lvl="0" marL="0" rtl="0" algn="ctr">
                        <a:lnSpc>
                          <a:spcPct val="115000"/>
                        </a:lnSpc>
                        <a:spcBef>
                          <a:spcPts val="0"/>
                        </a:spcBef>
                        <a:spcAft>
                          <a:spcPts val="0"/>
                        </a:spcAft>
                        <a:buNone/>
                      </a:pPr>
                      <a:r>
                        <a:rPr lang="en"/>
                        <a:t>8.12</a:t>
                      </a:r>
                      <a:endParaRPr/>
                    </a:p>
                  </a:txBody>
                  <a:tcPr marT="19050" marB="19050" marR="28575" marL="28575" anchor="ctr">
                    <a:lnT cap="flat" cmpd="sng" w="28575">
                      <a:solidFill>
                        <a:srgbClr val="000000"/>
                      </a:solidFill>
                      <a:prstDash val="solid"/>
                      <a:round/>
                      <a:headEnd len="sm" w="sm" type="none"/>
                      <a:tailEnd len="sm" w="sm" type="none"/>
                    </a:lnT>
                  </a:tcPr>
                </a:tc>
                <a:tc>
                  <a:txBody>
                    <a:bodyPr/>
                    <a:lstStyle/>
                    <a:p>
                      <a:pPr indent="0" lvl="0" marL="0" rtl="0" algn="ctr">
                        <a:lnSpc>
                          <a:spcPct val="115000"/>
                        </a:lnSpc>
                        <a:spcBef>
                          <a:spcPts val="0"/>
                        </a:spcBef>
                        <a:spcAft>
                          <a:spcPts val="0"/>
                        </a:spcAft>
                        <a:buNone/>
                      </a:pPr>
                      <a:r>
                        <a:rPr lang="en"/>
                        <a:t>147.72</a:t>
                      </a:r>
                      <a:endParaRPr/>
                    </a:p>
                  </a:txBody>
                  <a:tcPr marT="19050" marB="19050" marR="28575" marL="28575" anchor="ctr">
                    <a:lnT cap="flat" cmpd="sng" w="28575">
                      <a:solidFill>
                        <a:srgbClr val="000000"/>
                      </a:solidFill>
                      <a:prstDash val="solid"/>
                      <a:round/>
                      <a:headEnd len="sm" w="sm" type="none"/>
                      <a:tailEnd len="sm" w="sm" type="none"/>
                    </a:lnT>
                  </a:tcPr>
                </a:tc>
              </a:tr>
              <a:tr h="681100">
                <a:tc>
                  <a:txBody>
                    <a:bodyPr/>
                    <a:lstStyle/>
                    <a:p>
                      <a:pPr indent="0" lvl="0" marL="0" rtl="0" algn="ctr">
                        <a:lnSpc>
                          <a:spcPct val="115000"/>
                        </a:lnSpc>
                        <a:spcBef>
                          <a:spcPts val="0"/>
                        </a:spcBef>
                        <a:spcAft>
                          <a:spcPts val="0"/>
                        </a:spcAft>
                        <a:buNone/>
                      </a:pPr>
                      <a:r>
                        <a:rPr b="1" lang="en"/>
                        <a:t>         Ryan Helsley</a:t>
                      </a:r>
                      <a:endParaRPr b="1"/>
                    </a:p>
                  </a:txBody>
                  <a:tcPr marT="19050" marB="19050" marR="28575" marL="28575" anchor="ctr"/>
                </a:tc>
                <a:tc>
                  <a:txBody>
                    <a:bodyPr/>
                    <a:lstStyle/>
                    <a:p>
                      <a:pPr indent="0" lvl="0" marL="0" rtl="0" algn="ctr">
                        <a:lnSpc>
                          <a:spcPct val="115000"/>
                        </a:lnSpc>
                        <a:spcBef>
                          <a:spcPts val="0"/>
                        </a:spcBef>
                        <a:spcAft>
                          <a:spcPts val="0"/>
                        </a:spcAft>
                        <a:buNone/>
                      </a:pPr>
                      <a:r>
                        <a:rPr lang="en"/>
                        <a:t>7.30</a:t>
                      </a:r>
                      <a:endParaRPr/>
                    </a:p>
                  </a:txBody>
                  <a:tcPr marT="19050" marB="19050" marR="28575" marL="28575" anchor="ctr"/>
                </a:tc>
                <a:tc>
                  <a:txBody>
                    <a:bodyPr/>
                    <a:lstStyle/>
                    <a:p>
                      <a:pPr indent="0" lvl="0" marL="0" rtl="0" algn="ctr">
                        <a:lnSpc>
                          <a:spcPct val="115000"/>
                        </a:lnSpc>
                        <a:spcBef>
                          <a:spcPts val="0"/>
                        </a:spcBef>
                        <a:spcAft>
                          <a:spcPts val="0"/>
                        </a:spcAft>
                        <a:buNone/>
                      </a:pPr>
                      <a:r>
                        <a:rPr lang="en"/>
                        <a:t>141.98</a:t>
                      </a:r>
                      <a:endParaRPr/>
                    </a:p>
                  </a:txBody>
                  <a:tcPr marT="19050" marB="19050" marR="28575" marL="28575" anchor="ctr"/>
                </a:tc>
              </a:tr>
              <a:tr h="681100">
                <a:tc>
                  <a:txBody>
                    <a:bodyPr/>
                    <a:lstStyle/>
                    <a:p>
                      <a:pPr indent="0" lvl="0" marL="0" rtl="0" algn="ctr">
                        <a:lnSpc>
                          <a:spcPct val="115000"/>
                        </a:lnSpc>
                        <a:spcBef>
                          <a:spcPts val="0"/>
                        </a:spcBef>
                        <a:spcAft>
                          <a:spcPts val="0"/>
                        </a:spcAft>
                        <a:buNone/>
                      </a:pPr>
                      <a:r>
                        <a:rPr b="1" lang="en"/>
                        <a:t>        Kirby Yates</a:t>
                      </a:r>
                      <a:endParaRPr b="1"/>
                    </a:p>
                  </a:txBody>
                  <a:tcPr marT="19050" marB="19050" marR="28575" marL="28575" anchor="ctr"/>
                </a:tc>
                <a:tc>
                  <a:txBody>
                    <a:bodyPr/>
                    <a:lstStyle/>
                    <a:p>
                      <a:pPr indent="0" lvl="0" marL="0" rtl="0" algn="ctr">
                        <a:lnSpc>
                          <a:spcPct val="115000"/>
                        </a:lnSpc>
                        <a:spcBef>
                          <a:spcPts val="0"/>
                        </a:spcBef>
                        <a:spcAft>
                          <a:spcPts val="0"/>
                        </a:spcAft>
                        <a:buNone/>
                      </a:pPr>
                      <a:r>
                        <a:rPr lang="en"/>
                        <a:t>6.45</a:t>
                      </a:r>
                      <a:endParaRPr/>
                    </a:p>
                  </a:txBody>
                  <a:tcPr marT="19050" marB="19050" marR="28575" marL="28575" anchor="ctr"/>
                </a:tc>
                <a:tc>
                  <a:txBody>
                    <a:bodyPr/>
                    <a:lstStyle/>
                    <a:p>
                      <a:pPr indent="0" lvl="0" marL="0" rtl="0" algn="ctr">
                        <a:lnSpc>
                          <a:spcPct val="115000"/>
                        </a:lnSpc>
                        <a:spcBef>
                          <a:spcPts val="0"/>
                        </a:spcBef>
                        <a:spcAft>
                          <a:spcPts val="0"/>
                        </a:spcAft>
                        <a:buNone/>
                      </a:pPr>
                      <a:r>
                        <a:rPr lang="en"/>
                        <a:t>135.97</a:t>
                      </a:r>
                      <a:endParaRPr/>
                    </a:p>
                  </a:txBody>
                  <a:tcPr marT="19050" marB="19050" marR="28575" marL="28575" anchor="ctr"/>
                </a:tc>
              </a:tr>
              <a:tr h="681100">
                <a:tc>
                  <a:txBody>
                    <a:bodyPr/>
                    <a:lstStyle/>
                    <a:p>
                      <a:pPr indent="0" lvl="0" marL="0" rtl="0" algn="ctr">
                        <a:lnSpc>
                          <a:spcPct val="115000"/>
                        </a:lnSpc>
                        <a:spcBef>
                          <a:spcPts val="0"/>
                        </a:spcBef>
                        <a:spcAft>
                          <a:spcPts val="0"/>
                        </a:spcAft>
                        <a:buNone/>
                      </a:pPr>
                      <a:r>
                        <a:rPr b="1" lang="en"/>
                        <a:t>           Luke Weaver</a:t>
                      </a:r>
                      <a:endParaRPr b="1"/>
                    </a:p>
                  </a:txBody>
                  <a:tcPr marT="19050" marB="19050" marR="28575" marL="28575" anchor="ctr"/>
                </a:tc>
                <a:tc>
                  <a:txBody>
                    <a:bodyPr/>
                    <a:lstStyle/>
                    <a:p>
                      <a:pPr indent="0" lvl="0" marL="0" rtl="0" algn="ctr">
                        <a:lnSpc>
                          <a:spcPct val="115000"/>
                        </a:lnSpc>
                        <a:spcBef>
                          <a:spcPts val="0"/>
                        </a:spcBef>
                        <a:spcAft>
                          <a:spcPts val="0"/>
                        </a:spcAft>
                        <a:buNone/>
                      </a:pPr>
                      <a:r>
                        <a:rPr lang="en"/>
                        <a:t>5.76</a:t>
                      </a:r>
                      <a:endParaRPr/>
                    </a:p>
                  </a:txBody>
                  <a:tcPr marT="19050" marB="19050" marR="28575" marL="28575" anchor="ctr"/>
                </a:tc>
                <a:tc>
                  <a:txBody>
                    <a:bodyPr/>
                    <a:lstStyle/>
                    <a:p>
                      <a:pPr indent="0" lvl="0" marL="0" rtl="0" algn="ctr">
                        <a:lnSpc>
                          <a:spcPct val="115000"/>
                        </a:lnSpc>
                        <a:spcBef>
                          <a:spcPts val="0"/>
                        </a:spcBef>
                        <a:spcAft>
                          <a:spcPts val="0"/>
                        </a:spcAft>
                        <a:buNone/>
                      </a:pPr>
                      <a:r>
                        <a:rPr lang="en"/>
                        <a:t>131.14</a:t>
                      </a:r>
                      <a:endParaRPr/>
                    </a:p>
                  </a:txBody>
                  <a:tcPr marT="19050" marB="19050" marR="28575" marL="28575" anchor="ctr"/>
                </a:tc>
              </a:tr>
              <a:tr h="681100">
                <a:tc>
                  <a:txBody>
                    <a:bodyPr/>
                    <a:lstStyle/>
                    <a:p>
                      <a:pPr indent="0" lvl="0" marL="0" rtl="0" algn="ctr">
                        <a:lnSpc>
                          <a:spcPct val="115000"/>
                        </a:lnSpc>
                        <a:spcBef>
                          <a:spcPts val="0"/>
                        </a:spcBef>
                        <a:spcAft>
                          <a:spcPts val="0"/>
                        </a:spcAft>
                        <a:buNone/>
                      </a:pPr>
                      <a:r>
                        <a:rPr b="1" lang="en"/>
                        <a:t>              Raisel Iglesias</a:t>
                      </a:r>
                      <a:endParaRPr b="1"/>
                    </a:p>
                  </a:txBody>
                  <a:tcPr marT="19050" marB="19050" marR="28575" marL="28575" anchor="ctr"/>
                </a:tc>
                <a:tc>
                  <a:txBody>
                    <a:bodyPr/>
                    <a:lstStyle/>
                    <a:p>
                      <a:pPr indent="0" lvl="0" marL="0" rtl="0" algn="ctr">
                        <a:lnSpc>
                          <a:spcPct val="115000"/>
                        </a:lnSpc>
                        <a:spcBef>
                          <a:spcPts val="0"/>
                        </a:spcBef>
                        <a:spcAft>
                          <a:spcPts val="0"/>
                        </a:spcAft>
                        <a:buNone/>
                      </a:pPr>
                      <a:r>
                        <a:rPr lang="en"/>
                        <a:t>5.37</a:t>
                      </a:r>
                      <a:endParaRPr/>
                    </a:p>
                  </a:txBody>
                  <a:tcPr marT="19050" marB="19050" marR="28575" marL="28575" anchor="ctr"/>
                </a:tc>
                <a:tc>
                  <a:txBody>
                    <a:bodyPr/>
                    <a:lstStyle/>
                    <a:p>
                      <a:pPr indent="0" lvl="0" marL="0" rtl="0" algn="ctr">
                        <a:lnSpc>
                          <a:spcPct val="115000"/>
                        </a:lnSpc>
                        <a:spcBef>
                          <a:spcPts val="0"/>
                        </a:spcBef>
                        <a:spcAft>
                          <a:spcPts val="0"/>
                        </a:spcAft>
                        <a:buNone/>
                      </a:pPr>
                      <a:r>
                        <a:rPr lang="en"/>
                        <a:t>128.41</a:t>
                      </a:r>
                      <a:endParaRPr/>
                    </a:p>
                  </a:txBody>
                  <a:tcPr marT="19050" marB="19050" marR="28575" marL="28575" anchor="ctr"/>
                </a:tc>
              </a:tr>
            </a:tbl>
          </a:graphicData>
        </a:graphic>
      </p:graphicFrame>
      <p:sp>
        <p:nvSpPr>
          <p:cNvPr id="686" name="Google Shape;686;p43"/>
          <p:cNvSpPr txBox="1"/>
          <p:nvPr/>
        </p:nvSpPr>
        <p:spPr>
          <a:xfrm>
            <a:off x="6235463" y="687375"/>
            <a:ext cx="11979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800" u="sng">
                <a:latin typeface="Calibri"/>
                <a:ea typeface="Calibri"/>
                <a:cs typeface="Calibri"/>
                <a:sym typeface="Calibri"/>
              </a:rPr>
              <a:t>2024</a:t>
            </a:r>
            <a:endParaRPr b="1" sz="1800" u="sng">
              <a:latin typeface="Calibri"/>
              <a:ea typeface="Calibri"/>
              <a:cs typeface="Calibri"/>
              <a:sym typeface="Calibri"/>
            </a:endParaRPr>
          </a:p>
        </p:txBody>
      </p:sp>
      <p:sp>
        <p:nvSpPr>
          <p:cNvPr id="687" name="Google Shape;687;p43"/>
          <p:cNvSpPr txBox="1"/>
          <p:nvPr/>
        </p:nvSpPr>
        <p:spPr>
          <a:xfrm>
            <a:off x="1886900" y="687375"/>
            <a:ext cx="11979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800" u="sng">
                <a:latin typeface="Calibri"/>
                <a:ea typeface="Calibri"/>
                <a:cs typeface="Calibri"/>
                <a:sym typeface="Calibri"/>
              </a:rPr>
              <a:t>2023</a:t>
            </a:r>
            <a:endParaRPr b="1" sz="1800" u="sng">
              <a:latin typeface="Calibri"/>
              <a:ea typeface="Calibri"/>
              <a:cs typeface="Calibri"/>
              <a:sym typeface="Calibri"/>
            </a:endParaRPr>
          </a:p>
        </p:txBody>
      </p:sp>
      <p:pic>
        <p:nvPicPr>
          <p:cNvPr id="688" name="Google Shape;688;p43"/>
          <p:cNvPicPr preferRelativeResize="0"/>
          <p:nvPr/>
        </p:nvPicPr>
        <p:blipFill>
          <a:blip r:embed="rId5">
            <a:alphaModFix/>
          </a:blip>
          <a:stretch>
            <a:fillRect/>
          </a:stretch>
        </p:blipFill>
        <p:spPr>
          <a:xfrm>
            <a:off x="138386" y="3004325"/>
            <a:ext cx="837080" cy="608275"/>
          </a:xfrm>
          <a:prstGeom prst="rect">
            <a:avLst/>
          </a:prstGeom>
          <a:noFill/>
          <a:ln>
            <a:noFill/>
          </a:ln>
        </p:spPr>
      </p:pic>
      <p:pic>
        <p:nvPicPr>
          <p:cNvPr id="689" name="Google Shape;689;p43"/>
          <p:cNvPicPr preferRelativeResize="0"/>
          <p:nvPr/>
        </p:nvPicPr>
        <p:blipFill>
          <a:blip r:embed="rId6">
            <a:alphaModFix/>
          </a:blip>
          <a:stretch>
            <a:fillRect/>
          </a:stretch>
        </p:blipFill>
        <p:spPr>
          <a:xfrm>
            <a:off x="90825" y="2374384"/>
            <a:ext cx="932200" cy="676516"/>
          </a:xfrm>
          <a:prstGeom prst="rect">
            <a:avLst/>
          </a:prstGeom>
          <a:noFill/>
          <a:ln>
            <a:noFill/>
          </a:ln>
        </p:spPr>
      </p:pic>
      <p:pic>
        <p:nvPicPr>
          <p:cNvPr id="690" name="Google Shape;690;p43"/>
          <p:cNvPicPr preferRelativeResize="0"/>
          <p:nvPr/>
        </p:nvPicPr>
        <p:blipFill>
          <a:blip r:embed="rId7">
            <a:alphaModFix/>
          </a:blip>
          <a:stretch>
            <a:fillRect/>
          </a:stretch>
        </p:blipFill>
        <p:spPr>
          <a:xfrm>
            <a:off x="278312" y="1733150"/>
            <a:ext cx="557225" cy="676501"/>
          </a:xfrm>
          <a:prstGeom prst="rect">
            <a:avLst/>
          </a:prstGeom>
          <a:noFill/>
          <a:ln>
            <a:noFill/>
          </a:ln>
        </p:spPr>
      </p:pic>
      <p:pic>
        <p:nvPicPr>
          <p:cNvPr id="691" name="Google Shape;691;p43"/>
          <p:cNvPicPr preferRelativeResize="0"/>
          <p:nvPr/>
        </p:nvPicPr>
        <p:blipFill>
          <a:blip r:embed="rId8">
            <a:alphaModFix/>
          </a:blip>
          <a:stretch>
            <a:fillRect/>
          </a:stretch>
        </p:blipFill>
        <p:spPr>
          <a:xfrm>
            <a:off x="4572025" y="1766081"/>
            <a:ext cx="837100" cy="608294"/>
          </a:xfrm>
          <a:prstGeom prst="rect">
            <a:avLst/>
          </a:prstGeom>
          <a:noFill/>
          <a:ln>
            <a:noFill/>
          </a:ln>
        </p:spPr>
      </p:pic>
      <p:pic>
        <p:nvPicPr>
          <p:cNvPr id="692" name="Google Shape;692;p43"/>
          <p:cNvPicPr preferRelativeResize="0"/>
          <p:nvPr/>
        </p:nvPicPr>
        <p:blipFill rotWithShape="1">
          <a:blip r:embed="rId9">
            <a:alphaModFix/>
          </a:blip>
          <a:srcRect b="0" l="6433" r="8691" t="0"/>
          <a:stretch/>
        </p:blipFill>
        <p:spPr>
          <a:xfrm>
            <a:off x="4635325" y="2425575"/>
            <a:ext cx="710475" cy="574125"/>
          </a:xfrm>
          <a:prstGeom prst="rect">
            <a:avLst/>
          </a:prstGeom>
          <a:noFill/>
          <a:ln>
            <a:noFill/>
          </a:ln>
        </p:spPr>
      </p:pic>
      <p:pic>
        <p:nvPicPr>
          <p:cNvPr id="693" name="Google Shape;693;p43" title="download.jpg"/>
          <p:cNvPicPr preferRelativeResize="0"/>
          <p:nvPr/>
        </p:nvPicPr>
        <p:blipFill>
          <a:blip r:embed="rId10">
            <a:alphaModFix/>
          </a:blip>
          <a:stretch>
            <a:fillRect/>
          </a:stretch>
        </p:blipFill>
        <p:spPr>
          <a:xfrm>
            <a:off x="90825" y="3612600"/>
            <a:ext cx="932200" cy="677000"/>
          </a:xfrm>
          <a:prstGeom prst="rect">
            <a:avLst/>
          </a:prstGeom>
          <a:noFill/>
          <a:ln>
            <a:noFill/>
          </a:ln>
        </p:spPr>
      </p:pic>
      <p:pic>
        <p:nvPicPr>
          <p:cNvPr id="694" name="Google Shape;694;p43" title="download-1.jpg"/>
          <p:cNvPicPr preferRelativeResize="0"/>
          <p:nvPr/>
        </p:nvPicPr>
        <p:blipFill>
          <a:blip r:embed="rId11">
            <a:alphaModFix/>
          </a:blip>
          <a:stretch>
            <a:fillRect/>
          </a:stretch>
        </p:blipFill>
        <p:spPr>
          <a:xfrm>
            <a:off x="90823" y="4289602"/>
            <a:ext cx="932200" cy="676996"/>
          </a:xfrm>
          <a:prstGeom prst="rect">
            <a:avLst/>
          </a:prstGeom>
          <a:noFill/>
          <a:ln>
            <a:noFill/>
          </a:ln>
        </p:spPr>
      </p:pic>
      <p:pic>
        <p:nvPicPr>
          <p:cNvPr id="695" name="Google Shape;695;p43" title="download-2.jpg"/>
          <p:cNvPicPr preferRelativeResize="0"/>
          <p:nvPr/>
        </p:nvPicPr>
        <p:blipFill>
          <a:blip r:embed="rId12">
            <a:alphaModFix/>
          </a:blip>
          <a:stretch>
            <a:fillRect/>
          </a:stretch>
        </p:blipFill>
        <p:spPr>
          <a:xfrm>
            <a:off x="4593788" y="3050900"/>
            <a:ext cx="793544" cy="574125"/>
          </a:xfrm>
          <a:prstGeom prst="rect">
            <a:avLst/>
          </a:prstGeom>
          <a:noFill/>
          <a:ln>
            <a:noFill/>
          </a:ln>
        </p:spPr>
      </p:pic>
      <p:pic>
        <p:nvPicPr>
          <p:cNvPr id="696" name="Google Shape;696;p43" title="download-3.jpg"/>
          <p:cNvPicPr preferRelativeResize="0"/>
          <p:nvPr/>
        </p:nvPicPr>
        <p:blipFill>
          <a:blip r:embed="rId13">
            <a:alphaModFix/>
          </a:blip>
          <a:stretch>
            <a:fillRect/>
          </a:stretch>
        </p:blipFill>
        <p:spPr>
          <a:xfrm>
            <a:off x="4597500" y="3676225"/>
            <a:ext cx="837100" cy="605625"/>
          </a:xfrm>
          <a:prstGeom prst="rect">
            <a:avLst/>
          </a:prstGeom>
          <a:noFill/>
          <a:ln>
            <a:noFill/>
          </a:ln>
        </p:spPr>
      </p:pic>
      <p:pic>
        <p:nvPicPr>
          <p:cNvPr id="697" name="Google Shape;697;p43" title="download-4.jpg"/>
          <p:cNvPicPr preferRelativeResize="0"/>
          <p:nvPr/>
        </p:nvPicPr>
        <p:blipFill>
          <a:blip r:embed="rId14">
            <a:alphaModFix/>
          </a:blip>
          <a:stretch>
            <a:fillRect/>
          </a:stretch>
        </p:blipFill>
        <p:spPr>
          <a:xfrm>
            <a:off x="4597512" y="4333040"/>
            <a:ext cx="837100" cy="607935"/>
          </a:xfrm>
          <a:prstGeom prst="rect">
            <a:avLst/>
          </a:prstGeom>
          <a:noFill/>
          <a:ln>
            <a:noFill/>
          </a:ln>
        </p:spPr>
      </p:pic>
      <p:pic>
        <p:nvPicPr>
          <p:cNvPr id="698" name="Google Shape;698;p43" title="download-3.jpg"/>
          <p:cNvPicPr preferRelativeResize="0"/>
          <p:nvPr/>
        </p:nvPicPr>
        <p:blipFill>
          <a:blip r:embed="rId12">
            <a:alphaModFix/>
          </a:blip>
          <a:stretch>
            <a:fillRect/>
          </a:stretch>
        </p:blipFill>
        <p:spPr>
          <a:xfrm>
            <a:off x="4618474" y="3035725"/>
            <a:ext cx="837100" cy="60562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02" name="Shape 702"/>
        <p:cNvGrpSpPr/>
        <p:nvPr/>
      </p:nvGrpSpPr>
      <p:grpSpPr>
        <a:xfrm>
          <a:off x="0" y="0"/>
          <a:ext cx="0" cy="0"/>
          <a:chOff x="0" y="0"/>
          <a:chExt cx="0" cy="0"/>
        </a:xfrm>
      </p:grpSpPr>
      <p:pic>
        <p:nvPicPr>
          <p:cNvPr id="703" name="Google Shape;703;p44"/>
          <p:cNvPicPr preferRelativeResize="0"/>
          <p:nvPr/>
        </p:nvPicPr>
        <p:blipFill>
          <a:blip r:embed="rId3">
            <a:alphaModFix/>
          </a:blip>
          <a:stretch>
            <a:fillRect/>
          </a:stretch>
        </p:blipFill>
        <p:spPr>
          <a:xfrm>
            <a:off x="8563876" y="93414"/>
            <a:ext cx="480550" cy="480550"/>
          </a:xfrm>
          <a:prstGeom prst="rect">
            <a:avLst/>
          </a:prstGeom>
          <a:noFill/>
          <a:ln>
            <a:noFill/>
          </a:ln>
        </p:spPr>
      </p:pic>
      <p:pic>
        <p:nvPicPr>
          <p:cNvPr id="704" name="Google Shape;704;p44"/>
          <p:cNvPicPr preferRelativeResize="0"/>
          <p:nvPr/>
        </p:nvPicPr>
        <p:blipFill>
          <a:blip r:embed="rId4">
            <a:alphaModFix/>
          </a:blip>
          <a:stretch>
            <a:fillRect/>
          </a:stretch>
        </p:blipFill>
        <p:spPr>
          <a:xfrm>
            <a:off x="-110859" y="99475"/>
            <a:ext cx="854313" cy="480551"/>
          </a:xfrm>
          <a:prstGeom prst="rect">
            <a:avLst/>
          </a:prstGeom>
          <a:noFill/>
          <a:ln>
            <a:noFill/>
          </a:ln>
        </p:spPr>
      </p:pic>
      <p:sp>
        <p:nvSpPr>
          <p:cNvPr id="705" name="Google Shape;705;p44"/>
          <p:cNvSpPr/>
          <p:nvPr/>
        </p:nvSpPr>
        <p:spPr>
          <a:xfrm>
            <a:off x="0" y="0"/>
            <a:ext cx="9144000" cy="579900"/>
          </a:xfrm>
          <a:prstGeom prst="rect">
            <a:avLst/>
          </a:prstGeom>
          <a:solidFill>
            <a:srgbClr val="041E4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706" name="Google Shape;706;p44"/>
          <p:cNvPicPr preferRelativeResize="0"/>
          <p:nvPr/>
        </p:nvPicPr>
        <p:blipFill>
          <a:blip r:embed="rId3">
            <a:alphaModFix/>
          </a:blip>
          <a:stretch>
            <a:fillRect/>
          </a:stretch>
        </p:blipFill>
        <p:spPr>
          <a:xfrm>
            <a:off x="8572626" y="49664"/>
            <a:ext cx="480550" cy="480550"/>
          </a:xfrm>
          <a:prstGeom prst="rect">
            <a:avLst/>
          </a:prstGeom>
          <a:noFill/>
          <a:ln>
            <a:noFill/>
          </a:ln>
        </p:spPr>
      </p:pic>
      <p:pic>
        <p:nvPicPr>
          <p:cNvPr id="707" name="Google Shape;707;p44"/>
          <p:cNvPicPr preferRelativeResize="0"/>
          <p:nvPr/>
        </p:nvPicPr>
        <p:blipFill>
          <a:blip r:embed="rId5">
            <a:alphaModFix/>
          </a:blip>
          <a:stretch>
            <a:fillRect/>
          </a:stretch>
        </p:blipFill>
        <p:spPr>
          <a:xfrm>
            <a:off x="90825" y="49675"/>
            <a:ext cx="480548" cy="480548"/>
          </a:xfrm>
          <a:prstGeom prst="rect">
            <a:avLst/>
          </a:prstGeom>
          <a:noFill/>
          <a:ln>
            <a:noFill/>
          </a:ln>
        </p:spPr>
      </p:pic>
      <p:sp>
        <p:nvSpPr>
          <p:cNvPr id="708" name="Google Shape;708;p44"/>
          <p:cNvSpPr txBox="1"/>
          <p:nvPr/>
        </p:nvSpPr>
        <p:spPr>
          <a:xfrm>
            <a:off x="661650" y="-48750"/>
            <a:ext cx="7820700" cy="677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600">
                <a:solidFill>
                  <a:schemeClr val="lt1"/>
                </a:solidFill>
                <a:latin typeface="Calibri"/>
                <a:ea typeface="Calibri"/>
                <a:cs typeface="Calibri"/>
                <a:sym typeface="Calibri"/>
              </a:rPr>
              <a:t>HERO: Rate Leaderboard</a:t>
            </a:r>
            <a:endParaRPr b="1" sz="3600">
              <a:solidFill>
                <a:schemeClr val="lt1"/>
              </a:solidFill>
              <a:latin typeface="Calibri"/>
              <a:ea typeface="Calibri"/>
              <a:cs typeface="Calibri"/>
              <a:sym typeface="Calibri"/>
            </a:endParaRPr>
          </a:p>
        </p:txBody>
      </p:sp>
      <p:sp>
        <p:nvSpPr>
          <p:cNvPr id="709" name="Google Shape;709;p44"/>
          <p:cNvSpPr/>
          <p:nvPr/>
        </p:nvSpPr>
        <p:spPr>
          <a:xfrm>
            <a:off x="0" y="0"/>
            <a:ext cx="9144000" cy="579900"/>
          </a:xfrm>
          <a:prstGeom prst="rect">
            <a:avLst/>
          </a:prstGeom>
          <a:solidFill>
            <a:srgbClr val="041E4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10" name="Google Shape;710;p44"/>
          <p:cNvSpPr txBox="1"/>
          <p:nvPr/>
        </p:nvSpPr>
        <p:spPr>
          <a:xfrm>
            <a:off x="661650" y="0"/>
            <a:ext cx="7820700" cy="579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800">
                <a:solidFill>
                  <a:schemeClr val="lt1"/>
                </a:solidFill>
                <a:latin typeface="Calibri"/>
                <a:ea typeface="Calibri"/>
                <a:cs typeface="Calibri"/>
                <a:sym typeface="Calibri"/>
              </a:rPr>
              <a:t>HERO Saves: Rate Leaderboard</a:t>
            </a:r>
            <a:endParaRPr b="1" sz="2800">
              <a:solidFill>
                <a:schemeClr val="lt1"/>
              </a:solidFill>
              <a:latin typeface="Calibri"/>
              <a:ea typeface="Calibri"/>
              <a:cs typeface="Calibri"/>
              <a:sym typeface="Calibri"/>
            </a:endParaRPr>
          </a:p>
        </p:txBody>
      </p:sp>
      <p:pic>
        <p:nvPicPr>
          <p:cNvPr id="711" name="Google Shape;711;p44"/>
          <p:cNvPicPr preferRelativeResize="0"/>
          <p:nvPr/>
        </p:nvPicPr>
        <p:blipFill>
          <a:blip r:embed="rId3">
            <a:alphaModFix/>
          </a:blip>
          <a:stretch>
            <a:fillRect/>
          </a:stretch>
        </p:blipFill>
        <p:spPr>
          <a:xfrm>
            <a:off x="8572626" y="49664"/>
            <a:ext cx="480550" cy="480550"/>
          </a:xfrm>
          <a:prstGeom prst="rect">
            <a:avLst/>
          </a:prstGeom>
          <a:noFill/>
          <a:ln>
            <a:noFill/>
          </a:ln>
        </p:spPr>
      </p:pic>
      <p:pic>
        <p:nvPicPr>
          <p:cNvPr id="712" name="Google Shape;712;p44"/>
          <p:cNvPicPr preferRelativeResize="0"/>
          <p:nvPr/>
        </p:nvPicPr>
        <p:blipFill>
          <a:blip r:embed="rId5">
            <a:alphaModFix/>
          </a:blip>
          <a:stretch>
            <a:fillRect/>
          </a:stretch>
        </p:blipFill>
        <p:spPr>
          <a:xfrm>
            <a:off x="90825" y="49675"/>
            <a:ext cx="480548" cy="480548"/>
          </a:xfrm>
          <a:prstGeom prst="rect">
            <a:avLst/>
          </a:prstGeom>
          <a:noFill/>
          <a:ln>
            <a:noFill/>
          </a:ln>
        </p:spPr>
      </p:pic>
      <p:graphicFrame>
        <p:nvGraphicFramePr>
          <p:cNvPr id="713" name="Google Shape;713;p44"/>
          <p:cNvGraphicFramePr/>
          <p:nvPr/>
        </p:nvGraphicFramePr>
        <p:xfrm>
          <a:off x="4571899" y="1153859"/>
          <a:ext cx="3000000" cy="3000000"/>
        </p:xfrm>
        <a:graphic>
          <a:graphicData uri="http://schemas.openxmlformats.org/drawingml/2006/table">
            <a:tbl>
              <a:tblPr>
                <a:noFill/>
                <a:tableStyleId>{40527FEF-DCFF-4340-9D49-7590FD3428A5}</a:tableStyleId>
              </a:tblPr>
              <a:tblGrid>
                <a:gridCol w="2482075"/>
                <a:gridCol w="1613375"/>
              </a:tblGrid>
              <a:tr h="653875">
                <a:tc>
                  <a:txBody>
                    <a:bodyPr/>
                    <a:lstStyle/>
                    <a:p>
                      <a:pPr indent="0" lvl="0" marL="0" rtl="0" algn="ctr">
                        <a:lnSpc>
                          <a:spcPct val="115000"/>
                        </a:lnSpc>
                        <a:spcBef>
                          <a:spcPts val="0"/>
                        </a:spcBef>
                        <a:spcAft>
                          <a:spcPts val="0"/>
                        </a:spcAft>
                        <a:buNone/>
                      </a:pPr>
                      <a:r>
                        <a:rPr b="1" lang="en" sz="1500"/>
                        <a:t>                 Pitcher</a:t>
                      </a:r>
                      <a:endParaRPr b="1" sz="1500"/>
                    </a:p>
                  </a:txBody>
                  <a:tcPr marT="19050" marB="19050" marR="28575" marL="28575" anchor="ctr">
                    <a:lnB cap="flat" cmpd="sng" w="2857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500"/>
                        <a:t>Hero Win Rate</a:t>
                      </a:r>
                      <a:endParaRPr b="1" sz="1500"/>
                    </a:p>
                  </a:txBody>
                  <a:tcPr marT="19050" marB="19050" marR="28575" marL="28575" anchor="ctr">
                    <a:lnB cap="flat" cmpd="sng" w="28575">
                      <a:solidFill>
                        <a:srgbClr val="000000"/>
                      </a:solidFill>
                      <a:prstDash val="solid"/>
                      <a:round/>
                      <a:headEnd len="sm" w="sm" type="none"/>
                      <a:tailEnd len="sm" w="sm" type="none"/>
                    </a:lnB>
                  </a:tcPr>
                </a:tc>
              </a:tr>
              <a:tr h="645650">
                <a:tc>
                  <a:txBody>
                    <a:bodyPr/>
                    <a:lstStyle/>
                    <a:p>
                      <a:pPr indent="0" lvl="0" marL="0" rtl="0" algn="ctr">
                        <a:lnSpc>
                          <a:spcPct val="115000"/>
                        </a:lnSpc>
                        <a:spcBef>
                          <a:spcPts val="0"/>
                        </a:spcBef>
                        <a:spcAft>
                          <a:spcPts val="0"/>
                        </a:spcAft>
                        <a:buNone/>
                      </a:pPr>
                      <a:r>
                        <a:rPr b="1" lang="en"/>
                        <a:t>                   Devin Williams</a:t>
                      </a:r>
                      <a:endParaRPr b="1"/>
                    </a:p>
                  </a:txBody>
                  <a:tcPr marT="19050" marB="19050" marR="28575" marL="28575" anchor="ctr">
                    <a:lnT cap="flat" cmpd="sng" w="28575">
                      <a:solidFill>
                        <a:srgbClr val="000000"/>
                      </a:solidFill>
                      <a:prstDash val="solid"/>
                      <a:round/>
                      <a:headEnd len="sm" w="sm" type="none"/>
                      <a:tailEnd len="sm" w="sm" type="none"/>
                    </a:lnT>
                  </a:tcPr>
                </a:tc>
                <a:tc>
                  <a:txBody>
                    <a:bodyPr/>
                    <a:lstStyle/>
                    <a:p>
                      <a:pPr indent="0" lvl="0" marL="0" rtl="0" algn="ctr">
                        <a:lnSpc>
                          <a:spcPct val="115000"/>
                        </a:lnSpc>
                        <a:spcBef>
                          <a:spcPts val="0"/>
                        </a:spcBef>
                        <a:spcAft>
                          <a:spcPts val="0"/>
                        </a:spcAft>
                        <a:buNone/>
                      </a:pPr>
                      <a:r>
                        <a:rPr lang="en"/>
                        <a:t>0.1414</a:t>
                      </a:r>
                      <a:endParaRPr/>
                    </a:p>
                  </a:txBody>
                  <a:tcPr marT="19050" marB="19050" marR="28575" marL="28575" anchor="ctr">
                    <a:lnT cap="flat" cmpd="sng" w="28575">
                      <a:solidFill>
                        <a:srgbClr val="000000"/>
                      </a:solidFill>
                      <a:prstDash val="solid"/>
                      <a:round/>
                      <a:headEnd len="sm" w="sm" type="none"/>
                      <a:tailEnd len="sm" w="sm" type="none"/>
                    </a:lnT>
                  </a:tcPr>
                </a:tc>
              </a:tr>
              <a:tr h="645650">
                <a:tc>
                  <a:txBody>
                    <a:bodyPr/>
                    <a:lstStyle/>
                    <a:p>
                      <a:pPr indent="0" lvl="0" marL="0" rtl="0" algn="ctr">
                        <a:lnSpc>
                          <a:spcPct val="115000"/>
                        </a:lnSpc>
                        <a:spcBef>
                          <a:spcPts val="0"/>
                        </a:spcBef>
                        <a:spcAft>
                          <a:spcPts val="0"/>
                        </a:spcAft>
                        <a:buNone/>
                      </a:pPr>
                      <a:r>
                        <a:rPr b="1" lang="en"/>
                        <a:t>                    Emmanuel Clase          </a:t>
                      </a:r>
                      <a:endParaRPr b="1"/>
                    </a:p>
                  </a:txBody>
                  <a:tcPr marT="19050" marB="19050" marR="28575" marL="28575" anchor="ctr"/>
                </a:tc>
                <a:tc>
                  <a:txBody>
                    <a:bodyPr/>
                    <a:lstStyle/>
                    <a:p>
                      <a:pPr indent="0" lvl="0" marL="0" rtl="0" algn="ctr">
                        <a:lnSpc>
                          <a:spcPct val="115000"/>
                        </a:lnSpc>
                        <a:spcBef>
                          <a:spcPts val="0"/>
                        </a:spcBef>
                        <a:spcAft>
                          <a:spcPts val="0"/>
                        </a:spcAft>
                        <a:buClr>
                          <a:schemeClr val="dk1"/>
                        </a:buClr>
                        <a:buSzPts val="1100"/>
                        <a:buFont typeface="Arial"/>
                        <a:buNone/>
                      </a:pPr>
                      <a:r>
                        <a:rPr lang="en">
                          <a:solidFill>
                            <a:schemeClr val="dk1"/>
                          </a:solidFill>
                        </a:rPr>
                        <a:t>0.1377</a:t>
                      </a:r>
                      <a:endParaRPr/>
                    </a:p>
                  </a:txBody>
                  <a:tcPr marT="19050" marB="19050" marR="28575" marL="28575" anchor="ctr"/>
                </a:tc>
              </a:tr>
              <a:tr h="645650">
                <a:tc>
                  <a:txBody>
                    <a:bodyPr/>
                    <a:lstStyle/>
                    <a:p>
                      <a:pPr indent="0" lvl="0" marL="0" rtl="0" algn="ctr">
                        <a:lnSpc>
                          <a:spcPct val="115000"/>
                        </a:lnSpc>
                        <a:spcBef>
                          <a:spcPts val="0"/>
                        </a:spcBef>
                        <a:spcAft>
                          <a:spcPts val="0"/>
                        </a:spcAft>
                        <a:buNone/>
                      </a:pPr>
                      <a:r>
                        <a:rPr b="1" lang="en"/>
                        <a:t>                   Kirby Yates        </a:t>
                      </a:r>
                      <a:endParaRPr b="1"/>
                    </a:p>
                  </a:txBody>
                  <a:tcPr marT="19050" marB="19050" marR="28575" marL="28575" anchor="ctr"/>
                </a:tc>
                <a:tc>
                  <a:txBody>
                    <a:bodyPr/>
                    <a:lstStyle/>
                    <a:p>
                      <a:pPr indent="0" lvl="0" marL="0" rtl="0" algn="ctr">
                        <a:lnSpc>
                          <a:spcPct val="115000"/>
                        </a:lnSpc>
                        <a:spcBef>
                          <a:spcPts val="0"/>
                        </a:spcBef>
                        <a:spcAft>
                          <a:spcPts val="0"/>
                        </a:spcAft>
                        <a:buClr>
                          <a:schemeClr val="dk1"/>
                        </a:buClr>
                        <a:buSzPts val="1100"/>
                        <a:buFont typeface="Arial"/>
                        <a:buNone/>
                      </a:pPr>
                      <a:r>
                        <a:rPr lang="en">
                          <a:solidFill>
                            <a:schemeClr val="dk1"/>
                          </a:solidFill>
                        </a:rPr>
                        <a:t>0.1371</a:t>
                      </a:r>
                      <a:endParaRPr/>
                    </a:p>
                  </a:txBody>
                  <a:tcPr marT="19050" marB="19050" marR="28575" marL="28575" anchor="ctr"/>
                </a:tc>
              </a:tr>
              <a:tr h="645650">
                <a:tc>
                  <a:txBody>
                    <a:bodyPr/>
                    <a:lstStyle/>
                    <a:p>
                      <a:pPr indent="0" lvl="0" marL="0" rtl="0" algn="ctr">
                        <a:lnSpc>
                          <a:spcPct val="115000"/>
                        </a:lnSpc>
                        <a:spcBef>
                          <a:spcPts val="0"/>
                        </a:spcBef>
                        <a:spcAft>
                          <a:spcPts val="0"/>
                        </a:spcAft>
                        <a:buNone/>
                      </a:pPr>
                      <a:r>
                        <a:rPr b="1" lang="en"/>
                        <a:t>                    Ryan Helsley</a:t>
                      </a:r>
                      <a:endParaRPr b="1"/>
                    </a:p>
                  </a:txBody>
                  <a:tcPr marT="19050" marB="19050" marR="28575" marL="28575" anchor="ctr"/>
                </a:tc>
                <a:tc>
                  <a:txBody>
                    <a:bodyPr/>
                    <a:lstStyle/>
                    <a:p>
                      <a:pPr indent="0" lvl="0" marL="0" rtl="0" algn="ctr">
                        <a:lnSpc>
                          <a:spcPct val="115000"/>
                        </a:lnSpc>
                        <a:spcBef>
                          <a:spcPts val="0"/>
                        </a:spcBef>
                        <a:spcAft>
                          <a:spcPts val="0"/>
                        </a:spcAft>
                        <a:buClr>
                          <a:schemeClr val="dk1"/>
                        </a:buClr>
                        <a:buSzPts val="1100"/>
                        <a:buFont typeface="Arial"/>
                        <a:buNone/>
                      </a:pPr>
                      <a:r>
                        <a:rPr lang="en">
                          <a:solidFill>
                            <a:schemeClr val="dk1"/>
                          </a:solidFill>
                        </a:rPr>
                        <a:t>0.1259</a:t>
                      </a:r>
                      <a:endParaRPr/>
                    </a:p>
                  </a:txBody>
                  <a:tcPr marT="19050" marB="19050" marR="28575" marL="28575" anchor="ctr"/>
                </a:tc>
              </a:tr>
              <a:tr h="645650">
                <a:tc>
                  <a:txBody>
                    <a:bodyPr/>
                    <a:lstStyle/>
                    <a:p>
                      <a:pPr indent="0" lvl="0" marL="0" rtl="0" algn="ctr">
                        <a:lnSpc>
                          <a:spcPct val="115000"/>
                        </a:lnSpc>
                        <a:spcBef>
                          <a:spcPts val="0"/>
                        </a:spcBef>
                        <a:spcAft>
                          <a:spcPts val="0"/>
                        </a:spcAft>
                        <a:buNone/>
                      </a:pPr>
                      <a:r>
                        <a:rPr b="1" lang="en"/>
                        <a:t>                    Edwin Uceta</a:t>
                      </a:r>
                      <a:endParaRPr b="1"/>
                    </a:p>
                  </a:txBody>
                  <a:tcPr marT="19050" marB="19050" marR="28575" marL="28575" anchor="ctr"/>
                </a:tc>
                <a:tc>
                  <a:txBody>
                    <a:bodyPr/>
                    <a:lstStyle/>
                    <a:p>
                      <a:pPr indent="0" lvl="0" marL="0" rtl="0" algn="ctr">
                        <a:lnSpc>
                          <a:spcPct val="115000"/>
                        </a:lnSpc>
                        <a:spcBef>
                          <a:spcPts val="0"/>
                        </a:spcBef>
                        <a:spcAft>
                          <a:spcPts val="0"/>
                        </a:spcAft>
                        <a:buNone/>
                      </a:pPr>
                      <a:r>
                        <a:rPr lang="en"/>
                        <a:t>0.1205</a:t>
                      </a:r>
                      <a:endParaRPr/>
                    </a:p>
                  </a:txBody>
                  <a:tcPr marT="19050" marB="19050" marR="28575" marL="28575" anchor="ctr"/>
                </a:tc>
              </a:tr>
            </a:tbl>
          </a:graphicData>
        </a:graphic>
      </p:graphicFrame>
      <p:graphicFrame>
        <p:nvGraphicFramePr>
          <p:cNvPr id="714" name="Google Shape;714;p44"/>
          <p:cNvGraphicFramePr/>
          <p:nvPr/>
        </p:nvGraphicFramePr>
        <p:xfrm>
          <a:off x="476449" y="1153859"/>
          <a:ext cx="3000000" cy="3000000"/>
        </p:xfrm>
        <a:graphic>
          <a:graphicData uri="http://schemas.openxmlformats.org/drawingml/2006/table">
            <a:tbl>
              <a:tblPr>
                <a:noFill/>
                <a:tableStyleId>{40527FEF-DCFF-4340-9D49-7590FD3428A5}</a:tableStyleId>
              </a:tblPr>
              <a:tblGrid>
                <a:gridCol w="2717800"/>
                <a:gridCol w="1377650"/>
              </a:tblGrid>
              <a:tr h="653875">
                <a:tc>
                  <a:txBody>
                    <a:bodyPr/>
                    <a:lstStyle/>
                    <a:p>
                      <a:pPr indent="0" lvl="0" marL="0" rtl="0" algn="ctr">
                        <a:lnSpc>
                          <a:spcPct val="115000"/>
                        </a:lnSpc>
                        <a:spcBef>
                          <a:spcPts val="0"/>
                        </a:spcBef>
                        <a:spcAft>
                          <a:spcPts val="0"/>
                        </a:spcAft>
                        <a:buNone/>
                      </a:pPr>
                      <a:r>
                        <a:rPr b="1" lang="en" sz="1500"/>
                        <a:t>               Pitcher</a:t>
                      </a:r>
                      <a:endParaRPr b="1" sz="1500"/>
                    </a:p>
                  </a:txBody>
                  <a:tcPr marT="19050" marB="19050" marR="28575" marL="28575" anchor="ctr">
                    <a:lnB cap="flat" cmpd="sng" w="2857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sz="1500"/>
                        <a:t>Hero Win Rate</a:t>
                      </a:r>
                      <a:endParaRPr b="1" sz="1500"/>
                    </a:p>
                  </a:txBody>
                  <a:tcPr marT="19050" marB="19050" marR="28575" marL="28575" anchor="ctr">
                    <a:lnB cap="flat" cmpd="sng" w="28575">
                      <a:solidFill>
                        <a:srgbClr val="000000"/>
                      </a:solidFill>
                      <a:prstDash val="solid"/>
                      <a:round/>
                      <a:headEnd len="sm" w="sm" type="none"/>
                      <a:tailEnd len="sm" w="sm" type="none"/>
                    </a:lnB>
                  </a:tcPr>
                </a:tc>
              </a:tr>
              <a:tr h="645650">
                <a:tc>
                  <a:txBody>
                    <a:bodyPr/>
                    <a:lstStyle/>
                    <a:p>
                      <a:pPr indent="0" lvl="0" marL="0" rtl="0" algn="ctr">
                        <a:lnSpc>
                          <a:spcPct val="115000"/>
                        </a:lnSpc>
                        <a:spcBef>
                          <a:spcPts val="0"/>
                        </a:spcBef>
                        <a:spcAft>
                          <a:spcPts val="0"/>
                        </a:spcAft>
                        <a:buNone/>
                      </a:pPr>
                      <a:r>
                        <a:rPr b="1" lang="en"/>
                        <a:t>             Alexis Díaz</a:t>
                      </a:r>
                      <a:endParaRPr b="1"/>
                    </a:p>
                  </a:txBody>
                  <a:tcPr marT="19050" marB="19050" marR="28575" marL="28575" anchor="ctr">
                    <a:lnT cap="flat" cmpd="sng" w="28575">
                      <a:solidFill>
                        <a:srgbClr val="000000"/>
                      </a:solidFill>
                      <a:prstDash val="solid"/>
                      <a:round/>
                      <a:headEnd len="sm" w="sm" type="none"/>
                      <a:tailEnd len="sm" w="sm" type="none"/>
                    </a:lnT>
                  </a:tcPr>
                </a:tc>
                <a:tc>
                  <a:txBody>
                    <a:bodyPr/>
                    <a:lstStyle/>
                    <a:p>
                      <a:pPr indent="0" lvl="0" marL="0" rtl="0" algn="ctr">
                        <a:lnSpc>
                          <a:spcPct val="115000"/>
                        </a:lnSpc>
                        <a:spcBef>
                          <a:spcPts val="0"/>
                        </a:spcBef>
                        <a:spcAft>
                          <a:spcPts val="0"/>
                        </a:spcAft>
                        <a:buClr>
                          <a:schemeClr val="dk1"/>
                        </a:buClr>
                        <a:buSzPts val="1100"/>
                        <a:buFont typeface="Arial"/>
                        <a:buNone/>
                      </a:pPr>
                      <a:r>
                        <a:rPr lang="en">
                          <a:solidFill>
                            <a:schemeClr val="dk1"/>
                          </a:solidFill>
                        </a:rPr>
                        <a:t>0.1239</a:t>
                      </a:r>
                      <a:endParaRPr/>
                    </a:p>
                  </a:txBody>
                  <a:tcPr marT="19050" marB="19050" marR="28575" marL="28575" anchor="ctr">
                    <a:lnT cap="flat" cmpd="sng" w="28575">
                      <a:solidFill>
                        <a:srgbClr val="000000"/>
                      </a:solidFill>
                      <a:prstDash val="solid"/>
                      <a:round/>
                      <a:headEnd len="sm" w="sm" type="none"/>
                      <a:tailEnd len="sm" w="sm" type="none"/>
                    </a:lnT>
                  </a:tcPr>
                </a:tc>
              </a:tr>
              <a:tr h="645650">
                <a:tc>
                  <a:txBody>
                    <a:bodyPr/>
                    <a:lstStyle/>
                    <a:p>
                      <a:pPr indent="0" lvl="0" marL="0" rtl="0" algn="ctr">
                        <a:lnSpc>
                          <a:spcPct val="115000"/>
                        </a:lnSpc>
                        <a:spcBef>
                          <a:spcPts val="0"/>
                        </a:spcBef>
                        <a:spcAft>
                          <a:spcPts val="0"/>
                        </a:spcAft>
                        <a:buNone/>
                      </a:pPr>
                      <a:r>
                        <a:rPr b="1" lang="en"/>
                        <a:t>  </a:t>
                      </a:r>
                      <a:r>
                        <a:rPr b="1" lang="en"/>
                        <a:t>             </a:t>
                      </a:r>
                      <a:r>
                        <a:rPr b="1" lang="en">
                          <a:solidFill>
                            <a:schemeClr val="dk1"/>
                          </a:solidFill>
                        </a:rPr>
                        <a:t>Félix Bautista</a:t>
                      </a:r>
                      <a:endParaRPr b="1"/>
                    </a:p>
                  </a:txBody>
                  <a:tcPr marT="19050" marB="19050" marR="28575" marL="28575" anchor="ctr"/>
                </a:tc>
                <a:tc>
                  <a:txBody>
                    <a:bodyPr/>
                    <a:lstStyle/>
                    <a:p>
                      <a:pPr indent="0" lvl="0" marL="0" rtl="0" algn="ctr">
                        <a:lnSpc>
                          <a:spcPct val="115000"/>
                        </a:lnSpc>
                        <a:spcBef>
                          <a:spcPts val="0"/>
                        </a:spcBef>
                        <a:spcAft>
                          <a:spcPts val="0"/>
                        </a:spcAft>
                        <a:buNone/>
                      </a:pPr>
                      <a:r>
                        <a:rPr lang="en"/>
                        <a:t>0.1171</a:t>
                      </a:r>
                      <a:endParaRPr/>
                    </a:p>
                  </a:txBody>
                  <a:tcPr marT="19050" marB="19050" marR="28575" marL="28575" anchor="ctr"/>
                </a:tc>
              </a:tr>
              <a:tr h="645650">
                <a:tc>
                  <a:txBody>
                    <a:bodyPr/>
                    <a:lstStyle/>
                    <a:p>
                      <a:pPr indent="0" lvl="0" marL="0" rtl="0" algn="ctr">
                        <a:lnSpc>
                          <a:spcPct val="115000"/>
                        </a:lnSpc>
                        <a:spcBef>
                          <a:spcPts val="0"/>
                        </a:spcBef>
                        <a:spcAft>
                          <a:spcPts val="0"/>
                        </a:spcAft>
                        <a:buNone/>
                      </a:pPr>
                      <a:r>
                        <a:rPr b="1" lang="en"/>
                        <a:t>              Tanner Scott</a:t>
                      </a:r>
                      <a:endParaRPr b="1"/>
                    </a:p>
                  </a:txBody>
                  <a:tcPr marT="19050" marB="19050" marR="28575" marL="28575" anchor="ctr"/>
                </a:tc>
                <a:tc>
                  <a:txBody>
                    <a:bodyPr/>
                    <a:lstStyle/>
                    <a:p>
                      <a:pPr indent="0" lvl="0" marL="0" rtl="0" algn="ctr">
                        <a:lnSpc>
                          <a:spcPct val="115000"/>
                        </a:lnSpc>
                        <a:spcBef>
                          <a:spcPts val="0"/>
                        </a:spcBef>
                        <a:spcAft>
                          <a:spcPts val="0"/>
                        </a:spcAft>
                        <a:buNone/>
                      </a:pPr>
                      <a:r>
                        <a:rPr lang="en"/>
                        <a:t>0.1145</a:t>
                      </a:r>
                      <a:endParaRPr/>
                    </a:p>
                  </a:txBody>
                  <a:tcPr marT="19050" marB="19050" marR="28575" marL="28575" anchor="ctr"/>
                </a:tc>
              </a:tr>
              <a:tr h="645650">
                <a:tc>
                  <a:txBody>
                    <a:bodyPr/>
                    <a:lstStyle/>
                    <a:p>
                      <a:pPr indent="0" lvl="0" marL="0" rtl="0" algn="ctr">
                        <a:lnSpc>
                          <a:spcPct val="115000"/>
                        </a:lnSpc>
                        <a:spcBef>
                          <a:spcPts val="0"/>
                        </a:spcBef>
                        <a:spcAft>
                          <a:spcPts val="0"/>
                        </a:spcAft>
                        <a:buNone/>
                      </a:pPr>
                      <a:r>
                        <a:rPr b="1" lang="en"/>
                        <a:t>               Chris Martin</a:t>
                      </a:r>
                      <a:endParaRPr b="1"/>
                    </a:p>
                  </a:txBody>
                  <a:tcPr marT="19050" marB="19050" marR="28575" marL="28575" anchor="ctr"/>
                </a:tc>
                <a:tc>
                  <a:txBody>
                    <a:bodyPr/>
                    <a:lstStyle/>
                    <a:p>
                      <a:pPr indent="0" lvl="0" marL="0" rtl="0" algn="ctr">
                        <a:lnSpc>
                          <a:spcPct val="115000"/>
                        </a:lnSpc>
                        <a:spcBef>
                          <a:spcPts val="0"/>
                        </a:spcBef>
                        <a:spcAft>
                          <a:spcPts val="0"/>
                        </a:spcAft>
                        <a:buNone/>
                      </a:pPr>
                      <a:r>
                        <a:rPr lang="en"/>
                        <a:t>0.1123</a:t>
                      </a:r>
                      <a:endParaRPr/>
                    </a:p>
                  </a:txBody>
                  <a:tcPr marT="19050" marB="19050" marR="28575" marL="28575" anchor="ctr"/>
                </a:tc>
              </a:tr>
              <a:tr h="645650">
                <a:tc>
                  <a:txBody>
                    <a:bodyPr/>
                    <a:lstStyle/>
                    <a:p>
                      <a:pPr indent="0" lvl="0" marL="0" rtl="0" algn="ctr">
                        <a:lnSpc>
                          <a:spcPct val="115000"/>
                        </a:lnSpc>
                        <a:spcBef>
                          <a:spcPts val="0"/>
                        </a:spcBef>
                        <a:spcAft>
                          <a:spcPts val="0"/>
                        </a:spcAft>
                        <a:buNone/>
                      </a:pPr>
                      <a:r>
                        <a:rPr b="1" lang="en"/>
                        <a:t>                Joel Payamps</a:t>
                      </a:r>
                      <a:endParaRPr b="1"/>
                    </a:p>
                  </a:txBody>
                  <a:tcPr marT="19050" marB="19050" marR="28575" marL="28575" anchor="ctr"/>
                </a:tc>
                <a:tc>
                  <a:txBody>
                    <a:bodyPr/>
                    <a:lstStyle/>
                    <a:p>
                      <a:pPr indent="0" lvl="0" marL="0" rtl="0" algn="ctr">
                        <a:lnSpc>
                          <a:spcPct val="115000"/>
                        </a:lnSpc>
                        <a:spcBef>
                          <a:spcPts val="0"/>
                        </a:spcBef>
                        <a:spcAft>
                          <a:spcPts val="0"/>
                        </a:spcAft>
                        <a:buNone/>
                      </a:pPr>
                      <a:r>
                        <a:rPr lang="en"/>
                        <a:t>0.1122</a:t>
                      </a:r>
                      <a:endParaRPr/>
                    </a:p>
                  </a:txBody>
                  <a:tcPr marT="19050" marB="19050" marR="28575" marL="28575" anchor="ctr"/>
                </a:tc>
              </a:tr>
            </a:tbl>
          </a:graphicData>
        </a:graphic>
      </p:graphicFrame>
      <p:pic>
        <p:nvPicPr>
          <p:cNvPr id="715" name="Google Shape;715;p44" title="download.jpg"/>
          <p:cNvPicPr preferRelativeResize="0"/>
          <p:nvPr/>
        </p:nvPicPr>
        <p:blipFill>
          <a:blip r:embed="rId6">
            <a:alphaModFix/>
          </a:blip>
          <a:stretch>
            <a:fillRect/>
          </a:stretch>
        </p:blipFill>
        <p:spPr>
          <a:xfrm>
            <a:off x="4785698" y="1857493"/>
            <a:ext cx="879050" cy="638393"/>
          </a:xfrm>
          <a:prstGeom prst="rect">
            <a:avLst/>
          </a:prstGeom>
          <a:noFill/>
          <a:ln>
            <a:noFill/>
          </a:ln>
        </p:spPr>
      </p:pic>
      <p:sp>
        <p:nvSpPr>
          <p:cNvPr id="716" name="Google Shape;716;p44"/>
          <p:cNvSpPr txBox="1"/>
          <p:nvPr/>
        </p:nvSpPr>
        <p:spPr>
          <a:xfrm>
            <a:off x="323600" y="722225"/>
            <a:ext cx="4248300" cy="480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u="sng">
                <a:latin typeface="Calibri"/>
                <a:ea typeface="Calibri"/>
                <a:cs typeface="Calibri"/>
                <a:sym typeface="Calibri"/>
              </a:rPr>
              <a:t>2023</a:t>
            </a:r>
            <a:r>
              <a:rPr b="1" lang="en" sz="1800">
                <a:latin typeface="Calibri"/>
                <a:ea typeface="Calibri"/>
                <a:cs typeface="Calibri"/>
                <a:sym typeface="Calibri"/>
              </a:rPr>
              <a:t> (min. 15 appearances with lead)</a:t>
            </a:r>
            <a:endParaRPr b="1" sz="1800">
              <a:latin typeface="Calibri"/>
              <a:ea typeface="Calibri"/>
              <a:cs typeface="Calibri"/>
              <a:sym typeface="Calibri"/>
            </a:endParaRPr>
          </a:p>
        </p:txBody>
      </p:sp>
      <p:sp>
        <p:nvSpPr>
          <p:cNvPr id="717" name="Google Shape;717;p44"/>
          <p:cNvSpPr txBox="1"/>
          <p:nvPr/>
        </p:nvSpPr>
        <p:spPr>
          <a:xfrm>
            <a:off x="4667225" y="722225"/>
            <a:ext cx="4248300" cy="480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u="sng">
                <a:latin typeface="Calibri"/>
                <a:ea typeface="Calibri"/>
                <a:cs typeface="Calibri"/>
                <a:sym typeface="Calibri"/>
              </a:rPr>
              <a:t>2024</a:t>
            </a:r>
            <a:r>
              <a:rPr b="1" lang="en" sz="1800">
                <a:latin typeface="Calibri"/>
                <a:ea typeface="Calibri"/>
                <a:cs typeface="Calibri"/>
                <a:sym typeface="Calibri"/>
              </a:rPr>
              <a:t> (min. 15 appearances with lead)</a:t>
            </a:r>
            <a:endParaRPr b="1" sz="1800">
              <a:latin typeface="Calibri"/>
              <a:ea typeface="Calibri"/>
              <a:cs typeface="Calibri"/>
              <a:sym typeface="Calibri"/>
            </a:endParaRPr>
          </a:p>
        </p:txBody>
      </p:sp>
      <p:pic>
        <p:nvPicPr>
          <p:cNvPr id="718" name="Google Shape;718;p44"/>
          <p:cNvPicPr preferRelativeResize="0"/>
          <p:nvPr/>
        </p:nvPicPr>
        <p:blipFill>
          <a:blip r:embed="rId7">
            <a:alphaModFix/>
          </a:blip>
          <a:stretch>
            <a:fillRect/>
          </a:stretch>
        </p:blipFill>
        <p:spPr>
          <a:xfrm>
            <a:off x="310550" y="1829097"/>
            <a:ext cx="932200" cy="676516"/>
          </a:xfrm>
          <a:prstGeom prst="rect">
            <a:avLst/>
          </a:prstGeom>
          <a:noFill/>
          <a:ln>
            <a:noFill/>
          </a:ln>
        </p:spPr>
      </p:pic>
      <p:pic>
        <p:nvPicPr>
          <p:cNvPr id="719" name="Google Shape;719;p44"/>
          <p:cNvPicPr preferRelativeResize="0"/>
          <p:nvPr/>
        </p:nvPicPr>
        <p:blipFill>
          <a:blip r:embed="rId8">
            <a:alphaModFix/>
          </a:blip>
          <a:stretch>
            <a:fillRect/>
          </a:stretch>
        </p:blipFill>
        <p:spPr>
          <a:xfrm>
            <a:off x="4714775" y="2502781"/>
            <a:ext cx="837100" cy="608294"/>
          </a:xfrm>
          <a:prstGeom prst="rect">
            <a:avLst/>
          </a:prstGeom>
          <a:noFill/>
          <a:ln>
            <a:noFill/>
          </a:ln>
        </p:spPr>
      </p:pic>
      <p:pic>
        <p:nvPicPr>
          <p:cNvPr id="720" name="Google Shape;720;p44"/>
          <p:cNvPicPr preferRelativeResize="0"/>
          <p:nvPr/>
        </p:nvPicPr>
        <p:blipFill>
          <a:blip r:embed="rId9">
            <a:alphaModFix/>
          </a:blip>
          <a:stretch>
            <a:fillRect/>
          </a:stretch>
        </p:blipFill>
        <p:spPr>
          <a:xfrm>
            <a:off x="358111" y="2453375"/>
            <a:ext cx="837080" cy="608274"/>
          </a:xfrm>
          <a:prstGeom prst="rect">
            <a:avLst/>
          </a:prstGeom>
          <a:noFill/>
          <a:ln>
            <a:noFill/>
          </a:ln>
        </p:spPr>
      </p:pic>
      <p:pic>
        <p:nvPicPr>
          <p:cNvPr id="721" name="Google Shape;721;p44"/>
          <p:cNvPicPr preferRelativeResize="0"/>
          <p:nvPr/>
        </p:nvPicPr>
        <p:blipFill>
          <a:blip r:embed="rId10">
            <a:alphaModFix/>
          </a:blip>
          <a:stretch>
            <a:fillRect/>
          </a:stretch>
        </p:blipFill>
        <p:spPr>
          <a:xfrm>
            <a:off x="486700" y="3061646"/>
            <a:ext cx="579900" cy="704029"/>
          </a:xfrm>
          <a:prstGeom prst="rect">
            <a:avLst/>
          </a:prstGeom>
          <a:noFill/>
          <a:ln>
            <a:noFill/>
          </a:ln>
        </p:spPr>
      </p:pic>
      <p:pic>
        <p:nvPicPr>
          <p:cNvPr id="722" name="Google Shape;722;p44" title="download.jpg"/>
          <p:cNvPicPr preferRelativeResize="0"/>
          <p:nvPr/>
        </p:nvPicPr>
        <p:blipFill>
          <a:blip r:embed="rId11">
            <a:alphaModFix/>
          </a:blip>
          <a:stretch>
            <a:fillRect/>
          </a:stretch>
        </p:blipFill>
        <p:spPr>
          <a:xfrm>
            <a:off x="4667217" y="1824970"/>
            <a:ext cx="932200" cy="676997"/>
          </a:xfrm>
          <a:prstGeom prst="rect">
            <a:avLst/>
          </a:prstGeom>
          <a:noFill/>
          <a:ln>
            <a:noFill/>
          </a:ln>
        </p:spPr>
      </p:pic>
      <p:pic>
        <p:nvPicPr>
          <p:cNvPr id="723" name="Google Shape;723;p44" title="download-1.jpg"/>
          <p:cNvPicPr preferRelativeResize="0"/>
          <p:nvPr/>
        </p:nvPicPr>
        <p:blipFill>
          <a:blip r:embed="rId12">
            <a:alphaModFix/>
          </a:blip>
          <a:stretch>
            <a:fillRect/>
          </a:stretch>
        </p:blipFill>
        <p:spPr>
          <a:xfrm>
            <a:off x="337125" y="3650069"/>
            <a:ext cx="879050" cy="638397"/>
          </a:xfrm>
          <a:prstGeom prst="rect">
            <a:avLst/>
          </a:prstGeom>
          <a:noFill/>
          <a:ln>
            <a:noFill/>
          </a:ln>
        </p:spPr>
      </p:pic>
      <p:pic>
        <p:nvPicPr>
          <p:cNvPr id="724" name="Google Shape;724;p44" title="download-2.jpg"/>
          <p:cNvPicPr preferRelativeResize="0"/>
          <p:nvPr/>
        </p:nvPicPr>
        <p:blipFill>
          <a:blip r:embed="rId13">
            <a:alphaModFix/>
          </a:blip>
          <a:stretch>
            <a:fillRect/>
          </a:stretch>
        </p:blipFill>
        <p:spPr>
          <a:xfrm>
            <a:off x="337117" y="4321719"/>
            <a:ext cx="879050" cy="638397"/>
          </a:xfrm>
          <a:prstGeom prst="rect">
            <a:avLst/>
          </a:prstGeom>
          <a:noFill/>
          <a:ln>
            <a:noFill/>
          </a:ln>
        </p:spPr>
      </p:pic>
      <p:pic>
        <p:nvPicPr>
          <p:cNvPr id="725" name="Google Shape;725;p44" title="download-3.jpg"/>
          <p:cNvPicPr preferRelativeResize="0"/>
          <p:nvPr/>
        </p:nvPicPr>
        <p:blipFill>
          <a:blip r:embed="rId14">
            <a:alphaModFix/>
          </a:blip>
          <a:stretch>
            <a:fillRect/>
          </a:stretch>
        </p:blipFill>
        <p:spPr>
          <a:xfrm>
            <a:off x="4693800" y="3095675"/>
            <a:ext cx="879050" cy="635979"/>
          </a:xfrm>
          <a:prstGeom prst="rect">
            <a:avLst/>
          </a:prstGeom>
          <a:noFill/>
          <a:ln>
            <a:noFill/>
          </a:ln>
        </p:spPr>
      </p:pic>
      <p:pic>
        <p:nvPicPr>
          <p:cNvPr id="726" name="Google Shape;726;p44" title="download-4.jpg"/>
          <p:cNvPicPr preferRelativeResize="0"/>
          <p:nvPr/>
        </p:nvPicPr>
        <p:blipFill>
          <a:blip r:embed="rId15">
            <a:alphaModFix/>
          </a:blip>
          <a:stretch>
            <a:fillRect/>
          </a:stretch>
        </p:blipFill>
        <p:spPr>
          <a:xfrm>
            <a:off x="4667225" y="3632060"/>
            <a:ext cx="932200" cy="674432"/>
          </a:xfrm>
          <a:prstGeom prst="rect">
            <a:avLst/>
          </a:prstGeom>
          <a:noFill/>
          <a:ln>
            <a:noFill/>
          </a:ln>
        </p:spPr>
      </p:pic>
      <p:pic>
        <p:nvPicPr>
          <p:cNvPr id="727" name="Google Shape;727;p44"/>
          <p:cNvPicPr preferRelativeResize="0"/>
          <p:nvPr/>
        </p:nvPicPr>
        <p:blipFill>
          <a:blip r:embed="rId16">
            <a:alphaModFix/>
          </a:blip>
          <a:stretch>
            <a:fillRect/>
          </a:stretch>
        </p:blipFill>
        <p:spPr>
          <a:xfrm>
            <a:off x="4714775" y="4325356"/>
            <a:ext cx="837100" cy="608294"/>
          </a:xfrm>
          <a:prstGeom prst="rect">
            <a:avLst/>
          </a:prstGeom>
          <a:noFill/>
          <a:ln>
            <a:noFill/>
          </a:ln>
        </p:spPr>
      </p:pic>
      <p:sp>
        <p:nvSpPr>
          <p:cNvPr id="728" name="Google Shape;728;p44"/>
          <p:cNvSpPr/>
          <p:nvPr/>
        </p:nvSpPr>
        <p:spPr>
          <a:xfrm rot="5400000">
            <a:off x="1943700" y="3072150"/>
            <a:ext cx="5256600" cy="51000"/>
          </a:xfrm>
          <a:prstGeom prst="mathMinus">
            <a:avLst>
              <a:gd fmla="val 23520" name="adj1"/>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32" name="Shape 732"/>
        <p:cNvGrpSpPr/>
        <p:nvPr/>
      </p:nvGrpSpPr>
      <p:grpSpPr>
        <a:xfrm>
          <a:off x="0" y="0"/>
          <a:ext cx="0" cy="0"/>
          <a:chOff x="0" y="0"/>
          <a:chExt cx="0" cy="0"/>
        </a:xfrm>
      </p:grpSpPr>
      <p:pic>
        <p:nvPicPr>
          <p:cNvPr id="733" name="Google Shape;733;p45" title="newest_plotsss_23 2.png"/>
          <p:cNvPicPr preferRelativeResize="0"/>
          <p:nvPr/>
        </p:nvPicPr>
        <p:blipFill>
          <a:blip r:embed="rId3">
            <a:alphaModFix/>
          </a:blip>
          <a:stretch>
            <a:fillRect/>
          </a:stretch>
        </p:blipFill>
        <p:spPr>
          <a:xfrm>
            <a:off x="48800" y="1360575"/>
            <a:ext cx="4474076" cy="3132749"/>
          </a:xfrm>
          <a:prstGeom prst="rect">
            <a:avLst/>
          </a:prstGeom>
          <a:noFill/>
          <a:ln cap="flat" cmpd="sng" w="9525">
            <a:solidFill>
              <a:schemeClr val="dk2"/>
            </a:solidFill>
            <a:prstDash val="solid"/>
            <a:round/>
            <a:headEnd len="sm" w="sm" type="none"/>
            <a:tailEnd len="sm" w="sm" type="none"/>
          </a:ln>
        </p:spPr>
      </p:pic>
      <p:pic>
        <p:nvPicPr>
          <p:cNvPr id="734" name="Google Shape;734;p45" title="newest_plots_24 2.png"/>
          <p:cNvPicPr preferRelativeResize="0"/>
          <p:nvPr/>
        </p:nvPicPr>
        <p:blipFill>
          <a:blip r:embed="rId4">
            <a:alphaModFix/>
          </a:blip>
          <a:stretch>
            <a:fillRect/>
          </a:stretch>
        </p:blipFill>
        <p:spPr>
          <a:xfrm>
            <a:off x="4622525" y="1360579"/>
            <a:ext cx="4474076" cy="3132734"/>
          </a:xfrm>
          <a:prstGeom prst="rect">
            <a:avLst/>
          </a:prstGeom>
          <a:noFill/>
          <a:ln cap="flat" cmpd="sng" w="9525">
            <a:solidFill>
              <a:schemeClr val="dk2"/>
            </a:solidFill>
            <a:prstDash val="solid"/>
            <a:round/>
            <a:headEnd len="sm" w="sm" type="none"/>
            <a:tailEnd len="sm" w="sm" type="none"/>
          </a:ln>
        </p:spPr>
      </p:pic>
      <p:sp>
        <p:nvSpPr>
          <p:cNvPr id="735" name="Google Shape;735;p45"/>
          <p:cNvSpPr txBox="1"/>
          <p:nvPr/>
        </p:nvSpPr>
        <p:spPr>
          <a:xfrm>
            <a:off x="1503450" y="677400"/>
            <a:ext cx="61371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100">
                <a:latin typeface="Calibri"/>
                <a:ea typeface="Calibri"/>
                <a:cs typeface="Calibri"/>
                <a:sym typeface="Calibri"/>
              </a:rPr>
              <a:t>Comparing </a:t>
            </a:r>
            <a:r>
              <a:rPr b="1" lang="en" sz="2100">
                <a:latin typeface="Calibri"/>
                <a:ea typeface="Calibri"/>
                <a:cs typeface="Calibri"/>
                <a:sym typeface="Calibri"/>
              </a:rPr>
              <a:t>saves leaders</a:t>
            </a:r>
            <a:r>
              <a:rPr lang="en" sz="2100">
                <a:latin typeface="Calibri"/>
                <a:ea typeface="Calibri"/>
                <a:cs typeface="Calibri"/>
                <a:sym typeface="Calibri"/>
              </a:rPr>
              <a:t> to their ranking in </a:t>
            </a:r>
            <a:r>
              <a:rPr b="1" lang="en" sz="2100">
                <a:latin typeface="Calibri"/>
                <a:ea typeface="Calibri"/>
                <a:cs typeface="Calibri"/>
                <a:sym typeface="Calibri"/>
              </a:rPr>
              <a:t>hero saves</a:t>
            </a:r>
            <a:endParaRPr sz="2100">
              <a:latin typeface="Calibri"/>
              <a:ea typeface="Calibri"/>
              <a:cs typeface="Calibri"/>
              <a:sym typeface="Calibri"/>
            </a:endParaRPr>
          </a:p>
        </p:txBody>
      </p:sp>
      <p:sp>
        <p:nvSpPr>
          <p:cNvPr id="736" name="Google Shape;736;p45"/>
          <p:cNvSpPr/>
          <p:nvPr/>
        </p:nvSpPr>
        <p:spPr>
          <a:xfrm>
            <a:off x="0" y="0"/>
            <a:ext cx="9144000" cy="579900"/>
          </a:xfrm>
          <a:prstGeom prst="rect">
            <a:avLst/>
          </a:prstGeom>
          <a:solidFill>
            <a:srgbClr val="041E4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737" name="Google Shape;737;p45"/>
          <p:cNvPicPr preferRelativeResize="0"/>
          <p:nvPr/>
        </p:nvPicPr>
        <p:blipFill>
          <a:blip r:embed="rId5">
            <a:alphaModFix/>
          </a:blip>
          <a:stretch>
            <a:fillRect/>
          </a:stretch>
        </p:blipFill>
        <p:spPr>
          <a:xfrm>
            <a:off x="8572626" y="49664"/>
            <a:ext cx="480550" cy="480550"/>
          </a:xfrm>
          <a:prstGeom prst="rect">
            <a:avLst/>
          </a:prstGeom>
          <a:noFill/>
          <a:ln>
            <a:noFill/>
          </a:ln>
        </p:spPr>
      </p:pic>
      <p:pic>
        <p:nvPicPr>
          <p:cNvPr id="738" name="Google Shape;738;p45"/>
          <p:cNvPicPr preferRelativeResize="0"/>
          <p:nvPr/>
        </p:nvPicPr>
        <p:blipFill>
          <a:blip r:embed="rId6">
            <a:alphaModFix/>
          </a:blip>
          <a:stretch>
            <a:fillRect/>
          </a:stretch>
        </p:blipFill>
        <p:spPr>
          <a:xfrm>
            <a:off x="90825" y="49675"/>
            <a:ext cx="480548" cy="480548"/>
          </a:xfrm>
          <a:prstGeom prst="rect">
            <a:avLst/>
          </a:prstGeom>
          <a:noFill/>
          <a:ln>
            <a:noFill/>
          </a:ln>
        </p:spPr>
      </p:pic>
      <p:sp>
        <p:nvSpPr>
          <p:cNvPr id="739" name="Google Shape;739;p45"/>
          <p:cNvSpPr txBox="1"/>
          <p:nvPr/>
        </p:nvSpPr>
        <p:spPr>
          <a:xfrm>
            <a:off x="661650" y="-48750"/>
            <a:ext cx="7820700" cy="677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600">
                <a:solidFill>
                  <a:schemeClr val="lt1"/>
                </a:solidFill>
                <a:latin typeface="Calibri"/>
                <a:ea typeface="Calibri"/>
                <a:cs typeface="Calibri"/>
                <a:sym typeface="Calibri"/>
              </a:rPr>
              <a:t>Overvalued</a:t>
            </a:r>
            <a:r>
              <a:rPr b="1" lang="en" sz="3600">
                <a:solidFill>
                  <a:schemeClr val="lt1"/>
                </a:solidFill>
                <a:latin typeface="Calibri"/>
                <a:ea typeface="Calibri"/>
                <a:cs typeface="Calibri"/>
                <a:sym typeface="Calibri"/>
              </a:rPr>
              <a:t>, Undervalued…</a:t>
            </a:r>
            <a:endParaRPr b="1" sz="3600">
              <a:solidFill>
                <a:schemeClr val="lt1"/>
              </a:solidFill>
              <a:latin typeface="Calibri"/>
              <a:ea typeface="Calibri"/>
              <a:cs typeface="Calibri"/>
              <a:sym typeface="Calibri"/>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3" name="Shape 743"/>
        <p:cNvGrpSpPr/>
        <p:nvPr/>
      </p:nvGrpSpPr>
      <p:grpSpPr>
        <a:xfrm>
          <a:off x="0" y="0"/>
          <a:ext cx="0" cy="0"/>
          <a:chOff x="0" y="0"/>
          <a:chExt cx="0" cy="0"/>
        </a:xfrm>
      </p:grpSpPr>
      <p:sp>
        <p:nvSpPr>
          <p:cNvPr id="744" name="Google Shape;744;p46"/>
          <p:cNvSpPr/>
          <p:nvPr/>
        </p:nvSpPr>
        <p:spPr>
          <a:xfrm>
            <a:off x="4942838" y="1173600"/>
            <a:ext cx="1715700" cy="8193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45" name="Google Shape;745;p46"/>
          <p:cNvSpPr txBox="1"/>
          <p:nvPr/>
        </p:nvSpPr>
        <p:spPr>
          <a:xfrm>
            <a:off x="787950" y="647175"/>
            <a:ext cx="75681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100">
                <a:latin typeface="Calibri"/>
                <a:ea typeface="Calibri"/>
                <a:cs typeface="Calibri"/>
                <a:sym typeface="Calibri"/>
              </a:rPr>
              <a:t>By our metrics, true </a:t>
            </a:r>
            <a:r>
              <a:rPr lang="en" sz="2100">
                <a:latin typeface="Calibri"/>
                <a:ea typeface="Calibri"/>
                <a:cs typeface="Calibri"/>
                <a:sym typeface="Calibri"/>
              </a:rPr>
              <a:t>closers should see a mix of </a:t>
            </a:r>
            <a:r>
              <a:rPr b="1" lang="en" sz="2100">
                <a:latin typeface="Calibri"/>
                <a:ea typeface="Calibri"/>
                <a:cs typeface="Calibri"/>
                <a:sym typeface="Calibri"/>
              </a:rPr>
              <a:t>Threat </a:t>
            </a:r>
            <a:r>
              <a:rPr lang="en" sz="2100">
                <a:latin typeface="Calibri"/>
                <a:ea typeface="Calibri"/>
                <a:cs typeface="Calibri"/>
                <a:sym typeface="Calibri"/>
              </a:rPr>
              <a:t>and </a:t>
            </a:r>
            <a:r>
              <a:rPr b="1" lang="en" sz="2100">
                <a:latin typeface="Calibri"/>
                <a:ea typeface="Calibri"/>
                <a:cs typeface="Calibri"/>
                <a:sym typeface="Calibri"/>
              </a:rPr>
              <a:t>Pressure</a:t>
            </a:r>
            <a:r>
              <a:rPr lang="en" sz="2100">
                <a:latin typeface="Calibri"/>
                <a:ea typeface="Calibri"/>
                <a:cs typeface="Calibri"/>
                <a:sym typeface="Calibri"/>
              </a:rPr>
              <a:t> </a:t>
            </a:r>
            <a:endParaRPr sz="2100">
              <a:latin typeface="Calibri"/>
              <a:ea typeface="Calibri"/>
              <a:cs typeface="Calibri"/>
              <a:sym typeface="Calibri"/>
            </a:endParaRPr>
          </a:p>
        </p:txBody>
      </p:sp>
      <p:sp>
        <p:nvSpPr>
          <p:cNvPr id="746" name="Google Shape;746;p46"/>
          <p:cNvSpPr/>
          <p:nvPr/>
        </p:nvSpPr>
        <p:spPr>
          <a:xfrm>
            <a:off x="5024888" y="1251900"/>
            <a:ext cx="1551600" cy="677400"/>
          </a:xfrm>
          <a:prstGeom prst="roundRect">
            <a:avLst>
              <a:gd fmla="val 16667" name="adj"/>
            </a:avLst>
          </a:prstGeom>
          <a:solidFill>
            <a:srgbClr val="041E42"/>
          </a:solidFill>
          <a:ln cap="flat" cmpd="sng" w="9525">
            <a:solidFill>
              <a:srgbClr val="041E4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chemeClr val="lt1"/>
                </a:solidFill>
                <a:latin typeface="Calibri"/>
                <a:ea typeface="Calibri"/>
                <a:cs typeface="Calibri"/>
                <a:sym typeface="Calibri"/>
              </a:rPr>
              <a:t>Extinguisher (110+, 110+)</a:t>
            </a:r>
            <a:endParaRPr b="1" sz="1600">
              <a:solidFill>
                <a:schemeClr val="lt1"/>
              </a:solidFill>
              <a:latin typeface="Calibri"/>
              <a:ea typeface="Calibri"/>
              <a:cs typeface="Calibri"/>
              <a:sym typeface="Calibri"/>
            </a:endParaRPr>
          </a:p>
        </p:txBody>
      </p:sp>
      <p:sp>
        <p:nvSpPr>
          <p:cNvPr id="747" name="Google Shape;747;p46"/>
          <p:cNvSpPr/>
          <p:nvPr/>
        </p:nvSpPr>
        <p:spPr>
          <a:xfrm>
            <a:off x="5024888" y="3246525"/>
            <a:ext cx="1551600" cy="677400"/>
          </a:xfrm>
          <a:prstGeom prst="roundRect">
            <a:avLst>
              <a:gd fmla="val 16667" name="adj"/>
            </a:avLst>
          </a:prstGeom>
          <a:solidFill>
            <a:srgbClr val="041E42"/>
          </a:solidFill>
          <a:ln cap="flat" cmpd="sng" w="9525">
            <a:solidFill>
              <a:srgbClr val="041E4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chemeClr val="lt1"/>
                </a:solidFill>
                <a:latin typeface="Calibri"/>
                <a:ea typeface="Calibri"/>
                <a:cs typeface="Calibri"/>
                <a:sym typeface="Calibri"/>
              </a:rPr>
              <a:t>Closer</a:t>
            </a:r>
            <a:endParaRPr b="1" sz="1600">
              <a:solidFill>
                <a:schemeClr val="lt1"/>
              </a:solidFill>
              <a:latin typeface="Calibri"/>
              <a:ea typeface="Calibri"/>
              <a:cs typeface="Calibri"/>
              <a:sym typeface="Calibri"/>
            </a:endParaRPr>
          </a:p>
          <a:p>
            <a:pPr indent="0" lvl="0" marL="0" rtl="0" algn="ctr">
              <a:spcBef>
                <a:spcPts val="0"/>
              </a:spcBef>
              <a:spcAft>
                <a:spcPts val="0"/>
              </a:spcAft>
              <a:buNone/>
            </a:pPr>
            <a:r>
              <a:rPr b="1" lang="en" sz="1600">
                <a:solidFill>
                  <a:schemeClr val="lt1"/>
                </a:solidFill>
                <a:latin typeface="Calibri"/>
                <a:ea typeface="Calibri"/>
                <a:cs typeface="Calibri"/>
                <a:sym typeface="Calibri"/>
              </a:rPr>
              <a:t>(110+, &gt;100)</a:t>
            </a:r>
            <a:endParaRPr b="1" sz="1600">
              <a:solidFill>
                <a:schemeClr val="lt1"/>
              </a:solidFill>
              <a:latin typeface="Calibri"/>
              <a:ea typeface="Calibri"/>
              <a:cs typeface="Calibri"/>
              <a:sym typeface="Calibri"/>
            </a:endParaRPr>
          </a:p>
        </p:txBody>
      </p:sp>
      <p:sp>
        <p:nvSpPr>
          <p:cNvPr id="748" name="Google Shape;748;p46"/>
          <p:cNvSpPr/>
          <p:nvPr/>
        </p:nvSpPr>
        <p:spPr>
          <a:xfrm>
            <a:off x="0" y="0"/>
            <a:ext cx="9144000" cy="579900"/>
          </a:xfrm>
          <a:prstGeom prst="rect">
            <a:avLst/>
          </a:prstGeom>
          <a:solidFill>
            <a:srgbClr val="041E4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749" name="Google Shape;749;p46"/>
          <p:cNvPicPr preferRelativeResize="0"/>
          <p:nvPr/>
        </p:nvPicPr>
        <p:blipFill>
          <a:blip r:embed="rId3">
            <a:alphaModFix/>
          </a:blip>
          <a:stretch>
            <a:fillRect/>
          </a:stretch>
        </p:blipFill>
        <p:spPr>
          <a:xfrm>
            <a:off x="8572626" y="49664"/>
            <a:ext cx="480550" cy="480550"/>
          </a:xfrm>
          <a:prstGeom prst="rect">
            <a:avLst/>
          </a:prstGeom>
          <a:noFill/>
          <a:ln>
            <a:noFill/>
          </a:ln>
        </p:spPr>
      </p:pic>
      <p:pic>
        <p:nvPicPr>
          <p:cNvPr id="750" name="Google Shape;750;p46"/>
          <p:cNvPicPr preferRelativeResize="0"/>
          <p:nvPr/>
        </p:nvPicPr>
        <p:blipFill>
          <a:blip r:embed="rId4">
            <a:alphaModFix/>
          </a:blip>
          <a:stretch>
            <a:fillRect/>
          </a:stretch>
        </p:blipFill>
        <p:spPr>
          <a:xfrm>
            <a:off x="90825" y="49675"/>
            <a:ext cx="480548" cy="480548"/>
          </a:xfrm>
          <a:prstGeom prst="rect">
            <a:avLst/>
          </a:prstGeom>
          <a:noFill/>
          <a:ln>
            <a:noFill/>
          </a:ln>
        </p:spPr>
      </p:pic>
      <p:sp>
        <p:nvSpPr>
          <p:cNvPr id="751" name="Google Shape;751;p46"/>
          <p:cNvSpPr txBox="1"/>
          <p:nvPr/>
        </p:nvSpPr>
        <p:spPr>
          <a:xfrm>
            <a:off x="661650" y="-48750"/>
            <a:ext cx="7820700" cy="677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600">
                <a:solidFill>
                  <a:schemeClr val="lt1"/>
                </a:solidFill>
                <a:latin typeface="Calibri"/>
                <a:ea typeface="Calibri"/>
                <a:cs typeface="Calibri"/>
                <a:sym typeface="Calibri"/>
              </a:rPr>
              <a:t>Redefining Closers</a:t>
            </a:r>
            <a:endParaRPr b="1" sz="3600">
              <a:solidFill>
                <a:schemeClr val="lt1"/>
              </a:solidFill>
              <a:latin typeface="Calibri"/>
              <a:ea typeface="Calibri"/>
              <a:cs typeface="Calibri"/>
              <a:sym typeface="Calibri"/>
            </a:endParaRPr>
          </a:p>
        </p:txBody>
      </p:sp>
      <p:cxnSp>
        <p:nvCxnSpPr>
          <p:cNvPr id="752" name="Google Shape;752;p46"/>
          <p:cNvCxnSpPr/>
          <p:nvPr/>
        </p:nvCxnSpPr>
        <p:spPr>
          <a:xfrm flipH="1">
            <a:off x="2314038" y="1256975"/>
            <a:ext cx="10800" cy="2846700"/>
          </a:xfrm>
          <a:prstGeom prst="straightConnector1">
            <a:avLst/>
          </a:prstGeom>
          <a:noFill/>
          <a:ln cap="flat" cmpd="sng" w="19050">
            <a:solidFill>
              <a:schemeClr val="dk1"/>
            </a:solidFill>
            <a:prstDash val="solid"/>
            <a:round/>
            <a:headEnd len="med" w="med" type="none"/>
            <a:tailEnd len="med" w="med" type="none"/>
          </a:ln>
        </p:spPr>
      </p:cxnSp>
      <p:cxnSp>
        <p:nvCxnSpPr>
          <p:cNvPr id="753" name="Google Shape;753;p46"/>
          <p:cNvCxnSpPr/>
          <p:nvPr/>
        </p:nvCxnSpPr>
        <p:spPr>
          <a:xfrm flipH="1">
            <a:off x="2324838" y="4082100"/>
            <a:ext cx="4318800" cy="21600"/>
          </a:xfrm>
          <a:prstGeom prst="straightConnector1">
            <a:avLst/>
          </a:prstGeom>
          <a:noFill/>
          <a:ln cap="flat" cmpd="sng" w="19050">
            <a:solidFill>
              <a:schemeClr val="dk1"/>
            </a:solidFill>
            <a:prstDash val="solid"/>
            <a:round/>
            <a:headEnd len="med" w="med" type="none"/>
            <a:tailEnd len="med" w="med" type="none"/>
          </a:ln>
        </p:spPr>
      </p:cxnSp>
      <p:sp>
        <p:nvSpPr>
          <p:cNvPr id="754" name="Google Shape;754;p46"/>
          <p:cNvSpPr/>
          <p:nvPr/>
        </p:nvSpPr>
        <p:spPr>
          <a:xfrm>
            <a:off x="2475838" y="1251900"/>
            <a:ext cx="1551600" cy="677400"/>
          </a:xfrm>
          <a:prstGeom prst="roundRect">
            <a:avLst>
              <a:gd fmla="val 16667" name="adj"/>
            </a:avLst>
          </a:prstGeom>
          <a:solidFill>
            <a:srgbClr val="041E42"/>
          </a:solidFill>
          <a:ln cap="flat" cmpd="sng" w="9525">
            <a:solidFill>
              <a:srgbClr val="041E4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chemeClr val="lt1"/>
                </a:solidFill>
                <a:latin typeface="Calibri"/>
                <a:ea typeface="Calibri"/>
                <a:cs typeface="Calibri"/>
                <a:sym typeface="Calibri"/>
              </a:rPr>
              <a:t>Relievers</a:t>
            </a:r>
            <a:endParaRPr b="1" sz="1600">
              <a:solidFill>
                <a:schemeClr val="lt1"/>
              </a:solidFill>
              <a:latin typeface="Calibri"/>
              <a:ea typeface="Calibri"/>
              <a:cs typeface="Calibri"/>
              <a:sym typeface="Calibri"/>
            </a:endParaRPr>
          </a:p>
          <a:p>
            <a:pPr indent="0" lvl="0" marL="0" rtl="0" algn="ctr">
              <a:spcBef>
                <a:spcPts val="0"/>
              </a:spcBef>
              <a:spcAft>
                <a:spcPts val="0"/>
              </a:spcAft>
              <a:buNone/>
            </a:pPr>
            <a:r>
              <a:rPr b="1" lang="en" sz="1600">
                <a:solidFill>
                  <a:schemeClr val="lt1"/>
                </a:solidFill>
                <a:latin typeface="Calibri"/>
                <a:ea typeface="Calibri"/>
                <a:cs typeface="Calibri"/>
                <a:sym typeface="Calibri"/>
              </a:rPr>
              <a:t>(&gt;100, 110+)</a:t>
            </a:r>
            <a:endParaRPr b="1" sz="1600">
              <a:solidFill>
                <a:schemeClr val="lt1"/>
              </a:solidFill>
              <a:latin typeface="Calibri"/>
              <a:ea typeface="Calibri"/>
              <a:cs typeface="Calibri"/>
              <a:sym typeface="Calibri"/>
            </a:endParaRPr>
          </a:p>
        </p:txBody>
      </p:sp>
      <p:sp>
        <p:nvSpPr>
          <p:cNvPr id="755" name="Google Shape;755;p46"/>
          <p:cNvSpPr/>
          <p:nvPr/>
        </p:nvSpPr>
        <p:spPr>
          <a:xfrm>
            <a:off x="5024893" y="4217662"/>
            <a:ext cx="1551600" cy="525300"/>
          </a:xfrm>
          <a:prstGeom prst="roundRect">
            <a:avLst>
              <a:gd fmla="val 16667" name="adj"/>
            </a:avLst>
          </a:prstGeom>
          <a:noFill/>
          <a:ln cap="flat" cmpd="sng" w="19050">
            <a:solidFill>
              <a:srgbClr val="041E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 sz="1800">
                <a:latin typeface="Calibri"/>
                <a:ea typeface="Calibri"/>
                <a:cs typeface="Calibri"/>
                <a:sym typeface="Calibri"/>
              </a:rPr>
              <a:t>High Pressure</a:t>
            </a:r>
            <a:endParaRPr b="1" sz="1800">
              <a:latin typeface="Calibri"/>
              <a:ea typeface="Calibri"/>
              <a:cs typeface="Calibri"/>
              <a:sym typeface="Calibri"/>
            </a:endParaRPr>
          </a:p>
        </p:txBody>
      </p:sp>
      <p:sp>
        <p:nvSpPr>
          <p:cNvPr id="756" name="Google Shape;756;p46"/>
          <p:cNvSpPr/>
          <p:nvPr/>
        </p:nvSpPr>
        <p:spPr>
          <a:xfrm>
            <a:off x="611438" y="1251912"/>
            <a:ext cx="1551600" cy="525300"/>
          </a:xfrm>
          <a:prstGeom prst="roundRect">
            <a:avLst>
              <a:gd fmla="val 16667" name="adj"/>
            </a:avLst>
          </a:prstGeom>
          <a:noFill/>
          <a:ln cap="flat" cmpd="sng" w="19050">
            <a:solidFill>
              <a:srgbClr val="041E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 sz="1700">
                <a:latin typeface="Calibri"/>
                <a:ea typeface="Calibri"/>
                <a:cs typeface="Calibri"/>
                <a:sym typeface="Calibri"/>
              </a:rPr>
              <a:t>High Threat</a:t>
            </a:r>
            <a:endParaRPr b="1" sz="1700">
              <a:latin typeface="Calibri"/>
              <a:ea typeface="Calibri"/>
              <a:cs typeface="Calibri"/>
              <a:sym typeface="Calibri"/>
            </a:endParaRPr>
          </a:p>
        </p:txBody>
      </p:sp>
      <p:sp>
        <p:nvSpPr>
          <p:cNvPr id="757" name="Google Shape;757;p46"/>
          <p:cNvSpPr/>
          <p:nvPr/>
        </p:nvSpPr>
        <p:spPr>
          <a:xfrm>
            <a:off x="611438" y="3398637"/>
            <a:ext cx="1551600" cy="525300"/>
          </a:xfrm>
          <a:prstGeom prst="roundRect">
            <a:avLst>
              <a:gd fmla="val 16667" name="adj"/>
            </a:avLst>
          </a:prstGeom>
          <a:noFill/>
          <a:ln cap="flat" cmpd="sng" w="19050">
            <a:solidFill>
              <a:srgbClr val="041E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 sz="1700">
                <a:latin typeface="Calibri"/>
                <a:ea typeface="Calibri"/>
                <a:cs typeface="Calibri"/>
                <a:sym typeface="Calibri"/>
              </a:rPr>
              <a:t>Low </a:t>
            </a:r>
            <a:r>
              <a:rPr b="1" lang="en" sz="1700">
                <a:latin typeface="Calibri"/>
                <a:ea typeface="Calibri"/>
                <a:cs typeface="Calibri"/>
                <a:sym typeface="Calibri"/>
              </a:rPr>
              <a:t>Threat</a:t>
            </a:r>
            <a:endParaRPr b="1" sz="1700">
              <a:latin typeface="Calibri"/>
              <a:ea typeface="Calibri"/>
              <a:cs typeface="Calibri"/>
              <a:sym typeface="Calibri"/>
            </a:endParaRPr>
          </a:p>
        </p:txBody>
      </p:sp>
      <p:sp>
        <p:nvSpPr>
          <p:cNvPr id="758" name="Google Shape;758;p46"/>
          <p:cNvSpPr/>
          <p:nvPr/>
        </p:nvSpPr>
        <p:spPr>
          <a:xfrm>
            <a:off x="2475838" y="4217662"/>
            <a:ext cx="1551600" cy="525300"/>
          </a:xfrm>
          <a:prstGeom prst="roundRect">
            <a:avLst>
              <a:gd fmla="val 16667" name="adj"/>
            </a:avLst>
          </a:prstGeom>
          <a:noFill/>
          <a:ln cap="flat" cmpd="sng" w="19050">
            <a:solidFill>
              <a:srgbClr val="041E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 sz="1700">
                <a:latin typeface="Calibri"/>
                <a:ea typeface="Calibri"/>
                <a:cs typeface="Calibri"/>
                <a:sym typeface="Calibri"/>
              </a:rPr>
              <a:t>Low Pressure</a:t>
            </a:r>
            <a:endParaRPr b="1" sz="1700">
              <a:latin typeface="Calibri"/>
              <a:ea typeface="Calibri"/>
              <a:cs typeface="Calibri"/>
              <a:sym typeface="Calibri"/>
            </a:endParaRPr>
          </a:p>
        </p:txBody>
      </p:sp>
      <p:sp>
        <p:nvSpPr>
          <p:cNvPr id="759" name="Google Shape;759;p46"/>
          <p:cNvSpPr/>
          <p:nvPr/>
        </p:nvSpPr>
        <p:spPr>
          <a:xfrm rot="5400000">
            <a:off x="7103638" y="1094550"/>
            <a:ext cx="681900" cy="1309800"/>
          </a:xfrm>
          <a:prstGeom prst="bentArrow">
            <a:avLst>
              <a:gd fmla="val 25000" name="adj1"/>
              <a:gd fmla="val 25000" name="adj2"/>
              <a:gd fmla="val 25000" name="adj3"/>
              <a:gd fmla="val 43750" name="adj4"/>
            </a:avLst>
          </a:prstGeom>
          <a:solidFill>
            <a:schemeClr val="lt2"/>
          </a:solidFill>
          <a:ln cap="flat" cmpd="sng" w="9525">
            <a:solidFill>
              <a:srgbClr val="041E4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60" name="Google Shape;760;p46"/>
          <p:cNvSpPr/>
          <p:nvPr/>
        </p:nvSpPr>
        <p:spPr>
          <a:xfrm>
            <a:off x="7222763" y="2314275"/>
            <a:ext cx="1309800" cy="1048500"/>
          </a:xfrm>
          <a:prstGeom prst="roundRect">
            <a:avLst>
              <a:gd fmla="val 16667" name="adj"/>
            </a:avLst>
          </a:prstGeom>
          <a:solidFill>
            <a:schemeClr val="lt2"/>
          </a:solidFill>
          <a:ln cap="flat" cmpd="sng" w="19050">
            <a:solidFill>
              <a:srgbClr val="041E4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alibri"/>
                <a:ea typeface="Calibri"/>
                <a:cs typeface="Calibri"/>
                <a:sym typeface="Calibri"/>
              </a:rPr>
              <a:t>Enter any situation and </a:t>
            </a:r>
            <a:r>
              <a:rPr b="1" lang="en">
                <a:latin typeface="Calibri"/>
                <a:ea typeface="Calibri"/>
                <a:cs typeface="Calibri"/>
                <a:sym typeface="Calibri"/>
              </a:rPr>
              <a:t>dominate</a:t>
            </a:r>
            <a:endParaRPr b="1">
              <a:latin typeface="Calibri"/>
              <a:ea typeface="Calibri"/>
              <a:cs typeface="Calibri"/>
              <a:sym typeface="Calibri"/>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64" name="Shape 764"/>
        <p:cNvGrpSpPr/>
        <p:nvPr/>
      </p:nvGrpSpPr>
      <p:grpSpPr>
        <a:xfrm>
          <a:off x="0" y="0"/>
          <a:ext cx="0" cy="0"/>
          <a:chOff x="0" y="0"/>
          <a:chExt cx="0" cy="0"/>
        </a:xfrm>
      </p:grpSpPr>
      <p:sp>
        <p:nvSpPr>
          <p:cNvPr id="765" name="Google Shape;765;p47"/>
          <p:cNvSpPr/>
          <p:nvPr/>
        </p:nvSpPr>
        <p:spPr>
          <a:xfrm>
            <a:off x="0" y="0"/>
            <a:ext cx="9144000" cy="579900"/>
          </a:xfrm>
          <a:prstGeom prst="rect">
            <a:avLst/>
          </a:prstGeom>
          <a:solidFill>
            <a:srgbClr val="041E4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766" name="Google Shape;766;p47"/>
          <p:cNvPicPr preferRelativeResize="0"/>
          <p:nvPr/>
        </p:nvPicPr>
        <p:blipFill>
          <a:blip r:embed="rId3">
            <a:alphaModFix/>
          </a:blip>
          <a:stretch>
            <a:fillRect/>
          </a:stretch>
        </p:blipFill>
        <p:spPr>
          <a:xfrm>
            <a:off x="8572626" y="49664"/>
            <a:ext cx="480550" cy="480550"/>
          </a:xfrm>
          <a:prstGeom prst="rect">
            <a:avLst/>
          </a:prstGeom>
          <a:noFill/>
          <a:ln>
            <a:noFill/>
          </a:ln>
        </p:spPr>
      </p:pic>
      <p:pic>
        <p:nvPicPr>
          <p:cNvPr id="767" name="Google Shape;767;p47"/>
          <p:cNvPicPr preferRelativeResize="0"/>
          <p:nvPr/>
        </p:nvPicPr>
        <p:blipFill>
          <a:blip r:embed="rId4">
            <a:alphaModFix/>
          </a:blip>
          <a:stretch>
            <a:fillRect/>
          </a:stretch>
        </p:blipFill>
        <p:spPr>
          <a:xfrm>
            <a:off x="90825" y="49675"/>
            <a:ext cx="480548" cy="480548"/>
          </a:xfrm>
          <a:prstGeom prst="rect">
            <a:avLst/>
          </a:prstGeom>
          <a:noFill/>
          <a:ln>
            <a:noFill/>
          </a:ln>
        </p:spPr>
      </p:pic>
      <p:sp>
        <p:nvSpPr>
          <p:cNvPr id="768" name="Google Shape;768;p47"/>
          <p:cNvSpPr txBox="1"/>
          <p:nvPr/>
        </p:nvSpPr>
        <p:spPr>
          <a:xfrm>
            <a:off x="661650" y="-48750"/>
            <a:ext cx="7820700" cy="677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600">
                <a:solidFill>
                  <a:schemeClr val="lt1"/>
                </a:solidFill>
                <a:latin typeface="Calibri"/>
                <a:ea typeface="Calibri"/>
                <a:cs typeface="Calibri"/>
                <a:sym typeface="Calibri"/>
              </a:rPr>
              <a:t>Top 5 Each Role, 2024</a:t>
            </a:r>
            <a:endParaRPr b="1" sz="3600">
              <a:solidFill>
                <a:schemeClr val="lt1"/>
              </a:solidFill>
              <a:latin typeface="Calibri"/>
              <a:ea typeface="Calibri"/>
              <a:cs typeface="Calibri"/>
              <a:sym typeface="Calibri"/>
            </a:endParaRPr>
          </a:p>
        </p:txBody>
      </p:sp>
      <p:graphicFrame>
        <p:nvGraphicFramePr>
          <p:cNvPr id="769" name="Google Shape;769;p47"/>
          <p:cNvGraphicFramePr/>
          <p:nvPr/>
        </p:nvGraphicFramePr>
        <p:xfrm>
          <a:off x="25511" y="1043871"/>
          <a:ext cx="3000000" cy="3000000"/>
        </p:xfrm>
        <a:graphic>
          <a:graphicData uri="http://schemas.openxmlformats.org/drawingml/2006/table">
            <a:tbl>
              <a:tblPr>
                <a:noFill/>
                <a:tableStyleId>{40527FEF-DCFF-4340-9D49-7590FD3428A5}</a:tableStyleId>
              </a:tblPr>
              <a:tblGrid>
                <a:gridCol w="2047650"/>
                <a:gridCol w="932200"/>
              </a:tblGrid>
              <a:tr h="666075">
                <a:tc>
                  <a:txBody>
                    <a:bodyPr/>
                    <a:lstStyle/>
                    <a:p>
                      <a:pPr indent="0" lvl="0" marL="0" rtl="0" algn="l">
                        <a:lnSpc>
                          <a:spcPct val="115000"/>
                        </a:lnSpc>
                        <a:spcBef>
                          <a:spcPts val="0"/>
                        </a:spcBef>
                        <a:spcAft>
                          <a:spcPts val="0"/>
                        </a:spcAft>
                        <a:buNone/>
                      </a:pPr>
                      <a:r>
                        <a:rPr b="1" lang="en" sz="1500"/>
                        <a:t>                  Pitcher</a:t>
                      </a:r>
                      <a:endParaRPr b="1" sz="1500"/>
                    </a:p>
                  </a:txBody>
                  <a:tcPr marT="19050" marB="19050" marR="28575" marL="28575" anchor="ctr">
                    <a:lnB cap="flat" cmpd="sng" w="2857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500"/>
                        <a:t>Hero+</a:t>
                      </a:r>
                      <a:endParaRPr b="1" sz="1500"/>
                    </a:p>
                  </a:txBody>
                  <a:tcPr marT="19050" marB="19050" marR="28575" marL="28575" anchor="ctr">
                    <a:lnB cap="flat" cmpd="sng" w="28575">
                      <a:solidFill>
                        <a:srgbClr val="000000"/>
                      </a:solidFill>
                      <a:prstDash val="solid"/>
                      <a:round/>
                      <a:headEnd len="sm" w="sm" type="none"/>
                      <a:tailEnd len="sm" w="sm" type="none"/>
                    </a:lnB>
                  </a:tcPr>
                </a:tc>
              </a:tr>
              <a:tr h="632475">
                <a:tc>
                  <a:txBody>
                    <a:bodyPr/>
                    <a:lstStyle/>
                    <a:p>
                      <a:pPr indent="0" lvl="0" marL="0" rtl="0" algn="ctr">
                        <a:lnSpc>
                          <a:spcPct val="115000"/>
                        </a:lnSpc>
                        <a:spcBef>
                          <a:spcPts val="0"/>
                        </a:spcBef>
                        <a:spcAft>
                          <a:spcPts val="0"/>
                        </a:spcAft>
                        <a:buNone/>
                      </a:pPr>
                      <a:r>
                        <a:rPr b="1" lang="en"/>
                        <a:t>            E. Clase</a:t>
                      </a:r>
                      <a:endParaRPr b="1"/>
                    </a:p>
                  </a:txBody>
                  <a:tcPr marT="19050" marB="19050" marR="28575" marL="28575" anchor="ctr">
                    <a:lnT cap="flat" cmpd="sng" w="28575">
                      <a:solidFill>
                        <a:srgbClr val="000000"/>
                      </a:solidFill>
                      <a:prstDash val="solid"/>
                      <a:round/>
                      <a:headEnd len="sm" w="sm" type="none"/>
                      <a:tailEnd len="sm" w="sm" type="none"/>
                    </a:lnT>
                  </a:tcPr>
                </a:tc>
                <a:tc>
                  <a:txBody>
                    <a:bodyPr/>
                    <a:lstStyle/>
                    <a:p>
                      <a:pPr indent="0" lvl="0" marL="0" rtl="0" algn="ctr">
                        <a:lnSpc>
                          <a:spcPct val="115000"/>
                        </a:lnSpc>
                        <a:spcBef>
                          <a:spcPts val="0"/>
                        </a:spcBef>
                        <a:spcAft>
                          <a:spcPts val="0"/>
                        </a:spcAft>
                        <a:buNone/>
                      </a:pPr>
                      <a:r>
                        <a:rPr lang="en"/>
                        <a:t>141.78</a:t>
                      </a:r>
                      <a:endParaRPr/>
                    </a:p>
                  </a:txBody>
                  <a:tcPr marT="19050" marB="19050" marR="28575" marL="28575" anchor="ctr">
                    <a:lnT cap="flat" cmpd="sng" w="28575">
                      <a:solidFill>
                        <a:srgbClr val="000000"/>
                      </a:solidFill>
                      <a:prstDash val="solid"/>
                      <a:round/>
                      <a:headEnd len="sm" w="sm" type="none"/>
                      <a:tailEnd len="sm" w="sm" type="none"/>
                    </a:lnT>
                  </a:tcPr>
                </a:tc>
              </a:tr>
              <a:tr h="632475">
                <a:tc>
                  <a:txBody>
                    <a:bodyPr/>
                    <a:lstStyle/>
                    <a:p>
                      <a:pPr indent="0" lvl="0" marL="0" rtl="0" algn="ctr">
                        <a:lnSpc>
                          <a:spcPct val="115000"/>
                        </a:lnSpc>
                        <a:spcBef>
                          <a:spcPts val="0"/>
                        </a:spcBef>
                        <a:spcAft>
                          <a:spcPts val="0"/>
                        </a:spcAft>
                        <a:buNone/>
                      </a:pPr>
                      <a:r>
                        <a:rPr b="1" lang="en"/>
                        <a:t>           T. Scott</a:t>
                      </a:r>
                      <a:endParaRPr b="1"/>
                    </a:p>
                  </a:txBody>
                  <a:tcPr marT="19050" marB="19050" marR="28575" marL="28575" anchor="ctr"/>
                </a:tc>
                <a:tc>
                  <a:txBody>
                    <a:bodyPr/>
                    <a:lstStyle/>
                    <a:p>
                      <a:pPr indent="0" lvl="0" marL="0" rtl="0" algn="ctr">
                        <a:lnSpc>
                          <a:spcPct val="115000"/>
                        </a:lnSpc>
                        <a:spcBef>
                          <a:spcPts val="0"/>
                        </a:spcBef>
                        <a:spcAft>
                          <a:spcPts val="0"/>
                        </a:spcAft>
                        <a:buNone/>
                      </a:pPr>
                      <a:r>
                        <a:rPr lang="en"/>
                        <a:t>126.76</a:t>
                      </a:r>
                      <a:endParaRPr/>
                    </a:p>
                  </a:txBody>
                  <a:tcPr marT="19050" marB="19050" marR="28575" marL="28575" anchor="ctr"/>
                </a:tc>
              </a:tr>
              <a:tr h="632475">
                <a:tc>
                  <a:txBody>
                    <a:bodyPr/>
                    <a:lstStyle/>
                    <a:p>
                      <a:pPr indent="0" lvl="0" marL="0" rtl="0" algn="ctr">
                        <a:lnSpc>
                          <a:spcPct val="115000"/>
                        </a:lnSpc>
                        <a:spcBef>
                          <a:spcPts val="0"/>
                        </a:spcBef>
                        <a:spcAft>
                          <a:spcPts val="0"/>
                        </a:spcAft>
                        <a:buNone/>
                      </a:pPr>
                      <a:r>
                        <a:rPr b="1" lang="en"/>
                        <a:t>         </a:t>
                      </a:r>
                      <a:r>
                        <a:rPr b="1" lang="en"/>
                        <a:t>   J. Adam</a:t>
                      </a:r>
                      <a:endParaRPr b="1"/>
                    </a:p>
                  </a:txBody>
                  <a:tcPr marT="19050" marB="19050" marR="28575" marL="28575" anchor="ctr"/>
                </a:tc>
                <a:tc>
                  <a:txBody>
                    <a:bodyPr/>
                    <a:lstStyle/>
                    <a:p>
                      <a:pPr indent="0" lvl="0" marL="0" rtl="0" algn="ctr">
                        <a:lnSpc>
                          <a:spcPct val="115000"/>
                        </a:lnSpc>
                        <a:spcBef>
                          <a:spcPts val="0"/>
                        </a:spcBef>
                        <a:spcAft>
                          <a:spcPts val="0"/>
                        </a:spcAft>
                        <a:buNone/>
                      </a:pPr>
                      <a:r>
                        <a:rPr lang="en"/>
                        <a:t>122.54</a:t>
                      </a:r>
                      <a:endParaRPr/>
                    </a:p>
                  </a:txBody>
                  <a:tcPr marT="19050" marB="19050" marR="28575" marL="28575" anchor="ctr"/>
                </a:tc>
              </a:tr>
              <a:tr h="632475">
                <a:tc>
                  <a:txBody>
                    <a:bodyPr/>
                    <a:lstStyle/>
                    <a:p>
                      <a:pPr indent="0" lvl="0" marL="0" rtl="0" algn="ctr">
                        <a:lnSpc>
                          <a:spcPct val="115000"/>
                        </a:lnSpc>
                        <a:spcBef>
                          <a:spcPts val="0"/>
                        </a:spcBef>
                        <a:spcAft>
                          <a:spcPts val="0"/>
                        </a:spcAft>
                        <a:buNone/>
                      </a:pPr>
                      <a:r>
                        <a:rPr b="1" lang="en"/>
                        <a:t>         G. Jax</a:t>
                      </a:r>
                      <a:endParaRPr b="1"/>
                    </a:p>
                  </a:txBody>
                  <a:tcPr marT="19050" marB="19050" marR="28575" marL="28575" anchor="ctr"/>
                </a:tc>
                <a:tc>
                  <a:txBody>
                    <a:bodyPr/>
                    <a:lstStyle/>
                    <a:p>
                      <a:pPr indent="0" lvl="0" marL="0" rtl="0" algn="ctr">
                        <a:lnSpc>
                          <a:spcPct val="115000"/>
                        </a:lnSpc>
                        <a:spcBef>
                          <a:spcPts val="0"/>
                        </a:spcBef>
                        <a:spcAft>
                          <a:spcPts val="0"/>
                        </a:spcAft>
                        <a:buNone/>
                      </a:pPr>
                      <a:r>
                        <a:rPr lang="en"/>
                        <a:t>119.59</a:t>
                      </a:r>
                      <a:endParaRPr/>
                    </a:p>
                  </a:txBody>
                  <a:tcPr marT="19050" marB="19050" marR="28575" marL="28575" anchor="ctr"/>
                </a:tc>
              </a:tr>
              <a:tr h="632475">
                <a:tc>
                  <a:txBody>
                    <a:bodyPr/>
                    <a:lstStyle/>
                    <a:p>
                      <a:pPr indent="0" lvl="0" marL="0" rtl="0" algn="ctr">
                        <a:lnSpc>
                          <a:spcPct val="115000"/>
                        </a:lnSpc>
                        <a:spcBef>
                          <a:spcPts val="0"/>
                        </a:spcBef>
                        <a:spcAft>
                          <a:spcPts val="0"/>
                        </a:spcAft>
                        <a:buNone/>
                      </a:pPr>
                      <a:r>
                        <a:rPr b="1" lang="en"/>
                        <a:t>            J. Duran</a:t>
                      </a:r>
                      <a:endParaRPr b="1"/>
                    </a:p>
                  </a:txBody>
                  <a:tcPr marT="19050" marB="19050" marR="28575" marL="28575" anchor="ctr"/>
                </a:tc>
                <a:tc>
                  <a:txBody>
                    <a:bodyPr/>
                    <a:lstStyle/>
                    <a:p>
                      <a:pPr indent="0" lvl="0" marL="0" rtl="0" algn="ctr">
                        <a:lnSpc>
                          <a:spcPct val="115000"/>
                        </a:lnSpc>
                        <a:spcBef>
                          <a:spcPts val="0"/>
                        </a:spcBef>
                        <a:spcAft>
                          <a:spcPts val="0"/>
                        </a:spcAft>
                        <a:buNone/>
                      </a:pPr>
                      <a:r>
                        <a:rPr lang="en"/>
                        <a:t>115.21</a:t>
                      </a:r>
                      <a:endParaRPr/>
                    </a:p>
                  </a:txBody>
                  <a:tcPr marT="19050" marB="19050" marR="28575" marL="28575" anchor="ctr"/>
                </a:tc>
              </a:tr>
            </a:tbl>
          </a:graphicData>
        </a:graphic>
      </p:graphicFrame>
      <p:sp>
        <p:nvSpPr>
          <p:cNvPr id="770" name="Google Shape;770;p47"/>
          <p:cNvSpPr/>
          <p:nvPr/>
        </p:nvSpPr>
        <p:spPr>
          <a:xfrm rot="5400000">
            <a:off x="377038" y="3133025"/>
            <a:ext cx="5256600" cy="51000"/>
          </a:xfrm>
          <a:prstGeom prst="mathMinus">
            <a:avLst>
              <a:gd fmla="val 23520" name="adj1"/>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aphicFrame>
        <p:nvGraphicFramePr>
          <p:cNvPr id="771" name="Google Shape;771;p47"/>
          <p:cNvGraphicFramePr/>
          <p:nvPr/>
        </p:nvGraphicFramePr>
        <p:xfrm>
          <a:off x="3005362" y="1027984"/>
          <a:ext cx="3000000" cy="3000000"/>
        </p:xfrm>
        <a:graphic>
          <a:graphicData uri="http://schemas.openxmlformats.org/drawingml/2006/table">
            <a:tbl>
              <a:tblPr>
                <a:noFill/>
                <a:tableStyleId>{40527FEF-DCFF-4340-9D49-7590FD3428A5}</a:tableStyleId>
              </a:tblPr>
              <a:tblGrid>
                <a:gridCol w="2082075"/>
                <a:gridCol w="947850"/>
              </a:tblGrid>
              <a:tr h="681975">
                <a:tc>
                  <a:txBody>
                    <a:bodyPr/>
                    <a:lstStyle/>
                    <a:p>
                      <a:pPr indent="0" lvl="0" marL="0" rtl="0" algn="l">
                        <a:lnSpc>
                          <a:spcPct val="115000"/>
                        </a:lnSpc>
                        <a:spcBef>
                          <a:spcPts val="0"/>
                        </a:spcBef>
                        <a:spcAft>
                          <a:spcPts val="0"/>
                        </a:spcAft>
                        <a:buNone/>
                      </a:pPr>
                      <a:r>
                        <a:rPr b="1" lang="en" sz="1500"/>
                        <a:t>                     Pitcher</a:t>
                      </a:r>
                      <a:endParaRPr b="1" sz="1500"/>
                    </a:p>
                  </a:txBody>
                  <a:tcPr marT="19050" marB="19050" marR="28575" marL="28575" anchor="ctr">
                    <a:lnB cap="flat" cmpd="sng" w="2857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500"/>
                        <a:t>Hero Save+</a:t>
                      </a:r>
                      <a:endParaRPr b="1" sz="1500"/>
                    </a:p>
                  </a:txBody>
                  <a:tcPr marT="19050" marB="19050" marR="28575" marL="28575" anchor="ctr">
                    <a:lnB cap="flat" cmpd="sng" w="28575">
                      <a:solidFill>
                        <a:srgbClr val="000000"/>
                      </a:solidFill>
                      <a:prstDash val="solid"/>
                      <a:round/>
                      <a:headEnd len="sm" w="sm" type="none"/>
                      <a:tailEnd len="sm" w="sm" type="none"/>
                    </a:lnB>
                  </a:tcPr>
                </a:tc>
              </a:tr>
              <a:tr h="633925">
                <a:tc>
                  <a:txBody>
                    <a:bodyPr/>
                    <a:lstStyle/>
                    <a:p>
                      <a:pPr indent="0" lvl="0" marL="0" rtl="0" algn="ctr">
                        <a:lnSpc>
                          <a:spcPct val="115000"/>
                        </a:lnSpc>
                        <a:spcBef>
                          <a:spcPts val="0"/>
                        </a:spcBef>
                        <a:spcAft>
                          <a:spcPts val="0"/>
                        </a:spcAft>
                        <a:buNone/>
                      </a:pPr>
                      <a:r>
                        <a:rPr b="1" lang="en"/>
                        <a:t>          K. Yates</a:t>
                      </a:r>
                      <a:endParaRPr b="1"/>
                    </a:p>
                  </a:txBody>
                  <a:tcPr marT="19050" marB="19050" marR="28575" marL="28575" anchor="ctr">
                    <a:lnT cap="flat" cmpd="sng" w="28575">
                      <a:solidFill>
                        <a:srgbClr val="000000"/>
                      </a:solidFill>
                      <a:prstDash val="solid"/>
                      <a:round/>
                      <a:headEnd len="sm" w="sm" type="none"/>
                      <a:tailEnd len="sm" w="sm" type="none"/>
                    </a:lnT>
                  </a:tcPr>
                </a:tc>
                <a:tc>
                  <a:txBody>
                    <a:bodyPr/>
                    <a:lstStyle/>
                    <a:p>
                      <a:pPr indent="0" lvl="0" marL="0" rtl="0" algn="ctr">
                        <a:lnSpc>
                          <a:spcPct val="115000"/>
                        </a:lnSpc>
                        <a:spcBef>
                          <a:spcPts val="0"/>
                        </a:spcBef>
                        <a:spcAft>
                          <a:spcPts val="0"/>
                        </a:spcAft>
                        <a:buNone/>
                      </a:pPr>
                      <a:r>
                        <a:rPr lang="en"/>
                        <a:t>141.77</a:t>
                      </a:r>
                      <a:endParaRPr/>
                    </a:p>
                  </a:txBody>
                  <a:tcPr marT="19050" marB="19050" marR="28575" marL="28575" anchor="ctr">
                    <a:lnT cap="flat" cmpd="sng" w="28575">
                      <a:solidFill>
                        <a:srgbClr val="000000"/>
                      </a:solidFill>
                      <a:prstDash val="solid"/>
                      <a:round/>
                      <a:headEnd len="sm" w="sm" type="none"/>
                      <a:tailEnd len="sm" w="sm" type="none"/>
                    </a:lnT>
                  </a:tcPr>
                </a:tc>
              </a:tr>
              <a:tr h="633925">
                <a:tc>
                  <a:txBody>
                    <a:bodyPr/>
                    <a:lstStyle/>
                    <a:p>
                      <a:pPr indent="0" lvl="0" marL="0" rtl="0" algn="ctr">
                        <a:lnSpc>
                          <a:spcPct val="115000"/>
                        </a:lnSpc>
                        <a:spcBef>
                          <a:spcPts val="0"/>
                        </a:spcBef>
                        <a:spcAft>
                          <a:spcPts val="0"/>
                        </a:spcAft>
                        <a:buNone/>
                      </a:pPr>
                      <a:r>
                        <a:rPr b="1" lang="en"/>
                        <a:t>            R. Walker</a:t>
                      </a:r>
                      <a:endParaRPr b="1"/>
                    </a:p>
                  </a:txBody>
                  <a:tcPr marT="19050" marB="19050" marR="28575" marL="28575" anchor="ctr"/>
                </a:tc>
                <a:tc>
                  <a:txBody>
                    <a:bodyPr/>
                    <a:lstStyle/>
                    <a:p>
                      <a:pPr indent="0" lvl="0" marL="0" rtl="0" algn="ctr">
                        <a:lnSpc>
                          <a:spcPct val="115000"/>
                        </a:lnSpc>
                        <a:spcBef>
                          <a:spcPts val="0"/>
                        </a:spcBef>
                        <a:spcAft>
                          <a:spcPts val="0"/>
                        </a:spcAft>
                        <a:buNone/>
                      </a:pPr>
                      <a:r>
                        <a:rPr lang="en"/>
                        <a:t>129.24</a:t>
                      </a:r>
                      <a:endParaRPr/>
                    </a:p>
                  </a:txBody>
                  <a:tcPr marT="19050" marB="19050" marR="28575" marL="28575" anchor="ctr"/>
                </a:tc>
              </a:tr>
              <a:tr h="633925">
                <a:tc>
                  <a:txBody>
                    <a:bodyPr/>
                    <a:lstStyle/>
                    <a:p>
                      <a:pPr indent="0" lvl="0" marL="0" rtl="0" algn="ctr">
                        <a:lnSpc>
                          <a:spcPct val="115000"/>
                        </a:lnSpc>
                        <a:spcBef>
                          <a:spcPts val="0"/>
                        </a:spcBef>
                        <a:spcAft>
                          <a:spcPts val="0"/>
                        </a:spcAft>
                        <a:buNone/>
                      </a:pPr>
                      <a:r>
                        <a:rPr b="1" lang="en">
                          <a:solidFill>
                            <a:schemeClr val="dk1"/>
                          </a:solidFill>
                        </a:rPr>
                        <a:t>            A. Munoz</a:t>
                      </a:r>
                      <a:endParaRPr b="1"/>
                    </a:p>
                  </a:txBody>
                  <a:tcPr marT="19050" marB="19050" marR="28575" marL="28575" anchor="ctr"/>
                </a:tc>
                <a:tc>
                  <a:txBody>
                    <a:bodyPr/>
                    <a:lstStyle/>
                    <a:p>
                      <a:pPr indent="0" lvl="0" marL="0" rtl="0" algn="ctr">
                        <a:lnSpc>
                          <a:spcPct val="115000"/>
                        </a:lnSpc>
                        <a:spcBef>
                          <a:spcPts val="0"/>
                        </a:spcBef>
                        <a:spcAft>
                          <a:spcPts val="0"/>
                        </a:spcAft>
                        <a:buNone/>
                      </a:pPr>
                      <a:r>
                        <a:rPr lang="en">
                          <a:solidFill>
                            <a:schemeClr val="dk1"/>
                          </a:solidFill>
                        </a:rPr>
                        <a:t>128.77</a:t>
                      </a:r>
                      <a:endParaRPr/>
                    </a:p>
                  </a:txBody>
                  <a:tcPr marT="19050" marB="19050" marR="28575" marL="28575" anchor="ctr"/>
                </a:tc>
              </a:tr>
              <a:tr h="633925">
                <a:tc>
                  <a:txBody>
                    <a:bodyPr/>
                    <a:lstStyle/>
                    <a:p>
                      <a:pPr indent="0" lvl="0" marL="0" rtl="0" algn="ctr">
                        <a:lnSpc>
                          <a:spcPct val="115000"/>
                        </a:lnSpc>
                        <a:spcBef>
                          <a:spcPts val="0"/>
                        </a:spcBef>
                        <a:spcAft>
                          <a:spcPts val="0"/>
                        </a:spcAft>
                        <a:buNone/>
                      </a:pPr>
                      <a:r>
                        <a:rPr b="1" lang="en"/>
                        <a:t>                 A. Kittredge</a:t>
                      </a:r>
                      <a:endParaRPr b="1"/>
                    </a:p>
                  </a:txBody>
                  <a:tcPr marT="19050" marB="19050" marR="28575" marL="28575" anchor="ctr"/>
                </a:tc>
                <a:tc>
                  <a:txBody>
                    <a:bodyPr/>
                    <a:lstStyle/>
                    <a:p>
                      <a:pPr indent="0" lvl="0" marL="0" rtl="0" algn="ctr">
                        <a:lnSpc>
                          <a:spcPct val="115000"/>
                        </a:lnSpc>
                        <a:spcBef>
                          <a:spcPts val="0"/>
                        </a:spcBef>
                        <a:spcAft>
                          <a:spcPts val="0"/>
                        </a:spcAft>
                        <a:buNone/>
                      </a:pPr>
                      <a:r>
                        <a:rPr lang="en"/>
                        <a:t>127.94</a:t>
                      </a:r>
                      <a:endParaRPr/>
                    </a:p>
                  </a:txBody>
                  <a:tcPr marT="19050" marB="19050" marR="28575" marL="28575" anchor="ctr"/>
                </a:tc>
              </a:tr>
              <a:tr h="633925">
                <a:tc>
                  <a:txBody>
                    <a:bodyPr/>
                    <a:lstStyle/>
                    <a:p>
                      <a:pPr indent="0" lvl="0" marL="0" rtl="0" algn="ctr">
                        <a:lnSpc>
                          <a:spcPct val="115000"/>
                        </a:lnSpc>
                        <a:spcBef>
                          <a:spcPts val="0"/>
                        </a:spcBef>
                        <a:spcAft>
                          <a:spcPts val="0"/>
                        </a:spcAft>
                        <a:buNone/>
                      </a:pPr>
                      <a:r>
                        <a:rPr b="1" lang="en"/>
                        <a:t>            J. Hader</a:t>
                      </a:r>
                      <a:endParaRPr b="1"/>
                    </a:p>
                  </a:txBody>
                  <a:tcPr marT="19050" marB="19050" marR="28575" marL="28575" anchor="ctr"/>
                </a:tc>
                <a:tc>
                  <a:txBody>
                    <a:bodyPr/>
                    <a:lstStyle/>
                    <a:p>
                      <a:pPr indent="0" lvl="0" marL="0" rtl="0" algn="ctr">
                        <a:lnSpc>
                          <a:spcPct val="115000"/>
                        </a:lnSpc>
                        <a:spcBef>
                          <a:spcPts val="0"/>
                        </a:spcBef>
                        <a:spcAft>
                          <a:spcPts val="0"/>
                        </a:spcAft>
                        <a:buNone/>
                      </a:pPr>
                      <a:r>
                        <a:rPr lang="en"/>
                        <a:t>126.75</a:t>
                      </a:r>
                      <a:endParaRPr/>
                    </a:p>
                  </a:txBody>
                  <a:tcPr marT="19050" marB="19050" marR="28575" marL="28575" anchor="ctr"/>
                </a:tc>
              </a:tr>
            </a:tbl>
          </a:graphicData>
        </a:graphic>
      </p:graphicFrame>
      <p:sp>
        <p:nvSpPr>
          <p:cNvPr id="772" name="Google Shape;772;p47"/>
          <p:cNvSpPr txBox="1"/>
          <p:nvPr/>
        </p:nvSpPr>
        <p:spPr>
          <a:xfrm>
            <a:off x="782228" y="750975"/>
            <a:ext cx="14664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800" u="sng">
                <a:latin typeface="Calibri"/>
                <a:ea typeface="Calibri"/>
                <a:cs typeface="Calibri"/>
                <a:sym typeface="Calibri"/>
              </a:rPr>
              <a:t>Extinguishers</a:t>
            </a:r>
            <a:endParaRPr b="1" sz="1800" u="sng">
              <a:latin typeface="Calibri"/>
              <a:ea typeface="Calibri"/>
              <a:cs typeface="Calibri"/>
              <a:sym typeface="Calibri"/>
            </a:endParaRPr>
          </a:p>
        </p:txBody>
      </p:sp>
      <p:sp>
        <p:nvSpPr>
          <p:cNvPr id="773" name="Google Shape;773;p47"/>
          <p:cNvSpPr txBox="1"/>
          <p:nvPr/>
        </p:nvSpPr>
        <p:spPr>
          <a:xfrm>
            <a:off x="3995975" y="750975"/>
            <a:ext cx="9627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800" u="sng">
                <a:latin typeface="Calibri"/>
                <a:ea typeface="Calibri"/>
                <a:cs typeface="Calibri"/>
                <a:sym typeface="Calibri"/>
              </a:rPr>
              <a:t>Closers</a:t>
            </a:r>
            <a:endParaRPr b="1" sz="1800" u="sng">
              <a:latin typeface="Calibri"/>
              <a:ea typeface="Calibri"/>
              <a:cs typeface="Calibri"/>
              <a:sym typeface="Calibri"/>
            </a:endParaRPr>
          </a:p>
        </p:txBody>
      </p:sp>
      <p:pic>
        <p:nvPicPr>
          <p:cNvPr id="774" name="Google Shape;774;p47"/>
          <p:cNvPicPr preferRelativeResize="0"/>
          <p:nvPr/>
        </p:nvPicPr>
        <p:blipFill>
          <a:blip r:embed="rId5">
            <a:alphaModFix/>
          </a:blip>
          <a:stretch>
            <a:fillRect/>
          </a:stretch>
        </p:blipFill>
        <p:spPr>
          <a:xfrm>
            <a:off x="25512" y="1709766"/>
            <a:ext cx="879049" cy="638784"/>
          </a:xfrm>
          <a:prstGeom prst="rect">
            <a:avLst/>
          </a:prstGeom>
          <a:noFill/>
          <a:ln>
            <a:noFill/>
          </a:ln>
        </p:spPr>
      </p:pic>
      <p:graphicFrame>
        <p:nvGraphicFramePr>
          <p:cNvPr id="775" name="Google Shape;775;p47"/>
          <p:cNvGraphicFramePr/>
          <p:nvPr/>
        </p:nvGraphicFramePr>
        <p:xfrm>
          <a:off x="6035286" y="1045996"/>
          <a:ext cx="3000000" cy="3000000"/>
        </p:xfrm>
        <a:graphic>
          <a:graphicData uri="http://schemas.openxmlformats.org/drawingml/2006/table">
            <a:tbl>
              <a:tblPr>
                <a:noFill/>
                <a:tableStyleId>{40527FEF-DCFF-4340-9D49-7590FD3428A5}</a:tableStyleId>
              </a:tblPr>
              <a:tblGrid>
                <a:gridCol w="2104825"/>
                <a:gridCol w="958225"/>
              </a:tblGrid>
              <a:tr h="663950">
                <a:tc>
                  <a:txBody>
                    <a:bodyPr/>
                    <a:lstStyle/>
                    <a:p>
                      <a:pPr indent="0" lvl="0" marL="0" rtl="0" algn="l">
                        <a:lnSpc>
                          <a:spcPct val="115000"/>
                        </a:lnSpc>
                        <a:spcBef>
                          <a:spcPts val="0"/>
                        </a:spcBef>
                        <a:spcAft>
                          <a:spcPts val="0"/>
                        </a:spcAft>
                        <a:buNone/>
                      </a:pPr>
                      <a:r>
                        <a:rPr b="1" lang="en" sz="1500"/>
                        <a:t>                     Pitcher</a:t>
                      </a:r>
                      <a:endParaRPr b="1" sz="1500"/>
                    </a:p>
                  </a:txBody>
                  <a:tcPr marT="19050" marB="19050" marR="28575" marL="28575" anchor="ctr">
                    <a:lnB cap="flat" cmpd="sng" w="2857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500"/>
                        <a:t>Non-Save</a:t>
                      </a:r>
                      <a:r>
                        <a:rPr b="1" lang="en" sz="1500"/>
                        <a:t>Hero+</a:t>
                      </a:r>
                      <a:endParaRPr b="1" sz="1500"/>
                    </a:p>
                  </a:txBody>
                  <a:tcPr marT="19050" marB="19050" marR="28575" marL="28575" anchor="ctr">
                    <a:lnB cap="flat" cmpd="sng" w="28575">
                      <a:solidFill>
                        <a:srgbClr val="000000"/>
                      </a:solidFill>
                      <a:prstDash val="solid"/>
                      <a:round/>
                      <a:headEnd len="sm" w="sm" type="none"/>
                      <a:tailEnd len="sm" w="sm" type="none"/>
                    </a:lnB>
                  </a:tcPr>
                </a:tc>
              </a:tr>
              <a:tr h="628000">
                <a:tc>
                  <a:txBody>
                    <a:bodyPr/>
                    <a:lstStyle/>
                    <a:p>
                      <a:pPr indent="0" lvl="0" marL="0" rtl="0" algn="ctr">
                        <a:lnSpc>
                          <a:spcPct val="115000"/>
                        </a:lnSpc>
                        <a:spcBef>
                          <a:spcPts val="0"/>
                        </a:spcBef>
                        <a:spcAft>
                          <a:spcPts val="0"/>
                        </a:spcAft>
                        <a:buNone/>
                      </a:pPr>
                      <a:r>
                        <a:rPr b="1" lang="en"/>
                        <a:t>           </a:t>
                      </a:r>
                      <a:r>
                        <a:rPr b="1" lang="en">
                          <a:solidFill>
                            <a:schemeClr val="dk1"/>
                          </a:solidFill>
                        </a:rPr>
                        <a:t>J. Koenig</a:t>
                      </a:r>
                      <a:endParaRPr b="1"/>
                    </a:p>
                  </a:txBody>
                  <a:tcPr marT="19050" marB="19050" marR="28575" marL="28575" anchor="ctr">
                    <a:lnT cap="flat" cmpd="sng" w="28575">
                      <a:solidFill>
                        <a:srgbClr val="000000"/>
                      </a:solidFill>
                      <a:prstDash val="solid"/>
                      <a:round/>
                      <a:headEnd len="sm" w="sm" type="none"/>
                      <a:tailEnd len="sm" w="sm" type="none"/>
                    </a:lnT>
                  </a:tcPr>
                </a:tc>
                <a:tc>
                  <a:txBody>
                    <a:bodyPr/>
                    <a:lstStyle/>
                    <a:p>
                      <a:pPr indent="0" lvl="0" marL="0" rtl="0" algn="ctr">
                        <a:lnSpc>
                          <a:spcPct val="115000"/>
                        </a:lnSpc>
                        <a:spcBef>
                          <a:spcPts val="0"/>
                        </a:spcBef>
                        <a:spcAft>
                          <a:spcPts val="0"/>
                        </a:spcAft>
                        <a:buNone/>
                      </a:pPr>
                      <a:r>
                        <a:rPr lang="en"/>
                        <a:t>128.55</a:t>
                      </a:r>
                      <a:endParaRPr/>
                    </a:p>
                  </a:txBody>
                  <a:tcPr marT="19050" marB="19050" marR="28575" marL="28575" anchor="ctr">
                    <a:lnT cap="flat" cmpd="sng" w="28575">
                      <a:solidFill>
                        <a:srgbClr val="000000"/>
                      </a:solidFill>
                      <a:prstDash val="solid"/>
                      <a:round/>
                      <a:headEnd len="sm" w="sm" type="none"/>
                      <a:tailEnd len="sm" w="sm" type="none"/>
                    </a:lnT>
                  </a:tcPr>
                </a:tc>
              </a:tr>
              <a:tr h="628000">
                <a:tc>
                  <a:txBody>
                    <a:bodyPr/>
                    <a:lstStyle/>
                    <a:p>
                      <a:pPr indent="0" lvl="0" marL="0" rtl="0" algn="ctr">
                        <a:lnSpc>
                          <a:spcPct val="115000"/>
                        </a:lnSpc>
                        <a:spcBef>
                          <a:spcPts val="0"/>
                        </a:spcBef>
                        <a:spcAft>
                          <a:spcPts val="0"/>
                        </a:spcAft>
                        <a:buNone/>
                      </a:pPr>
                      <a:r>
                        <a:rPr b="1" lang="en"/>
                        <a:t>             R. Iglesias</a:t>
                      </a:r>
                      <a:endParaRPr b="1"/>
                    </a:p>
                  </a:txBody>
                  <a:tcPr marT="19050" marB="19050" marR="28575" marL="28575" anchor="ctr"/>
                </a:tc>
                <a:tc>
                  <a:txBody>
                    <a:bodyPr/>
                    <a:lstStyle/>
                    <a:p>
                      <a:pPr indent="0" lvl="0" marL="0" rtl="0" algn="ctr">
                        <a:lnSpc>
                          <a:spcPct val="115000"/>
                        </a:lnSpc>
                        <a:spcBef>
                          <a:spcPts val="0"/>
                        </a:spcBef>
                        <a:spcAft>
                          <a:spcPts val="0"/>
                        </a:spcAft>
                        <a:buNone/>
                      </a:pPr>
                      <a:r>
                        <a:rPr lang="en"/>
                        <a:t>120.28</a:t>
                      </a:r>
                      <a:endParaRPr/>
                    </a:p>
                  </a:txBody>
                  <a:tcPr marT="19050" marB="19050" marR="28575" marL="28575" anchor="ctr"/>
                </a:tc>
              </a:tr>
              <a:tr h="628000">
                <a:tc>
                  <a:txBody>
                    <a:bodyPr/>
                    <a:lstStyle/>
                    <a:p>
                      <a:pPr indent="0" lvl="0" marL="0" rtl="0" algn="ctr">
                        <a:lnSpc>
                          <a:spcPct val="115000"/>
                        </a:lnSpc>
                        <a:spcBef>
                          <a:spcPts val="0"/>
                        </a:spcBef>
                        <a:spcAft>
                          <a:spcPts val="0"/>
                        </a:spcAft>
                        <a:buNone/>
                      </a:pPr>
                      <a:r>
                        <a:rPr b="1" lang="en">
                          <a:solidFill>
                            <a:schemeClr val="dk1"/>
                          </a:solidFill>
                        </a:rPr>
                        <a:t>               N. Martinez</a:t>
                      </a:r>
                      <a:endParaRPr b="1"/>
                    </a:p>
                  </a:txBody>
                  <a:tcPr marT="19050" marB="19050" marR="28575" marL="28575" anchor="ctr"/>
                </a:tc>
                <a:tc>
                  <a:txBody>
                    <a:bodyPr/>
                    <a:lstStyle/>
                    <a:p>
                      <a:pPr indent="0" lvl="0" marL="0" rtl="0" algn="ctr">
                        <a:lnSpc>
                          <a:spcPct val="115000"/>
                        </a:lnSpc>
                        <a:spcBef>
                          <a:spcPts val="0"/>
                        </a:spcBef>
                        <a:spcAft>
                          <a:spcPts val="0"/>
                        </a:spcAft>
                        <a:buNone/>
                      </a:pPr>
                      <a:r>
                        <a:rPr lang="en">
                          <a:solidFill>
                            <a:schemeClr val="dk1"/>
                          </a:solidFill>
                        </a:rPr>
                        <a:t>120.12</a:t>
                      </a:r>
                      <a:endParaRPr/>
                    </a:p>
                  </a:txBody>
                  <a:tcPr marT="19050" marB="19050" marR="28575" marL="28575" anchor="ctr"/>
                </a:tc>
              </a:tr>
              <a:tr h="628000">
                <a:tc>
                  <a:txBody>
                    <a:bodyPr/>
                    <a:lstStyle/>
                    <a:p>
                      <a:pPr indent="0" lvl="0" marL="0" rtl="0" algn="ctr">
                        <a:lnSpc>
                          <a:spcPct val="115000"/>
                        </a:lnSpc>
                        <a:spcBef>
                          <a:spcPts val="0"/>
                        </a:spcBef>
                        <a:spcAft>
                          <a:spcPts val="0"/>
                        </a:spcAft>
                        <a:buNone/>
                      </a:pPr>
                      <a:r>
                        <a:rPr b="1" lang="en"/>
                        <a:t>           M.</a:t>
                      </a:r>
                      <a:r>
                        <a:rPr b="1" lang="en"/>
                        <a:t> Miller</a:t>
                      </a:r>
                      <a:endParaRPr b="1"/>
                    </a:p>
                  </a:txBody>
                  <a:tcPr marT="19050" marB="19050" marR="28575" marL="28575" anchor="ctr"/>
                </a:tc>
                <a:tc>
                  <a:txBody>
                    <a:bodyPr/>
                    <a:lstStyle/>
                    <a:p>
                      <a:pPr indent="0" lvl="0" marL="0" rtl="0" algn="ctr">
                        <a:lnSpc>
                          <a:spcPct val="115000"/>
                        </a:lnSpc>
                        <a:spcBef>
                          <a:spcPts val="0"/>
                        </a:spcBef>
                        <a:spcAft>
                          <a:spcPts val="0"/>
                        </a:spcAft>
                        <a:buNone/>
                      </a:pPr>
                      <a:r>
                        <a:rPr lang="en"/>
                        <a:t>119.70</a:t>
                      </a:r>
                      <a:endParaRPr/>
                    </a:p>
                  </a:txBody>
                  <a:tcPr marT="19050" marB="19050" marR="28575" marL="28575" anchor="ctr"/>
                </a:tc>
              </a:tr>
              <a:tr h="628000">
                <a:tc>
                  <a:txBody>
                    <a:bodyPr/>
                    <a:lstStyle/>
                    <a:p>
                      <a:pPr indent="0" lvl="0" marL="0" rtl="0" algn="ctr">
                        <a:lnSpc>
                          <a:spcPct val="115000"/>
                        </a:lnSpc>
                        <a:spcBef>
                          <a:spcPts val="0"/>
                        </a:spcBef>
                        <a:spcAft>
                          <a:spcPts val="0"/>
                        </a:spcAft>
                        <a:buNone/>
                      </a:pPr>
                      <a:r>
                        <a:rPr b="1" lang="en"/>
                        <a:t>            T. Holton</a:t>
                      </a:r>
                      <a:endParaRPr b="1"/>
                    </a:p>
                  </a:txBody>
                  <a:tcPr marT="19050" marB="19050" marR="28575" marL="28575" anchor="ctr"/>
                </a:tc>
                <a:tc>
                  <a:txBody>
                    <a:bodyPr/>
                    <a:lstStyle/>
                    <a:p>
                      <a:pPr indent="0" lvl="0" marL="0" rtl="0" algn="ctr">
                        <a:lnSpc>
                          <a:spcPct val="115000"/>
                        </a:lnSpc>
                        <a:spcBef>
                          <a:spcPts val="0"/>
                        </a:spcBef>
                        <a:spcAft>
                          <a:spcPts val="0"/>
                        </a:spcAft>
                        <a:buNone/>
                      </a:pPr>
                      <a:r>
                        <a:rPr lang="en"/>
                        <a:t>119.46</a:t>
                      </a:r>
                      <a:endParaRPr/>
                    </a:p>
                  </a:txBody>
                  <a:tcPr marT="19050" marB="19050" marR="28575" marL="28575" anchor="ctr"/>
                </a:tc>
              </a:tr>
            </a:tbl>
          </a:graphicData>
        </a:graphic>
      </p:graphicFrame>
      <p:sp>
        <p:nvSpPr>
          <p:cNvPr id="776" name="Google Shape;776;p47"/>
          <p:cNvSpPr/>
          <p:nvPr/>
        </p:nvSpPr>
        <p:spPr>
          <a:xfrm rot="5400000">
            <a:off x="3406963" y="3133025"/>
            <a:ext cx="5256600" cy="51000"/>
          </a:xfrm>
          <a:prstGeom prst="mathMinus">
            <a:avLst>
              <a:gd fmla="val 23520" name="adj1"/>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77" name="Google Shape;777;p47"/>
          <p:cNvSpPr txBox="1"/>
          <p:nvPr/>
        </p:nvSpPr>
        <p:spPr>
          <a:xfrm>
            <a:off x="6455600" y="750975"/>
            <a:ext cx="22224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800" u="sng">
                <a:latin typeface="Calibri"/>
                <a:ea typeface="Calibri"/>
                <a:cs typeface="Calibri"/>
                <a:sym typeface="Calibri"/>
              </a:rPr>
              <a:t>Relievers</a:t>
            </a:r>
            <a:endParaRPr b="1" sz="1800" u="sng">
              <a:latin typeface="Calibri"/>
              <a:ea typeface="Calibri"/>
              <a:cs typeface="Calibri"/>
              <a:sym typeface="Calibri"/>
            </a:endParaRPr>
          </a:p>
        </p:txBody>
      </p:sp>
      <p:pic>
        <p:nvPicPr>
          <p:cNvPr id="778" name="Google Shape;778;p47" title="download-12.jpg"/>
          <p:cNvPicPr preferRelativeResize="0"/>
          <p:nvPr/>
        </p:nvPicPr>
        <p:blipFill>
          <a:blip r:embed="rId6">
            <a:alphaModFix/>
          </a:blip>
          <a:stretch>
            <a:fillRect/>
          </a:stretch>
        </p:blipFill>
        <p:spPr>
          <a:xfrm>
            <a:off x="6111445" y="1729627"/>
            <a:ext cx="790575" cy="574124"/>
          </a:xfrm>
          <a:prstGeom prst="rect">
            <a:avLst/>
          </a:prstGeom>
          <a:noFill/>
          <a:ln>
            <a:noFill/>
          </a:ln>
        </p:spPr>
      </p:pic>
      <p:pic>
        <p:nvPicPr>
          <p:cNvPr id="779" name="Google Shape;779;p47"/>
          <p:cNvPicPr preferRelativeResize="0"/>
          <p:nvPr/>
        </p:nvPicPr>
        <p:blipFill>
          <a:blip r:embed="rId7">
            <a:alphaModFix/>
          </a:blip>
          <a:stretch>
            <a:fillRect/>
          </a:stretch>
        </p:blipFill>
        <p:spPr>
          <a:xfrm>
            <a:off x="6090358" y="3547133"/>
            <a:ext cx="879050" cy="637932"/>
          </a:xfrm>
          <a:prstGeom prst="rect">
            <a:avLst/>
          </a:prstGeom>
          <a:noFill/>
          <a:ln>
            <a:noFill/>
          </a:ln>
        </p:spPr>
      </p:pic>
      <p:pic>
        <p:nvPicPr>
          <p:cNvPr id="780" name="Google Shape;780;p47"/>
          <p:cNvPicPr preferRelativeResize="0"/>
          <p:nvPr/>
        </p:nvPicPr>
        <p:blipFill>
          <a:blip r:embed="rId8">
            <a:alphaModFix/>
          </a:blip>
          <a:stretch>
            <a:fillRect/>
          </a:stretch>
        </p:blipFill>
        <p:spPr>
          <a:xfrm>
            <a:off x="6154211" y="2372252"/>
            <a:ext cx="705300" cy="512213"/>
          </a:xfrm>
          <a:prstGeom prst="rect">
            <a:avLst/>
          </a:prstGeom>
          <a:noFill/>
          <a:ln>
            <a:noFill/>
          </a:ln>
        </p:spPr>
      </p:pic>
      <p:pic>
        <p:nvPicPr>
          <p:cNvPr id="781" name="Google Shape;781;p47"/>
          <p:cNvPicPr preferRelativeResize="0"/>
          <p:nvPr/>
        </p:nvPicPr>
        <p:blipFill>
          <a:blip r:embed="rId9">
            <a:alphaModFix/>
          </a:blip>
          <a:stretch>
            <a:fillRect/>
          </a:stretch>
        </p:blipFill>
        <p:spPr>
          <a:xfrm>
            <a:off x="69750" y="2375991"/>
            <a:ext cx="790575" cy="574146"/>
          </a:xfrm>
          <a:prstGeom prst="rect">
            <a:avLst/>
          </a:prstGeom>
          <a:noFill/>
          <a:ln>
            <a:noFill/>
          </a:ln>
        </p:spPr>
      </p:pic>
      <p:pic>
        <p:nvPicPr>
          <p:cNvPr descr="Tyler Holton - Detroit Tigers Relief Pitcher - ESPN" id="782" name="Google Shape;782;p47"/>
          <p:cNvPicPr preferRelativeResize="0"/>
          <p:nvPr/>
        </p:nvPicPr>
        <p:blipFill>
          <a:blip r:embed="rId10">
            <a:alphaModFix/>
          </a:blip>
          <a:stretch>
            <a:fillRect/>
          </a:stretch>
        </p:blipFill>
        <p:spPr>
          <a:xfrm>
            <a:off x="6157460" y="4219112"/>
            <a:ext cx="790550" cy="573723"/>
          </a:xfrm>
          <a:prstGeom prst="rect">
            <a:avLst/>
          </a:prstGeom>
          <a:noFill/>
          <a:ln>
            <a:noFill/>
          </a:ln>
        </p:spPr>
      </p:pic>
      <p:pic>
        <p:nvPicPr>
          <p:cNvPr id="783" name="Google Shape;783;p47"/>
          <p:cNvPicPr preferRelativeResize="0"/>
          <p:nvPr/>
        </p:nvPicPr>
        <p:blipFill>
          <a:blip r:embed="rId11">
            <a:alphaModFix/>
          </a:blip>
          <a:stretch>
            <a:fillRect/>
          </a:stretch>
        </p:blipFill>
        <p:spPr>
          <a:xfrm>
            <a:off x="-16322" y="2950125"/>
            <a:ext cx="962700" cy="698659"/>
          </a:xfrm>
          <a:prstGeom prst="rect">
            <a:avLst/>
          </a:prstGeom>
          <a:noFill/>
          <a:ln>
            <a:noFill/>
          </a:ln>
        </p:spPr>
      </p:pic>
      <p:pic>
        <p:nvPicPr>
          <p:cNvPr id="784" name="Google Shape;784;p47"/>
          <p:cNvPicPr preferRelativeResize="0"/>
          <p:nvPr/>
        </p:nvPicPr>
        <p:blipFill>
          <a:blip r:embed="rId12">
            <a:alphaModFix/>
          </a:blip>
          <a:stretch>
            <a:fillRect/>
          </a:stretch>
        </p:blipFill>
        <p:spPr>
          <a:xfrm>
            <a:off x="25513" y="3620499"/>
            <a:ext cx="879049" cy="638776"/>
          </a:xfrm>
          <a:prstGeom prst="rect">
            <a:avLst/>
          </a:prstGeom>
          <a:noFill/>
          <a:ln>
            <a:noFill/>
          </a:ln>
        </p:spPr>
      </p:pic>
      <p:pic>
        <p:nvPicPr>
          <p:cNvPr id="785" name="Google Shape;785;p47"/>
          <p:cNvPicPr preferRelativeResize="0"/>
          <p:nvPr/>
        </p:nvPicPr>
        <p:blipFill>
          <a:blip r:embed="rId13">
            <a:alphaModFix/>
          </a:blip>
          <a:stretch>
            <a:fillRect/>
          </a:stretch>
        </p:blipFill>
        <p:spPr>
          <a:xfrm>
            <a:off x="25513" y="4259275"/>
            <a:ext cx="879049" cy="638772"/>
          </a:xfrm>
          <a:prstGeom prst="rect">
            <a:avLst/>
          </a:prstGeom>
          <a:noFill/>
          <a:ln>
            <a:noFill/>
          </a:ln>
        </p:spPr>
      </p:pic>
      <p:pic>
        <p:nvPicPr>
          <p:cNvPr descr="Nick Martinez - Cincinnati Reds Relief Pitcher - ESPN" id="786" name="Google Shape;786;p47"/>
          <p:cNvPicPr preferRelativeResize="0"/>
          <p:nvPr/>
        </p:nvPicPr>
        <p:blipFill>
          <a:blip r:embed="rId14">
            <a:alphaModFix/>
          </a:blip>
          <a:stretch>
            <a:fillRect/>
          </a:stretch>
        </p:blipFill>
        <p:spPr>
          <a:xfrm>
            <a:off x="6133128" y="2925736"/>
            <a:ext cx="790550" cy="573714"/>
          </a:xfrm>
          <a:prstGeom prst="rect">
            <a:avLst/>
          </a:prstGeom>
          <a:noFill/>
          <a:ln>
            <a:noFill/>
          </a:ln>
        </p:spPr>
      </p:pic>
      <p:pic>
        <p:nvPicPr>
          <p:cNvPr id="787" name="Google Shape;787;p47"/>
          <p:cNvPicPr preferRelativeResize="0"/>
          <p:nvPr/>
        </p:nvPicPr>
        <p:blipFill>
          <a:blip r:embed="rId15">
            <a:alphaModFix/>
          </a:blip>
          <a:stretch>
            <a:fillRect/>
          </a:stretch>
        </p:blipFill>
        <p:spPr>
          <a:xfrm>
            <a:off x="3030850" y="1711449"/>
            <a:ext cx="879050" cy="637921"/>
          </a:xfrm>
          <a:prstGeom prst="rect">
            <a:avLst/>
          </a:prstGeom>
          <a:noFill/>
          <a:ln>
            <a:noFill/>
          </a:ln>
        </p:spPr>
      </p:pic>
      <p:pic>
        <p:nvPicPr>
          <p:cNvPr id="788" name="Google Shape;788;p47"/>
          <p:cNvPicPr preferRelativeResize="0"/>
          <p:nvPr/>
        </p:nvPicPr>
        <p:blipFill>
          <a:blip r:embed="rId16">
            <a:alphaModFix/>
          </a:blip>
          <a:stretch>
            <a:fillRect/>
          </a:stretch>
        </p:blipFill>
        <p:spPr>
          <a:xfrm>
            <a:off x="2996713" y="2313742"/>
            <a:ext cx="962700" cy="698645"/>
          </a:xfrm>
          <a:prstGeom prst="rect">
            <a:avLst/>
          </a:prstGeom>
          <a:noFill/>
          <a:ln>
            <a:noFill/>
          </a:ln>
        </p:spPr>
      </p:pic>
      <p:pic>
        <p:nvPicPr>
          <p:cNvPr id="789" name="Google Shape;789;p47"/>
          <p:cNvPicPr preferRelativeResize="0"/>
          <p:nvPr/>
        </p:nvPicPr>
        <p:blipFill>
          <a:blip r:embed="rId17">
            <a:alphaModFix/>
          </a:blip>
          <a:stretch>
            <a:fillRect/>
          </a:stretch>
        </p:blipFill>
        <p:spPr>
          <a:xfrm>
            <a:off x="3038550" y="2980473"/>
            <a:ext cx="879050" cy="637952"/>
          </a:xfrm>
          <a:prstGeom prst="rect">
            <a:avLst/>
          </a:prstGeom>
          <a:noFill/>
          <a:ln>
            <a:noFill/>
          </a:ln>
        </p:spPr>
      </p:pic>
      <p:pic>
        <p:nvPicPr>
          <p:cNvPr id="790" name="Google Shape;790;p47"/>
          <p:cNvPicPr preferRelativeResize="0"/>
          <p:nvPr/>
        </p:nvPicPr>
        <p:blipFill>
          <a:blip r:embed="rId18">
            <a:alphaModFix/>
          </a:blip>
          <a:stretch>
            <a:fillRect/>
          </a:stretch>
        </p:blipFill>
        <p:spPr>
          <a:xfrm>
            <a:off x="3051312" y="3620500"/>
            <a:ext cx="879026" cy="638775"/>
          </a:xfrm>
          <a:prstGeom prst="rect">
            <a:avLst/>
          </a:prstGeom>
          <a:noFill/>
          <a:ln>
            <a:noFill/>
          </a:ln>
        </p:spPr>
      </p:pic>
      <p:pic>
        <p:nvPicPr>
          <p:cNvPr id="791" name="Google Shape;791;p47"/>
          <p:cNvPicPr preferRelativeResize="0"/>
          <p:nvPr/>
        </p:nvPicPr>
        <p:blipFill>
          <a:blip r:embed="rId19">
            <a:alphaModFix/>
          </a:blip>
          <a:stretch>
            <a:fillRect/>
          </a:stretch>
        </p:blipFill>
        <p:spPr>
          <a:xfrm>
            <a:off x="3049650" y="4249524"/>
            <a:ext cx="879049" cy="63876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95" name="Shape 795"/>
        <p:cNvGrpSpPr/>
        <p:nvPr/>
      </p:nvGrpSpPr>
      <p:grpSpPr>
        <a:xfrm>
          <a:off x="0" y="0"/>
          <a:ext cx="0" cy="0"/>
          <a:chOff x="0" y="0"/>
          <a:chExt cx="0" cy="0"/>
        </a:xfrm>
      </p:grpSpPr>
      <p:sp>
        <p:nvSpPr>
          <p:cNvPr id="796" name="Google Shape;796;p48"/>
          <p:cNvSpPr/>
          <p:nvPr/>
        </p:nvSpPr>
        <p:spPr>
          <a:xfrm>
            <a:off x="0" y="0"/>
            <a:ext cx="9144000" cy="579900"/>
          </a:xfrm>
          <a:prstGeom prst="rect">
            <a:avLst/>
          </a:prstGeom>
          <a:solidFill>
            <a:srgbClr val="041E4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97" name="Google Shape;797;p48"/>
          <p:cNvSpPr txBox="1"/>
          <p:nvPr/>
        </p:nvSpPr>
        <p:spPr>
          <a:xfrm>
            <a:off x="661650" y="0"/>
            <a:ext cx="7820700" cy="579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600">
                <a:solidFill>
                  <a:schemeClr val="lt1"/>
                </a:solidFill>
                <a:latin typeface="Calibri"/>
                <a:ea typeface="Calibri"/>
                <a:cs typeface="Calibri"/>
                <a:sym typeface="Calibri"/>
              </a:rPr>
              <a:t>Remember Us?</a:t>
            </a:r>
            <a:endParaRPr b="1" sz="3600">
              <a:solidFill>
                <a:schemeClr val="lt1"/>
              </a:solidFill>
              <a:latin typeface="Calibri"/>
              <a:ea typeface="Calibri"/>
              <a:cs typeface="Calibri"/>
              <a:sym typeface="Calibri"/>
            </a:endParaRPr>
          </a:p>
        </p:txBody>
      </p:sp>
      <p:pic>
        <p:nvPicPr>
          <p:cNvPr id="798" name="Google Shape;798;p48"/>
          <p:cNvPicPr preferRelativeResize="0"/>
          <p:nvPr/>
        </p:nvPicPr>
        <p:blipFill>
          <a:blip r:embed="rId3">
            <a:alphaModFix/>
          </a:blip>
          <a:stretch>
            <a:fillRect/>
          </a:stretch>
        </p:blipFill>
        <p:spPr>
          <a:xfrm>
            <a:off x="8572626" y="49664"/>
            <a:ext cx="480550" cy="480550"/>
          </a:xfrm>
          <a:prstGeom prst="rect">
            <a:avLst/>
          </a:prstGeom>
          <a:noFill/>
          <a:ln>
            <a:noFill/>
          </a:ln>
        </p:spPr>
      </p:pic>
      <p:sp>
        <p:nvSpPr>
          <p:cNvPr id="799" name="Google Shape;799;p48"/>
          <p:cNvSpPr txBox="1"/>
          <p:nvPr/>
        </p:nvSpPr>
        <p:spPr>
          <a:xfrm>
            <a:off x="284575" y="3963025"/>
            <a:ext cx="4078800" cy="1066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Calibri"/>
                <a:ea typeface="Calibri"/>
                <a:cs typeface="Calibri"/>
                <a:sym typeface="Calibri"/>
              </a:rPr>
              <a:t>As seen previously, he shut the door.</a:t>
            </a:r>
            <a:endParaRPr b="1" sz="1800">
              <a:solidFill>
                <a:schemeClr val="dk1"/>
              </a:solidFill>
              <a:latin typeface="Calibri"/>
              <a:ea typeface="Calibri"/>
              <a:cs typeface="Calibri"/>
              <a:sym typeface="Calibri"/>
            </a:endParaRPr>
          </a:p>
          <a:p>
            <a:pPr indent="0" lvl="0" marL="0" rtl="0" algn="ctr">
              <a:spcBef>
                <a:spcPts val="0"/>
              </a:spcBef>
              <a:spcAft>
                <a:spcPts val="0"/>
              </a:spcAft>
              <a:buNone/>
            </a:pPr>
            <a:r>
              <a:t/>
            </a:r>
            <a:endParaRPr b="1" sz="1100">
              <a:solidFill>
                <a:schemeClr val="dk1"/>
              </a:solidFill>
              <a:latin typeface="Calibri"/>
              <a:ea typeface="Calibri"/>
              <a:cs typeface="Calibri"/>
              <a:sym typeface="Calibri"/>
            </a:endParaRPr>
          </a:p>
          <a:p>
            <a:pPr indent="0" lvl="0" marL="0" rtl="0" algn="ctr">
              <a:spcBef>
                <a:spcPts val="0"/>
              </a:spcBef>
              <a:spcAft>
                <a:spcPts val="0"/>
              </a:spcAft>
              <a:buNone/>
            </a:pPr>
            <a:r>
              <a:rPr lang="en" sz="3200">
                <a:solidFill>
                  <a:schemeClr val="dk1"/>
                </a:solidFill>
                <a:latin typeface="Calibri"/>
                <a:ea typeface="Calibri"/>
                <a:cs typeface="Calibri"/>
                <a:sym typeface="Calibri"/>
              </a:rPr>
              <a:t>HERO = </a:t>
            </a:r>
            <a:r>
              <a:rPr b="1" lang="en" sz="3200">
                <a:solidFill>
                  <a:schemeClr val="dk1"/>
                </a:solidFill>
                <a:latin typeface="Calibri"/>
                <a:ea typeface="Calibri"/>
                <a:cs typeface="Calibri"/>
                <a:sym typeface="Calibri"/>
              </a:rPr>
              <a:t>+0.505</a:t>
            </a:r>
            <a:endParaRPr b="1" sz="3200">
              <a:solidFill>
                <a:schemeClr val="dk1"/>
              </a:solidFill>
              <a:latin typeface="Calibri"/>
              <a:ea typeface="Calibri"/>
              <a:cs typeface="Calibri"/>
              <a:sym typeface="Calibri"/>
            </a:endParaRPr>
          </a:p>
        </p:txBody>
      </p:sp>
      <p:pic>
        <p:nvPicPr>
          <p:cNvPr id="800" name="Google Shape;800;p48"/>
          <p:cNvPicPr preferRelativeResize="0"/>
          <p:nvPr/>
        </p:nvPicPr>
        <p:blipFill>
          <a:blip r:embed="rId4">
            <a:alphaModFix/>
          </a:blip>
          <a:stretch>
            <a:fillRect/>
          </a:stretch>
        </p:blipFill>
        <p:spPr>
          <a:xfrm>
            <a:off x="90825" y="49675"/>
            <a:ext cx="480548" cy="480548"/>
          </a:xfrm>
          <a:prstGeom prst="rect">
            <a:avLst/>
          </a:prstGeom>
          <a:noFill/>
          <a:ln>
            <a:noFill/>
          </a:ln>
        </p:spPr>
      </p:pic>
      <p:sp>
        <p:nvSpPr>
          <p:cNvPr id="801" name="Google Shape;801;p48"/>
          <p:cNvSpPr txBox="1"/>
          <p:nvPr/>
        </p:nvSpPr>
        <p:spPr>
          <a:xfrm>
            <a:off x="4977275" y="3963025"/>
            <a:ext cx="4078800" cy="1066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Calibri"/>
                <a:ea typeface="Calibri"/>
                <a:cs typeface="Calibri"/>
                <a:sym typeface="Calibri"/>
              </a:rPr>
              <a:t>Mr. Holmes was not as </a:t>
            </a:r>
            <a:r>
              <a:rPr b="1" lang="en" sz="1800">
                <a:solidFill>
                  <a:schemeClr val="dk1"/>
                </a:solidFill>
                <a:latin typeface="Calibri"/>
                <a:ea typeface="Calibri"/>
                <a:cs typeface="Calibri"/>
                <a:sym typeface="Calibri"/>
              </a:rPr>
              <a:t>fortunate…</a:t>
            </a:r>
            <a:endParaRPr b="1" sz="1800">
              <a:solidFill>
                <a:schemeClr val="dk1"/>
              </a:solidFill>
              <a:latin typeface="Calibri"/>
              <a:ea typeface="Calibri"/>
              <a:cs typeface="Calibri"/>
              <a:sym typeface="Calibri"/>
            </a:endParaRPr>
          </a:p>
          <a:p>
            <a:pPr indent="0" lvl="0" marL="0" rtl="0" algn="ctr">
              <a:spcBef>
                <a:spcPts val="0"/>
              </a:spcBef>
              <a:spcAft>
                <a:spcPts val="0"/>
              </a:spcAft>
              <a:buNone/>
            </a:pPr>
            <a:r>
              <a:t/>
            </a:r>
            <a:endParaRPr b="1" sz="1100">
              <a:solidFill>
                <a:schemeClr val="dk1"/>
              </a:solidFill>
              <a:latin typeface="Calibri"/>
              <a:ea typeface="Calibri"/>
              <a:cs typeface="Calibri"/>
              <a:sym typeface="Calibri"/>
            </a:endParaRPr>
          </a:p>
          <a:p>
            <a:pPr indent="0" lvl="0" marL="0" rtl="0" algn="ctr">
              <a:spcBef>
                <a:spcPts val="0"/>
              </a:spcBef>
              <a:spcAft>
                <a:spcPts val="0"/>
              </a:spcAft>
              <a:buNone/>
            </a:pPr>
            <a:r>
              <a:rPr lang="en" sz="3200">
                <a:solidFill>
                  <a:schemeClr val="dk1"/>
                </a:solidFill>
                <a:latin typeface="Calibri"/>
                <a:ea typeface="Calibri"/>
                <a:cs typeface="Calibri"/>
                <a:sym typeface="Calibri"/>
              </a:rPr>
              <a:t>HERO = </a:t>
            </a:r>
            <a:r>
              <a:rPr b="1" lang="en" sz="3200">
                <a:solidFill>
                  <a:schemeClr val="dk1"/>
                </a:solidFill>
                <a:latin typeface="Calibri"/>
                <a:ea typeface="Calibri"/>
                <a:cs typeface="Calibri"/>
                <a:sym typeface="Calibri"/>
              </a:rPr>
              <a:t>WELL…</a:t>
            </a:r>
            <a:endParaRPr b="1" sz="3200">
              <a:solidFill>
                <a:schemeClr val="dk1"/>
              </a:solidFill>
              <a:latin typeface="Calibri"/>
              <a:ea typeface="Calibri"/>
              <a:cs typeface="Calibri"/>
              <a:sym typeface="Calibri"/>
            </a:endParaRPr>
          </a:p>
        </p:txBody>
      </p:sp>
      <p:pic>
        <p:nvPicPr>
          <p:cNvPr id="802" name="Google Shape;802;p48"/>
          <p:cNvPicPr preferRelativeResize="0"/>
          <p:nvPr/>
        </p:nvPicPr>
        <p:blipFill>
          <a:blip r:embed="rId5">
            <a:alphaModFix/>
          </a:blip>
          <a:stretch>
            <a:fillRect/>
          </a:stretch>
        </p:blipFill>
        <p:spPr>
          <a:xfrm>
            <a:off x="803253" y="1500339"/>
            <a:ext cx="1533722" cy="1113062"/>
          </a:xfrm>
          <a:prstGeom prst="rect">
            <a:avLst/>
          </a:prstGeom>
          <a:noFill/>
          <a:ln>
            <a:noFill/>
          </a:ln>
        </p:spPr>
      </p:pic>
      <p:sp>
        <p:nvSpPr>
          <p:cNvPr id="803" name="Google Shape;803;p48"/>
          <p:cNvSpPr/>
          <p:nvPr/>
        </p:nvSpPr>
        <p:spPr>
          <a:xfrm>
            <a:off x="880613" y="687474"/>
            <a:ext cx="1110900" cy="509100"/>
          </a:xfrm>
          <a:prstGeom prst="rect">
            <a:avLst/>
          </a:prstGeom>
          <a:solidFill>
            <a:schemeClr val="lt1"/>
          </a:solidFill>
          <a:ln cap="flat" cmpd="sng" w="19050">
            <a:solidFill>
              <a:srgbClr val="041E42"/>
            </a:solidFill>
            <a:prstDash val="solid"/>
            <a:round/>
            <a:headEnd len="sm" w="sm" type="none"/>
            <a:tailEnd len="sm" w="sm" type="none"/>
          </a:ln>
        </p:spPr>
        <p:txBody>
          <a:bodyPr anchorCtr="0" anchor="t" bIns="91425" lIns="91425" spcFirstLastPara="1" rIns="91425" wrap="square" tIns="91425">
            <a:noAutofit/>
          </a:bodyPr>
          <a:lstStyle/>
          <a:p>
            <a:pPr indent="0" lvl="0" marL="457200" rtl="0" algn="l">
              <a:spcBef>
                <a:spcPts val="0"/>
              </a:spcBef>
              <a:spcAft>
                <a:spcPts val="0"/>
              </a:spcAft>
              <a:buNone/>
            </a:pPr>
            <a:r>
              <a:rPr lang="en" sz="3000"/>
              <a:t> </a:t>
            </a:r>
            <a:r>
              <a:rPr lang="en"/>
              <a:t>	</a:t>
            </a:r>
            <a:endParaRPr/>
          </a:p>
        </p:txBody>
      </p:sp>
      <p:pic>
        <p:nvPicPr>
          <p:cNvPr id="804" name="Google Shape;804;p48"/>
          <p:cNvPicPr preferRelativeResize="0"/>
          <p:nvPr/>
        </p:nvPicPr>
        <p:blipFill>
          <a:blip r:embed="rId6">
            <a:alphaModFix/>
          </a:blip>
          <a:stretch>
            <a:fillRect/>
          </a:stretch>
        </p:blipFill>
        <p:spPr>
          <a:xfrm>
            <a:off x="829038" y="763979"/>
            <a:ext cx="660204" cy="371362"/>
          </a:xfrm>
          <a:prstGeom prst="rect">
            <a:avLst/>
          </a:prstGeom>
          <a:noFill/>
          <a:ln>
            <a:noFill/>
          </a:ln>
        </p:spPr>
      </p:pic>
      <p:sp>
        <p:nvSpPr>
          <p:cNvPr id="805" name="Google Shape;805;p48"/>
          <p:cNvSpPr txBox="1"/>
          <p:nvPr/>
        </p:nvSpPr>
        <p:spPr>
          <a:xfrm>
            <a:off x="1380982" y="702962"/>
            <a:ext cx="610500" cy="493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chemeClr val="dk1"/>
                </a:solidFill>
                <a:latin typeface="Calibri"/>
                <a:ea typeface="Calibri"/>
                <a:cs typeface="Calibri"/>
                <a:sym typeface="Calibri"/>
              </a:rPr>
              <a:t>2</a:t>
            </a:r>
            <a:endParaRPr b="1" sz="3000">
              <a:solidFill>
                <a:schemeClr val="dk1"/>
              </a:solidFill>
              <a:latin typeface="Calibri"/>
              <a:ea typeface="Calibri"/>
              <a:cs typeface="Calibri"/>
              <a:sym typeface="Calibri"/>
            </a:endParaRPr>
          </a:p>
        </p:txBody>
      </p:sp>
      <p:sp>
        <p:nvSpPr>
          <p:cNvPr id="806" name="Google Shape;806;p48"/>
          <p:cNvSpPr/>
          <p:nvPr/>
        </p:nvSpPr>
        <p:spPr>
          <a:xfrm>
            <a:off x="2754578" y="687474"/>
            <a:ext cx="1110900" cy="509100"/>
          </a:xfrm>
          <a:prstGeom prst="rect">
            <a:avLst/>
          </a:prstGeom>
          <a:solidFill>
            <a:srgbClr val="DE6A22"/>
          </a:solidFill>
          <a:ln cap="flat" cmpd="sng" w="19050">
            <a:solidFill>
              <a:srgbClr val="041E42"/>
            </a:solidFill>
            <a:prstDash val="solid"/>
            <a:round/>
            <a:headEnd len="sm" w="sm" type="none"/>
            <a:tailEnd len="sm" w="sm" type="none"/>
          </a:ln>
        </p:spPr>
        <p:txBody>
          <a:bodyPr anchorCtr="0" anchor="t" bIns="91425" lIns="91425" spcFirstLastPara="1" rIns="91425" wrap="square" tIns="91425">
            <a:noAutofit/>
          </a:bodyPr>
          <a:lstStyle/>
          <a:p>
            <a:pPr indent="0" lvl="0" marL="457200" rtl="0" algn="l">
              <a:spcBef>
                <a:spcPts val="0"/>
              </a:spcBef>
              <a:spcAft>
                <a:spcPts val="0"/>
              </a:spcAft>
              <a:buNone/>
            </a:pPr>
            <a:r>
              <a:rPr lang="en" sz="3000"/>
              <a:t> </a:t>
            </a:r>
            <a:r>
              <a:rPr lang="en"/>
              <a:t>	</a:t>
            </a:r>
            <a:endParaRPr/>
          </a:p>
        </p:txBody>
      </p:sp>
      <p:sp>
        <p:nvSpPr>
          <p:cNvPr id="807" name="Google Shape;807;p48"/>
          <p:cNvSpPr txBox="1"/>
          <p:nvPr/>
        </p:nvSpPr>
        <p:spPr>
          <a:xfrm>
            <a:off x="3254946" y="702962"/>
            <a:ext cx="610500" cy="493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chemeClr val="dk1"/>
                </a:solidFill>
                <a:latin typeface="Calibri"/>
                <a:ea typeface="Calibri"/>
                <a:cs typeface="Calibri"/>
                <a:sym typeface="Calibri"/>
              </a:rPr>
              <a:t>1</a:t>
            </a:r>
            <a:endParaRPr b="1" sz="3000">
              <a:solidFill>
                <a:schemeClr val="dk1"/>
              </a:solidFill>
              <a:latin typeface="Calibri"/>
              <a:ea typeface="Calibri"/>
              <a:cs typeface="Calibri"/>
              <a:sym typeface="Calibri"/>
            </a:endParaRPr>
          </a:p>
        </p:txBody>
      </p:sp>
      <p:pic>
        <p:nvPicPr>
          <p:cNvPr id="808" name="Google Shape;808;p48"/>
          <p:cNvPicPr preferRelativeResize="0"/>
          <p:nvPr/>
        </p:nvPicPr>
        <p:blipFill>
          <a:blip r:embed="rId7">
            <a:alphaModFix/>
          </a:blip>
          <a:stretch>
            <a:fillRect/>
          </a:stretch>
        </p:blipFill>
        <p:spPr>
          <a:xfrm>
            <a:off x="2831321" y="729624"/>
            <a:ext cx="423627" cy="424671"/>
          </a:xfrm>
          <a:prstGeom prst="rect">
            <a:avLst/>
          </a:prstGeom>
          <a:noFill/>
          <a:ln>
            <a:noFill/>
          </a:ln>
        </p:spPr>
      </p:pic>
      <p:pic>
        <p:nvPicPr>
          <p:cNvPr id="809" name="Google Shape;809;p48"/>
          <p:cNvPicPr preferRelativeResize="0"/>
          <p:nvPr/>
        </p:nvPicPr>
        <p:blipFill>
          <a:blip r:embed="rId8">
            <a:alphaModFix/>
          </a:blip>
          <a:stretch>
            <a:fillRect/>
          </a:stretch>
        </p:blipFill>
        <p:spPr>
          <a:xfrm>
            <a:off x="2224252" y="800817"/>
            <a:ext cx="297695" cy="297697"/>
          </a:xfrm>
          <a:prstGeom prst="rect">
            <a:avLst/>
          </a:prstGeom>
          <a:noFill/>
          <a:ln>
            <a:noFill/>
          </a:ln>
        </p:spPr>
      </p:pic>
      <p:pic>
        <p:nvPicPr>
          <p:cNvPr id="810" name="Google Shape;810;p48"/>
          <p:cNvPicPr preferRelativeResize="0"/>
          <p:nvPr/>
        </p:nvPicPr>
        <p:blipFill>
          <a:blip r:embed="rId9">
            <a:alphaModFix/>
          </a:blip>
          <a:stretch>
            <a:fillRect/>
          </a:stretch>
        </p:blipFill>
        <p:spPr>
          <a:xfrm>
            <a:off x="2290728" y="1313036"/>
            <a:ext cx="1606483" cy="1300314"/>
          </a:xfrm>
          <a:prstGeom prst="rect">
            <a:avLst/>
          </a:prstGeom>
          <a:noFill/>
          <a:ln>
            <a:noFill/>
          </a:ln>
        </p:spPr>
      </p:pic>
      <p:sp>
        <p:nvSpPr>
          <p:cNvPr id="811" name="Google Shape;811;p48"/>
          <p:cNvSpPr/>
          <p:nvPr/>
        </p:nvSpPr>
        <p:spPr>
          <a:xfrm>
            <a:off x="828972" y="2730016"/>
            <a:ext cx="3036900" cy="1233000"/>
          </a:xfrm>
          <a:prstGeom prst="rect">
            <a:avLst/>
          </a:prstGeom>
          <a:noFill/>
          <a:ln cap="flat" cmpd="sng" w="19050">
            <a:solidFill>
              <a:srgbClr val="041E4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600"/>
          </a:p>
        </p:txBody>
      </p:sp>
      <p:sp>
        <p:nvSpPr>
          <p:cNvPr id="812" name="Google Shape;812;p48"/>
          <p:cNvSpPr/>
          <p:nvPr/>
        </p:nvSpPr>
        <p:spPr>
          <a:xfrm rot="-2771397">
            <a:off x="2222111" y="3432892"/>
            <a:ext cx="357520" cy="371093"/>
          </a:xfrm>
          <a:prstGeom prst="rect">
            <a:avLst/>
          </a:prstGeom>
          <a:solidFill>
            <a:srgbClr val="041E42"/>
          </a:solidFill>
          <a:ln cap="flat" cmpd="sng" w="19050">
            <a:solidFill>
              <a:srgbClr val="041E4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600">
              <a:solidFill>
                <a:srgbClr val="041E42"/>
              </a:solidFill>
            </a:endParaRPr>
          </a:p>
        </p:txBody>
      </p:sp>
      <p:sp>
        <p:nvSpPr>
          <p:cNvPr id="813" name="Google Shape;813;p48"/>
          <p:cNvSpPr/>
          <p:nvPr/>
        </p:nvSpPr>
        <p:spPr>
          <a:xfrm rot="-2771397">
            <a:off x="3233928" y="3432906"/>
            <a:ext cx="357520" cy="371093"/>
          </a:xfrm>
          <a:prstGeom prst="rect">
            <a:avLst/>
          </a:prstGeom>
          <a:solidFill>
            <a:srgbClr val="041E42"/>
          </a:solidFill>
          <a:ln cap="flat" cmpd="sng" w="19050">
            <a:solidFill>
              <a:srgbClr val="041E4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600">
              <a:solidFill>
                <a:srgbClr val="041E42"/>
              </a:solidFill>
            </a:endParaRPr>
          </a:p>
        </p:txBody>
      </p:sp>
      <p:sp>
        <p:nvSpPr>
          <p:cNvPr id="814" name="Google Shape;814;p48"/>
          <p:cNvSpPr/>
          <p:nvPr/>
        </p:nvSpPr>
        <p:spPr>
          <a:xfrm rot="-2771397">
            <a:off x="2726640" y="2953790"/>
            <a:ext cx="357520" cy="371093"/>
          </a:xfrm>
          <a:prstGeom prst="rect">
            <a:avLst/>
          </a:prstGeom>
          <a:solidFill>
            <a:srgbClr val="041E42"/>
          </a:solidFill>
          <a:ln cap="flat" cmpd="sng" w="19050">
            <a:solidFill>
              <a:srgbClr val="041E4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600">
              <a:solidFill>
                <a:srgbClr val="041E42"/>
              </a:solidFill>
            </a:endParaRPr>
          </a:p>
        </p:txBody>
      </p:sp>
      <p:sp>
        <p:nvSpPr>
          <p:cNvPr id="815" name="Google Shape;815;p48"/>
          <p:cNvSpPr txBox="1"/>
          <p:nvPr/>
        </p:nvSpPr>
        <p:spPr>
          <a:xfrm>
            <a:off x="929285" y="3135578"/>
            <a:ext cx="1183200" cy="602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rgbClr val="0D0D0D"/>
                </a:solidFill>
              </a:rPr>
              <a:t>5th </a:t>
            </a:r>
            <a:r>
              <a:rPr lang="en" sz="1600">
                <a:solidFill>
                  <a:srgbClr val="0D0D0D"/>
                </a:solidFill>
              </a:rPr>
              <a:t>Inning</a:t>
            </a:r>
            <a:endParaRPr sz="1600">
              <a:solidFill>
                <a:srgbClr val="0D0D0D"/>
              </a:solidFill>
            </a:endParaRPr>
          </a:p>
          <a:p>
            <a:pPr indent="0" lvl="0" marL="0" rtl="0" algn="ctr">
              <a:spcBef>
                <a:spcPts val="0"/>
              </a:spcBef>
              <a:spcAft>
                <a:spcPts val="0"/>
              </a:spcAft>
              <a:buNone/>
            </a:pPr>
            <a:r>
              <a:rPr b="1" lang="en" sz="1600">
                <a:solidFill>
                  <a:srgbClr val="0D0D0D"/>
                </a:solidFill>
              </a:rPr>
              <a:t>0 </a:t>
            </a:r>
            <a:r>
              <a:rPr lang="en" sz="1600">
                <a:solidFill>
                  <a:srgbClr val="0D0D0D"/>
                </a:solidFill>
              </a:rPr>
              <a:t>Outs</a:t>
            </a:r>
            <a:endParaRPr sz="1600">
              <a:solidFill>
                <a:srgbClr val="0D0D0D"/>
              </a:solidFill>
            </a:endParaRPr>
          </a:p>
        </p:txBody>
      </p:sp>
      <p:sp>
        <p:nvSpPr>
          <p:cNvPr id="816" name="Google Shape;816;p48"/>
          <p:cNvSpPr txBox="1"/>
          <p:nvPr/>
        </p:nvSpPr>
        <p:spPr>
          <a:xfrm>
            <a:off x="750736" y="1244740"/>
            <a:ext cx="1638900" cy="29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Calibri"/>
                <a:ea typeface="Calibri"/>
                <a:cs typeface="Calibri"/>
                <a:sym typeface="Calibri"/>
              </a:rPr>
              <a:t>Josh Sborz</a:t>
            </a:r>
            <a:endParaRPr b="1">
              <a:solidFill>
                <a:schemeClr val="dk1"/>
              </a:solidFill>
              <a:latin typeface="Calibri"/>
              <a:ea typeface="Calibri"/>
              <a:cs typeface="Calibri"/>
              <a:sym typeface="Calibri"/>
            </a:endParaRPr>
          </a:p>
        </p:txBody>
      </p:sp>
      <p:pic>
        <p:nvPicPr>
          <p:cNvPr id="817" name="Google Shape;817;p48"/>
          <p:cNvPicPr preferRelativeResize="0"/>
          <p:nvPr/>
        </p:nvPicPr>
        <p:blipFill>
          <a:blip r:embed="rId10">
            <a:alphaModFix/>
          </a:blip>
          <a:stretch>
            <a:fillRect/>
          </a:stretch>
        </p:blipFill>
        <p:spPr>
          <a:xfrm>
            <a:off x="5286460" y="1385543"/>
            <a:ext cx="1649327" cy="1196941"/>
          </a:xfrm>
          <a:prstGeom prst="rect">
            <a:avLst/>
          </a:prstGeom>
          <a:noFill/>
          <a:ln>
            <a:noFill/>
          </a:ln>
        </p:spPr>
      </p:pic>
      <p:pic>
        <p:nvPicPr>
          <p:cNvPr id="818" name="Google Shape;818;p48"/>
          <p:cNvPicPr preferRelativeResize="0"/>
          <p:nvPr/>
        </p:nvPicPr>
        <p:blipFill>
          <a:blip r:embed="rId11">
            <a:alphaModFix/>
          </a:blip>
          <a:stretch>
            <a:fillRect/>
          </a:stretch>
        </p:blipFill>
        <p:spPr>
          <a:xfrm>
            <a:off x="6935786" y="1272737"/>
            <a:ext cx="1649327" cy="1326195"/>
          </a:xfrm>
          <a:prstGeom prst="rect">
            <a:avLst/>
          </a:prstGeom>
          <a:noFill/>
          <a:ln>
            <a:noFill/>
          </a:ln>
        </p:spPr>
      </p:pic>
      <p:sp>
        <p:nvSpPr>
          <p:cNvPr id="819" name="Google Shape;819;p48"/>
          <p:cNvSpPr/>
          <p:nvPr/>
        </p:nvSpPr>
        <p:spPr>
          <a:xfrm>
            <a:off x="5458033" y="687475"/>
            <a:ext cx="1140900" cy="522600"/>
          </a:xfrm>
          <a:prstGeom prst="rect">
            <a:avLst/>
          </a:prstGeom>
          <a:solidFill>
            <a:schemeClr val="lt1"/>
          </a:solidFill>
          <a:ln cap="flat" cmpd="sng" w="19050">
            <a:solidFill>
              <a:srgbClr val="041E42"/>
            </a:solidFill>
            <a:prstDash val="solid"/>
            <a:round/>
            <a:headEnd len="sm" w="sm" type="none"/>
            <a:tailEnd len="sm" w="sm" type="none"/>
          </a:ln>
        </p:spPr>
        <p:txBody>
          <a:bodyPr anchorCtr="0" anchor="t" bIns="91425" lIns="91425" spcFirstLastPara="1" rIns="91425" wrap="square" tIns="91425">
            <a:noAutofit/>
          </a:bodyPr>
          <a:lstStyle/>
          <a:p>
            <a:pPr indent="0" lvl="0" marL="457200" rtl="0" algn="l">
              <a:spcBef>
                <a:spcPts val="0"/>
              </a:spcBef>
              <a:spcAft>
                <a:spcPts val="0"/>
              </a:spcAft>
              <a:buNone/>
            </a:pPr>
            <a:r>
              <a:rPr lang="en" sz="3000"/>
              <a:t> </a:t>
            </a:r>
            <a:r>
              <a:rPr lang="en"/>
              <a:t>	</a:t>
            </a:r>
            <a:endParaRPr/>
          </a:p>
        </p:txBody>
      </p:sp>
      <p:sp>
        <p:nvSpPr>
          <p:cNvPr id="820" name="Google Shape;820;p48"/>
          <p:cNvSpPr txBox="1"/>
          <p:nvPr/>
        </p:nvSpPr>
        <p:spPr>
          <a:xfrm>
            <a:off x="5971747" y="703377"/>
            <a:ext cx="627000" cy="506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chemeClr val="dk1"/>
                </a:solidFill>
                <a:latin typeface="Calibri"/>
                <a:ea typeface="Calibri"/>
                <a:cs typeface="Calibri"/>
                <a:sym typeface="Calibri"/>
              </a:rPr>
              <a:t>4</a:t>
            </a:r>
            <a:endParaRPr b="1" sz="3000">
              <a:solidFill>
                <a:schemeClr val="dk1"/>
              </a:solidFill>
              <a:latin typeface="Calibri"/>
              <a:ea typeface="Calibri"/>
              <a:cs typeface="Calibri"/>
              <a:sym typeface="Calibri"/>
            </a:endParaRPr>
          </a:p>
        </p:txBody>
      </p:sp>
      <p:sp>
        <p:nvSpPr>
          <p:cNvPr id="821" name="Google Shape;821;p48"/>
          <p:cNvSpPr/>
          <p:nvPr/>
        </p:nvSpPr>
        <p:spPr>
          <a:xfrm>
            <a:off x="7381980" y="687475"/>
            <a:ext cx="1140900" cy="522600"/>
          </a:xfrm>
          <a:prstGeom prst="rect">
            <a:avLst/>
          </a:prstGeom>
          <a:solidFill>
            <a:srgbClr val="005C5C"/>
          </a:solidFill>
          <a:ln cap="flat" cmpd="sng" w="19050">
            <a:solidFill>
              <a:srgbClr val="041E42"/>
            </a:solidFill>
            <a:prstDash val="solid"/>
            <a:round/>
            <a:headEnd len="sm" w="sm" type="none"/>
            <a:tailEnd len="sm" w="sm" type="none"/>
          </a:ln>
        </p:spPr>
        <p:txBody>
          <a:bodyPr anchorCtr="0" anchor="t" bIns="91425" lIns="91425" spcFirstLastPara="1" rIns="91425" wrap="square" tIns="91425">
            <a:noAutofit/>
          </a:bodyPr>
          <a:lstStyle/>
          <a:p>
            <a:pPr indent="0" lvl="0" marL="457200" rtl="0" algn="l">
              <a:spcBef>
                <a:spcPts val="0"/>
              </a:spcBef>
              <a:spcAft>
                <a:spcPts val="0"/>
              </a:spcAft>
              <a:buNone/>
            </a:pPr>
            <a:r>
              <a:rPr lang="en" sz="3000"/>
              <a:t> </a:t>
            </a:r>
            <a:r>
              <a:rPr lang="en"/>
              <a:t>	</a:t>
            </a:r>
            <a:endParaRPr/>
          </a:p>
        </p:txBody>
      </p:sp>
      <p:sp>
        <p:nvSpPr>
          <p:cNvPr id="822" name="Google Shape;822;p48"/>
          <p:cNvSpPr txBox="1"/>
          <p:nvPr/>
        </p:nvSpPr>
        <p:spPr>
          <a:xfrm>
            <a:off x="7895694" y="703377"/>
            <a:ext cx="627000" cy="506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chemeClr val="lt1"/>
                </a:solidFill>
                <a:latin typeface="Calibri"/>
                <a:ea typeface="Calibri"/>
                <a:cs typeface="Calibri"/>
                <a:sym typeface="Calibri"/>
              </a:rPr>
              <a:t>1</a:t>
            </a:r>
            <a:endParaRPr b="1" sz="3000">
              <a:solidFill>
                <a:schemeClr val="lt1"/>
              </a:solidFill>
              <a:latin typeface="Calibri"/>
              <a:ea typeface="Calibri"/>
              <a:cs typeface="Calibri"/>
              <a:sym typeface="Calibri"/>
            </a:endParaRPr>
          </a:p>
        </p:txBody>
      </p:sp>
      <p:pic>
        <p:nvPicPr>
          <p:cNvPr id="823" name="Google Shape;823;p48"/>
          <p:cNvPicPr preferRelativeResize="0"/>
          <p:nvPr/>
        </p:nvPicPr>
        <p:blipFill>
          <a:blip r:embed="rId8">
            <a:alphaModFix/>
          </a:blip>
          <a:stretch>
            <a:fillRect/>
          </a:stretch>
        </p:blipFill>
        <p:spPr>
          <a:xfrm>
            <a:off x="6837510" y="803842"/>
            <a:ext cx="305635" cy="305638"/>
          </a:xfrm>
          <a:prstGeom prst="rect">
            <a:avLst/>
          </a:prstGeom>
          <a:noFill/>
          <a:ln>
            <a:noFill/>
          </a:ln>
        </p:spPr>
      </p:pic>
      <p:pic>
        <p:nvPicPr>
          <p:cNvPr id="824" name="Google Shape;824;p48"/>
          <p:cNvPicPr preferRelativeResize="0"/>
          <p:nvPr/>
        </p:nvPicPr>
        <p:blipFill>
          <a:blip r:embed="rId12">
            <a:alphaModFix/>
          </a:blip>
          <a:stretch>
            <a:fillRect/>
          </a:stretch>
        </p:blipFill>
        <p:spPr>
          <a:xfrm>
            <a:off x="5509162" y="731293"/>
            <a:ext cx="434914" cy="434917"/>
          </a:xfrm>
          <a:prstGeom prst="rect">
            <a:avLst/>
          </a:prstGeom>
          <a:noFill/>
          <a:ln>
            <a:noFill/>
          </a:ln>
        </p:spPr>
      </p:pic>
      <p:pic>
        <p:nvPicPr>
          <p:cNvPr id="825" name="Google Shape;825;p48"/>
          <p:cNvPicPr preferRelativeResize="0"/>
          <p:nvPr/>
        </p:nvPicPr>
        <p:blipFill>
          <a:blip r:embed="rId13">
            <a:alphaModFix/>
          </a:blip>
          <a:stretch>
            <a:fillRect/>
          </a:stretch>
        </p:blipFill>
        <p:spPr>
          <a:xfrm>
            <a:off x="7460772" y="739204"/>
            <a:ext cx="434913" cy="434916"/>
          </a:xfrm>
          <a:prstGeom prst="rect">
            <a:avLst/>
          </a:prstGeom>
          <a:noFill/>
          <a:ln>
            <a:noFill/>
          </a:ln>
        </p:spPr>
      </p:pic>
      <p:sp>
        <p:nvSpPr>
          <p:cNvPr id="826" name="Google Shape;826;p48"/>
          <p:cNvSpPr/>
          <p:nvPr/>
        </p:nvSpPr>
        <p:spPr>
          <a:xfrm>
            <a:off x="5458020" y="2697552"/>
            <a:ext cx="3117300" cy="1265400"/>
          </a:xfrm>
          <a:prstGeom prst="rect">
            <a:avLst/>
          </a:prstGeom>
          <a:noFill/>
          <a:ln cap="flat" cmpd="sng" w="19050">
            <a:solidFill>
              <a:srgbClr val="041E4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600"/>
          </a:p>
        </p:txBody>
      </p:sp>
      <p:sp>
        <p:nvSpPr>
          <p:cNvPr id="827" name="Google Shape;827;p48"/>
          <p:cNvSpPr/>
          <p:nvPr/>
        </p:nvSpPr>
        <p:spPr>
          <a:xfrm rot="-2771444">
            <a:off x="6917190" y="3411454"/>
            <a:ext cx="367492" cy="380858"/>
          </a:xfrm>
          <a:prstGeom prst="rect">
            <a:avLst/>
          </a:prstGeom>
          <a:noFill/>
          <a:ln cap="flat" cmpd="sng" w="19050">
            <a:solidFill>
              <a:srgbClr val="041E4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600">
              <a:solidFill>
                <a:srgbClr val="041E42"/>
              </a:solidFill>
            </a:endParaRPr>
          </a:p>
        </p:txBody>
      </p:sp>
      <p:sp>
        <p:nvSpPr>
          <p:cNvPr id="828" name="Google Shape;828;p48"/>
          <p:cNvSpPr/>
          <p:nvPr/>
        </p:nvSpPr>
        <p:spPr>
          <a:xfrm rot="-2771444">
            <a:off x="7938761" y="3411440"/>
            <a:ext cx="367492" cy="380858"/>
          </a:xfrm>
          <a:prstGeom prst="rect">
            <a:avLst/>
          </a:prstGeom>
          <a:noFill/>
          <a:ln cap="flat" cmpd="sng" w="19050">
            <a:solidFill>
              <a:srgbClr val="041E4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600">
              <a:solidFill>
                <a:srgbClr val="041E42"/>
              </a:solidFill>
            </a:endParaRPr>
          </a:p>
        </p:txBody>
      </p:sp>
      <p:sp>
        <p:nvSpPr>
          <p:cNvPr id="829" name="Google Shape;829;p48"/>
          <p:cNvSpPr/>
          <p:nvPr/>
        </p:nvSpPr>
        <p:spPr>
          <a:xfrm rot="-2771444">
            <a:off x="7435420" y="2871566"/>
            <a:ext cx="367492" cy="380858"/>
          </a:xfrm>
          <a:prstGeom prst="rect">
            <a:avLst/>
          </a:prstGeom>
          <a:noFill/>
          <a:ln cap="flat" cmpd="sng" w="19050">
            <a:solidFill>
              <a:srgbClr val="041E4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600">
              <a:solidFill>
                <a:srgbClr val="041E42"/>
              </a:solidFill>
            </a:endParaRPr>
          </a:p>
        </p:txBody>
      </p:sp>
      <p:sp>
        <p:nvSpPr>
          <p:cNvPr id="830" name="Google Shape;830;p48"/>
          <p:cNvSpPr txBox="1"/>
          <p:nvPr/>
        </p:nvSpPr>
        <p:spPr>
          <a:xfrm>
            <a:off x="5587470" y="2982562"/>
            <a:ext cx="1214400" cy="618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rgbClr val="0D0D0D"/>
                </a:solidFill>
              </a:rPr>
              <a:t>9th </a:t>
            </a:r>
            <a:r>
              <a:rPr lang="en" sz="1600">
                <a:solidFill>
                  <a:srgbClr val="0D0D0D"/>
                </a:solidFill>
              </a:rPr>
              <a:t>Inning</a:t>
            </a:r>
            <a:endParaRPr sz="1600">
              <a:solidFill>
                <a:srgbClr val="0D0D0D"/>
              </a:solidFill>
            </a:endParaRPr>
          </a:p>
          <a:p>
            <a:pPr indent="0" lvl="0" marL="0" rtl="0" algn="ctr">
              <a:spcBef>
                <a:spcPts val="0"/>
              </a:spcBef>
              <a:spcAft>
                <a:spcPts val="0"/>
              </a:spcAft>
              <a:buNone/>
            </a:pPr>
            <a:r>
              <a:rPr b="1" lang="en" sz="1600">
                <a:solidFill>
                  <a:srgbClr val="0D0D0D"/>
                </a:solidFill>
              </a:rPr>
              <a:t>0 </a:t>
            </a:r>
            <a:r>
              <a:rPr lang="en" sz="1600">
                <a:solidFill>
                  <a:srgbClr val="0D0D0D"/>
                </a:solidFill>
              </a:rPr>
              <a:t>Outs</a:t>
            </a:r>
            <a:endParaRPr sz="1600">
              <a:solidFill>
                <a:srgbClr val="0D0D0D"/>
              </a:solidFill>
            </a:endParaRPr>
          </a:p>
        </p:txBody>
      </p:sp>
      <p:sp>
        <p:nvSpPr>
          <p:cNvPr id="831" name="Google Shape;831;p48"/>
          <p:cNvSpPr txBox="1"/>
          <p:nvPr/>
        </p:nvSpPr>
        <p:spPr>
          <a:xfrm>
            <a:off x="5282677" y="1199406"/>
            <a:ext cx="1682400" cy="305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Calibri"/>
                <a:ea typeface="Calibri"/>
                <a:cs typeface="Calibri"/>
                <a:sym typeface="Calibri"/>
              </a:rPr>
              <a:t>Clay Holmes</a:t>
            </a:r>
            <a:endParaRPr b="1">
              <a:solidFill>
                <a:schemeClr val="dk1"/>
              </a:solidFill>
              <a:latin typeface="Calibri"/>
              <a:ea typeface="Calibri"/>
              <a:cs typeface="Calibri"/>
              <a:sym typeface="Calibri"/>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35" name="Shape 835"/>
        <p:cNvGrpSpPr/>
        <p:nvPr/>
      </p:nvGrpSpPr>
      <p:grpSpPr>
        <a:xfrm>
          <a:off x="0" y="0"/>
          <a:ext cx="0" cy="0"/>
          <a:chOff x="0" y="0"/>
          <a:chExt cx="0" cy="0"/>
        </a:xfrm>
      </p:grpSpPr>
      <p:sp>
        <p:nvSpPr>
          <p:cNvPr id="836" name="Google Shape;836;p49"/>
          <p:cNvSpPr/>
          <p:nvPr/>
        </p:nvSpPr>
        <p:spPr>
          <a:xfrm>
            <a:off x="0" y="0"/>
            <a:ext cx="9144000" cy="579900"/>
          </a:xfrm>
          <a:prstGeom prst="rect">
            <a:avLst/>
          </a:prstGeom>
          <a:solidFill>
            <a:srgbClr val="041E4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837" name="Google Shape;837;p49"/>
          <p:cNvPicPr preferRelativeResize="0"/>
          <p:nvPr/>
        </p:nvPicPr>
        <p:blipFill>
          <a:blip r:embed="rId3">
            <a:alphaModFix/>
          </a:blip>
          <a:stretch>
            <a:fillRect/>
          </a:stretch>
        </p:blipFill>
        <p:spPr>
          <a:xfrm>
            <a:off x="8572626" y="49664"/>
            <a:ext cx="480550" cy="480550"/>
          </a:xfrm>
          <a:prstGeom prst="rect">
            <a:avLst/>
          </a:prstGeom>
          <a:noFill/>
          <a:ln>
            <a:noFill/>
          </a:ln>
        </p:spPr>
      </p:pic>
      <p:pic>
        <p:nvPicPr>
          <p:cNvPr id="838" name="Google Shape;838;p49"/>
          <p:cNvPicPr preferRelativeResize="0"/>
          <p:nvPr/>
        </p:nvPicPr>
        <p:blipFill>
          <a:blip r:embed="rId4">
            <a:alphaModFix/>
          </a:blip>
          <a:stretch>
            <a:fillRect/>
          </a:stretch>
        </p:blipFill>
        <p:spPr>
          <a:xfrm>
            <a:off x="90825" y="49675"/>
            <a:ext cx="480548" cy="480548"/>
          </a:xfrm>
          <a:prstGeom prst="rect">
            <a:avLst/>
          </a:prstGeom>
          <a:noFill/>
          <a:ln>
            <a:noFill/>
          </a:ln>
        </p:spPr>
      </p:pic>
      <p:sp>
        <p:nvSpPr>
          <p:cNvPr id="839" name="Google Shape;839;p49"/>
          <p:cNvSpPr txBox="1"/>
          <p:nvPr/>
        </p:nvSpPr>
        <p:spPr>
          <a:xfrm>
            <a:off x="661650" y="-48750"/>
            <a:ext cx="7820700" cy="677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600">
                <a:solidFill>
                  <a:schemeClr val="lt1"/>
                </a:solidFill>
                <a:latin typeface="Calibri"/>
                <a:ea typeface="Calibri"/>
                <a:cs typeface="Calibri"/>
                <a:sym typeface="Calibri"/>
              </a:rPr>
              <a:t>A Tale of Two Relievers…</a:t>
            </a:r>
            <a:endParaRPr b="1" sz="3600">
              <a:solidFill>
                <a:schemeClr val="lt1"/>
              </a:solidFill>
              <a:latin typeface="Calibri"/>
              <a:ea typeface="Calibri"/>
              <a:cs typeface="Calibri"/>
              <a:sym typeface="Calibri"/>
            </a:endParaRPr>
          </a:p>
        </p:txBody>
      </p:sp>
      <p:sp>
        <p:nvSpPr>
          <p:cNvPr id="840" name="Google Shape;840;p49"/>
          <p:cNvSpPr txBox="1"/>
          <p:nvPr/>
        </p:nvSpPr>
        <p:spPr>
          <a:xfrm>
            <a:off x="4642030" y="4549103"/>
            <a:ext cx="4336500" cy="618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chemeClr val="dk1"/>
                </a:solidFill>
                <a:latin typeface="Calibri"/>
                <a:ea typeface="Calibri"/>
                <a:cs typeface="Calibri"/>
                <a:sym typeface="Calibri"/>
              </a:rPr>
              <a:t>HERO = </a:t>
            </a:r>
            <a:r>
              <a:rPr b="1" lang="en" sz="2400">
                <a:solidFill>
                  <a:schemeClr val="dk1"/>
                </a:solidFill>
                <a:latin typeface="Calibri"/>
                <a:ea typeface="Calibri"/>
                <a:cs typeface="Calibri"/>
                <a:sym typeface="Calibri"/>
              </a:rPr>
              <a:t>– 0.765</a:t>
            </a:r>
            <a:endParaRPr b="1" sz="2400">
              <a:solidFill>
                <a:schemeClr val="dk1"/>
              </a:solidFill>
              <a:latin typeface="Calibri"/>
              <a:ea typeface="Calibri"/>
              <a:cs typeface="Calibri"/>
              <a:sym typeface="Calibri"/>
            </a:endParaRPr>
          </a:p>
        </p:txBody>
      </p:sp>
      <p:graphicFrame>
        <p:nvGraphicFramePr>
          <p:cNvPr id="841" name="Google Shape;841;p49"/>
          <p:cNvGraphicFramePr/>
          <p:nvPr/>
        </p:nvGraphicFramePr>
        <p:xfrm>
          <a:off x="4895687" y="623008"/>
          <a:ext cx="3000000" cy="3000000"/>
        </p:xfrm>
        <a:graphic>
          <a:graphicData uri="http://schemas.openxmlformats.org/drawingml/2006/table">
            <a:tbl>
              <a:tblPr>
                <a:noFill/>
                <a:tableStyleId>{40527FEF-DCFF-4340-9D49-7590FD3428A5}</a:tableStyleId>
              </a:tblPr>
              <a:tblGrid>
                <a:gridCol w="2004225"/>
                <a:gridCol w="912425"/>
                <a:gridCol w="912425"/>
              </a:tblGrid>
              <a:tr h="622150">
                <a:tc>
                  <a:txBody>
                    <a:bodyPr/>
                    <a:lstStyle/>
                    <a:p>
                      <a:pPr indent="0" lvl="0" marL="0" rtl="0" algn="l">
                        <a:lnSpc>
                          <a:spcPct val="115000"/>
                        </a:lnSpc>
                        <a:spcBef>
                          <a:spcPts val="0"/>
                        </a:spcBef>
                        <a:spcAft>
                          <a:spcPts val="0"/>
                        </a:spcAft>
                        <a:buNone/>
                      </a:pPr>
                      <a:r>
                        <a:rPr b="1" lang="en" sz="1500"/>
                        <a:t>              Batter</a:t>
                      </a:r>
                      <a:endParaRPr b="1" sz="1500"/>
                    </a:p>
                  </a:txBody>
                  <a:tcPr marT="19050" marB="19050" marR="28575" marL="28575" anchor="ctr">
                    <a:lnB cap="flat" cmpd="sng" w="2857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500"/>
                        <a:t>Outcome</a:t>
                      </a:r>
                      <a:endParaRPr b="1" sz="1500"/>
                    </a:p>
                  </a:txBody>
                  <a:tcPr marT="19050" marB="19050" marR="28575" marL="28575" anchor="ctr">
                    <a:lnB cap="flat" cmpd="sng" w="2857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500"/>
                        <a:t>Runs Scored</a:t>
                      </a:r>
                      <a:endParaRPr b="1" sz="1500"/>
                    </a:p>
                  </a:txBody>
                  <a:tcPr marT="19050" marB="19050" marR="28575" marL="28575" anchor="ctr">
                    <a:lnB cap="flat" cmpd="sng" w="28575">
                      <a:solidFill>
                        <a:srgbClr val="000000"/>
                      </a:solidFill>
                      <a:prstDash val="solid"/>
                      <a:round/>
                      <a:headEnd len="sm" w="sm" type="none"/>
                      <a:tailEnd len="sm" w="sm" type="none"/>
                    </a:lnB>
                  </a:tcPr>
                </a:tc>
              </a:tr>
              <a:tr h="376250">
                <a:tc>
                  <a:txBody>
                    <a:bodyPr/>
                    <a:lstStyle/>
                    <a:p>
                      <a:pPr indent="0" lvl="0" marL="0" rtl="0" algn="l">
                        <a:lnSpc>
                          <a:spcPct val="115000"/>
                        </a:lnSpc>
                        <a:spcBef>
                          <a:spcPts val="0"/>
                        </a:spcBef>
                        <a:spcAft>
                          <a:spcPts val="0"/>
                        </a:spcAft>
                        <a:buNone/>
                      </a:pPr>
                      <a:r>
                        <a:rPr b="1" lang="en"/>
                        <a:t>          Josh Rojas</a:t>
                      </a:r>
                      <a:endParaRPr b="1"/>
                    </a:p>
                  </a:txBody>
                  <a:tcPr marT="19050" marB="19050" marR="28575" marL="28575" anchor="ct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a:t>Groundout</a:t>
                      </a:r>
                      <a:endParaRPr/>
                    </a:p>
                  </a:txBody>
                  <a:tcPr marT="19050" marB="19050" marR="28575" marL="28575" anchor="ct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a:t>0</a:t>
                      </a:r>
                      <a:endParaRPr b="1"/>
                    </a:p>
                  </a:txBody>
                  <a:tcPr marT="19050" marB="19050" marR="28575" marL="28575" anchor="ct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r>
              <a:tr h="376250">
                <a:tc>
                  <a:txBody>
                    <a:bodyPr/>
                    <a:lstStyle/>
                    <a:p>
                      <a:pPr indent="0" lvl="0" marL="0" rtl="0" algn="l">
                        <a:lnSpc>
                          <a:spcPct val="115000"/>
                        </a:lnSpc>
                        <a:spcBef>
                          <a:spcPts val="0"/>
                        </a:spcBef>
                        <a:spcAft>
                          <a:spcPts val="0"/>
                        </a:spcAft>
                        <a:buNone/>
                      </a:pPr>
                      <a:r>
                        <a:rPr b="1" lang="en"/>
                        <a:t>          Julio Rodriguez</a:t>
                      </a:r>
                      <a:endParaRPr b="1"/>
                    </a:p>
                  </a:txBody>
                  <a:tcPr marT="19050" marB="19050" marR="28575" marL="28575" anchor="ct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a:t>Single</a:t>
                      </a:r>
                      <a:endParaRPr/>
                    </a:p>
                  </a:txBody>
                  <a:tcPr marT="19050" marB="19050" marR="28575" marL="28575" anchor="ct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a:t>0</a:t>
                      </a:r>
                      <a:endParaRPr b="1"/>
                    </a:p>
                  </a:txBody>
                  <a:tcPr marT="19050" marB="19050" marR="28575" marL="28575" anchor="ct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r>
              <a:tr h="376250">
                <a:tc>
                  <a:txBody>
                    <a:bodyPr/>
                    <a:lstStyle/>
                    <a:p>
                      <a:pPr indent="0" lvl="0" marL="0" rtl="0" algn="l">
                        <a:lnSpc>
                          <a:spcPct val="115000"/>
                        </a:lnSpc>
                        <a:spcBef>
                          <a:spcPts val="0"/>
                        </a:spcBef>
                        <a:spcAft>
                          <a:spcPts val="0"/>
                        </a:spcAft>
                        <a:buNone/>
                      </a:pPr>
                      <a:r>
                        <a:rPr b="1" lang="en"/>
                        <a:t>          Cal Raleigh</a:t>
                      </a:r>
                      <a:endParaRPr b="1"/>
                    </a:p>
                  </a:txBody>
                  <a:tcPr marT="19050" marB="19050" marR="28575" marL="28575" anchor="ct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a:t>Walk</a:t>
                      </a:r>
                      <a:endParaRPr/>
                    </a:p>
                  </a:txBody>
                  <a:tcPr marT="19050" marB="19050" marR="28575" marL="28575" anchor="ct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a:t>0</a:t>
                      </a:r>
                      <a:endParaRPr b="1"/>
                    </a:p>
                  </a:txBody>
                  <a:tcPr marT="19050" marB="19050" marR="28575" marL="28575" anchor="ct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r>
              <a:tr h="376250">
                <a:tc>
                  <a:txBody>
                    <a:bodyPr/>
                    <a:lstStyle/>
                    <a:p>
                      <a:pPr indent="0" lvl="0" marL="0" rtl="0" algn="l">
                        <a:lnSpc>
                          <a:spcPct val="115000"/>
                        </a:lnSpc>
                        <a:spcBef>
                          <a:spcPts val="0"/>
                        </a:spcBef>
                        <a:spcAft>
                          <a:spcPts val="0"/>
                        </a:spcAft>
                        <a:buNone/>
                      </a:pPr>
                      <a:r>
                        <a:rPr b="1" lang="en"/>
                        <a:t>          Luke Raley</a:t>
                      </a:r>
                      <a:endParaRPr b="1"/>
                    </a:p>
                  </a:txBody>
                  <a:tcPr marT="19050" marB="19050" marR="28575" marL="28575" anchor="ct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a:t>Single</a:t>
                      </a:r>
                      <a:endParaRPr/>
                    </a:p>
                  </a:txBody>
                  <a:tcPr marT="19050" marB="19050" marR="28575" marL="28575" anchor="ct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a:t>1</a:t>
                      </a:r>
                      <a:endParaRPr b="1"/>
                    </a:p>
                  </a:txBody>
                  <a:tcPr marT="19050" marB="19050" marR="28575" marL="28575" anchor="ct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r>
              <a:tr h="376250">
                <a:tc>
                  <a:txBody>
                    <a:bodyPr/>
                    <a:lstStyle/>
                    <a:p>
                      <a:pPr indent="0" lvl="0" marL="0" rtl="0" algn="l">
                        <a:lnSpc>
                          <a:spcPct val="115000"/>
                        </a:lnSpc>
                        <a:spcBef>
                          <a:spcPts val="0"/>
                        </a:spcBef>
                        <a:spcAft>
                          <a:spcPts val="0"/>
                        </a:spcAft>
                        <a:buNone/>
                      </a:pPr>
                      <a:r>
                        <a:rPr b="1" lang="en"/>
                        <a:t>          Mitch Haniger</a:t>
                      </a:r>
                      <a:endParaRPr b="1"/>
                    </a:p>
                  </a:txBody>
                  <a:tcPr marT="19050" marB="19050" marR="28575" marL="28575" anchor="ct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a:t>Single</a:t>
                      </a:r>
                      <a:endParaRPr/>
                    </a:p>
                  </a:txBody>
                  <a:tcPr marT="19050" marB="19050" marR="28575" marL="28575" anchor="ct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a:t>2</a:t>
                      </a:r>
                      <a:endParaRPr b="1"/>
                    </a:p>
                  </a:txBody>
                  <a:tcPr marT="19050" marB="19050" marR="28575" marL="28575" anchor="ct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r>
              <a:tr h="376250">
                <a:tc>
                  <a:txBody>
                    <a:bodyPr/>
                    <a:lstStyle/>
                    <a:p>
                      <a:pPr indent="0" lvl="0" marL="0" rtl="0" algn="l">
                        <a:lnSpc>
                          <a:spcPct val="115000"/>
                        </a:lnSpc>
                        <a:spcBef>
                          <a:spcPts val="0"/>
                        </a:spcBef>
                        <a:spcAft>
                          <a:spcPts val="0"/>
                        </a:spcAft>
                        <a:buNone/>
                      </a:pPr>
                      <a:r>
                        <a:rPr b="1" lang="en"/>
                        <a:t>          Dylan Moore</a:t>
                      </a:r>
                      <a:endParaRPr b="1"/>
                    </a:p>
                  </a:txBody>
                  <a:tcPr marT="19050" marB="19050" marR="28575" marL="28575" anchor="ct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a:t>Walk</a:t>
                      </a:r>
                      <a:endParaRPr/>
                    </a:p>
                  </a:txBody>
                  <a:tcPr marT="19050" marB="19050" marR="28575" marL="28575" anchor="ct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a:t>2</a:t>
                      </a:r>
                      <a:endParaRPr b="1"/>
                    </a:p>
                  </a:txBody>
                  <a:tcPr marT="19050" marB="19050" marR="28575" marL="28575" anchor="ct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r>
              <a:tr h="376250">
                <a:tc>
                  <a:txBody>
                    <a:bodyPr/>
                    <a:lstStyle/>
                    <a:p>
                      <a:pPr indent="0" lvl="0" marL="0" rtl="0" algn="l">
                        <a:lnSpc>
                          <a:spcPct val="115000"/>
                        </a:lnSpc>
                        <a:spcBef>
                          <a:spcPts val="0"/>
                        </a:spcBef>
                        <a:spcAft>
                          <a:spcPts val="0"/>
                        </a:spcAft>
                        <a:buNone/>
                      </a:pPr>
                      <a:r>
                        <a:rPr b="1" lang="en"/>
                        <a:t>          </a:t>
                      </a:r>
                      <a:r>
                        <a:rPr b="1" lang="en" sz="1300"/>
                        <a:t>Dominic Canzone</a:t>
                      </a:r>
                      <a:endParaRPr b="1" sz="1300"/>
                    </a:p>
                  </a:txBody>
                  <a:tcPr marT="19050" marB="19050" marR="28575" marL="28575" anchor="ct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a:t>Sac Fly</a:t>
                      </a:r>
                      <a:endParaRPr/>
                    </a:p>
                  </a:txBody>
                  <a:tcPr marT="19050" marB="19050" marR="28575" marL="28575" anchor="ct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a:t>3</a:t>
                      </a:r>
                      <a:endParaRPr b="1"/>
                    </a:p>
                  </a:txBody>
                  <a:tcPr marT="19050" marB="19050" marR="28575" marL="28575" anchor="ct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r>
              <a:tr h="376250">
                <a:tc>
                  <a:txBody>
                    <a:bodyPr/>
                    <a:lstStyle/>
                    <a:p>
                      <a:pPr indent="0" lvl="0" marL="0" rtl="0" algn="l">
                        <a:lnSpc>
                          <a:spcPct val="115000"/>
                        </a:lnSpc>
                        <a:spcBef>
                          <a:spcPts val="0"/>
                        </a:spcBef>
                        <a:spcAft>
                          <a:spcPts val="0"/>
                        </a:spcAft>
                        <a:buNone/>
                      </a:pPr>
                      <a:r>
                        <a:rPr b="1" lang="en"/>
                        <a:t>          Ty France</a:t>
                      </a:r>
                      <a:endParaRPr b="1"/>
                    </a:p>
                  </a:txBody>
                  <a:tcPr marT="19050" marB="19050" marR="28575" marL="28575" anchor="ct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a:t>Single</a:t>
                      </a:r>
                      <a:endParaRPr/>
                    </a:p>
                  </a:txBody>
                  <a:tcPr marT="19050" marB="19050" marR="28575" marL="28575" anchor="ct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a:t>4</a:t>
                      </a:r>
                      <a:endParaRPr b="1"/>
                    </a:p>
                  </a:txBody>
                  <a:tcPr marT="19050" marB="19050" marR="28575" marL="28575" anchor="ct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r>
            </a:tbl>
          </a:graphicData>
        </a:graphic>
      </p:graphicFrame>
      <p:sp>
        <p:nvSpPr>
          <p:cNvPr id="842" name="Google Shape;842;p49"/>
          <p:cNvSpPr txBox="1"/>
          <p:nvPr/>
        </p:nvSpPr>
        <p:spPr>
          <a:xfrm>
            <a:off x="4895675" y="4255150"/>
            <a:ext cx="3829200" cy="450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chemeClr val="dk1"/>
                </a:solidFill>
                <a:latin typeface="Calibri"/>
                <a:ea typeface="Calibri"/>
                <a:cs typeface="Calibri"/>
                <a:sym typeface="Calibri"/>
              </a:rPr>
              <a:t>YANKED.</a:t>
            </a:r>
            <a:endParaRPr sz="2000">
              <a:solidFill>
                <a:schemeClr val="dk1"/>
              </a:solidFill>
              <a:latin typeface="Calibri"/>
              <a:ea typeface="Calibri"/>
              <a:cs typeface="Calibri"/>
              <a:sym typeface="Calibri"/>
            </a:endParaRPr>
          </a:p>
        </p:txBody>
      </p:sp>
      <p:sp>
        <p:nvSpPr>
          <p:cNvPr id="843" name="Google Shape;843;p49"/>
          <p:cNvSpPr txBox="1"/>
          <p:nvPr/>
        </p:nvSpPr>
        <p:spPr>
          <a:xfrm>
            <a:off x="125355" y="506798"/>
            <a:ext cx="4336500" cy="618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chemeClr val="dk1"/>
                </a:solidFill>
                <a:latin typeface="Calibri"/>
                <a:ea typeface="Calibri"/>
                <a:cs typeface="Calibri"/>
                <a:sym typeface="Calibri"/>
              </a:rPr>
              <a:t>Danger: – 0.04 Δ Win Probability</a:t>
            </a:r>
            <a:endParaRPr sz="2000">
              <a:solidFill>
                <a:schemeClr val="dk1"/>
              </a:solidFill>
              <a:latin typeface="Calibri"/>
              <a:ea typeface="Calibri"/>
              <a:cs typeface="Calibri"/>
              <a:sym typeface="Calibri"/>
            </a:endParaRPr>
          </a:p>
        </p:txBody>
      </p:sp>
      <p:pic>
        <p:nvPicPr>
          <p:cNvPr id="844" name="Google Shape;844;p49"/>
          <p:cNvPicPr preferRelativeResize="0"/>
          <p:nvPr/>
        </p:nvPicPr>
        <p:blipFill>
          <a:blip r:embed="rId5">
            <a:alphaModFix/>
          </a:blip>
          <a:stretch>
            <a:fillRect/>
          </a:stretch>
        </p:blipFill>
        <p:spPr>
          <a:xfrm>
            <a:off x="543785" y="1919732"/>
            <a:ext cx="1877471" cy="1362514"/>
          </a:xfrm>
          <a:prstGeom prst="rect">
            <a:avLst/>
          </a:prstGeom>
          <a:noFill/>
          <a:ln>
            <a:noFill/>
          </a:ln>
        </p:spPr>
      </p:pic>
      <p:pic>
        <p:nvPicPr>
          <p:cNvPr id="845" name="Google Shape;845;p49"/>
          <p:cNvPicPr preferRelativeResize="0"/>
          <p:nvPr/>
        </p:nvPicPr>
        <p:blipFill>
          <a:blip r:embed="rId6">
            <a:alphaModFix/>
          </a:blip>
          <a:stretch>
            <a:fillRect/>
          </a:stretch>
        </p:blipFill>
        <p:spPr>
          <a:xfrm>
            <a:off x="2421256" y="1791321"/>
            <a:ext cx="1877471" cy="1509648"/>
          </a:xfrm>
          <a:prstGeom prst="rect">
            <a:avLst/>
          </a:prstGeom>
          <a:noFill/>
          <a:ln>
            <a:noFill/>
          </a:ln>
        </p:spPr>
      </p:pic>
      <p:sp>
        <p:nvSpPr>
          <p:cNvPr id="846" name="Google Shape;846;p49"/>
          <p:cNvSpPr/>
          <p:nvPr/>
        </p:nvSpPr>
        <p:spPr>
          <a:xfrm>
            <a:off x="739092" y="1125100"/>
            <a:ext cx="1298700" cy="594900"/>
          </a:xfrm>
          <a:prstGeom prst="rect">
            <a:avLst/>
          </a:prstGeom>
          <a:solidFill>
            <a:schemeClr val="lt1"/>
          </a:solidFill>
          <a:ln cap="flat" cmpd="sng" w="19050">
            <a:solidFill>
              <a:srgbClr val="041E42"/>
            </a:solidFill>
            <a:prstDash val="solid"/>
            <a:round/>
            <a:headEnd len="sm" w="sm" type="none"/>
            <a:tailEnd len="sm" w="sm" type="none"/>
          </a:ln>
        </p:spPr>
        <p:txBody>
          <a:bodyPr anchorCtr="0" anchor="t" bIns="91425" lIns="91425" spcFirstLastPara="1" rIns="91425" wrap="square" tIns="91425">
            <a:noAutofit/>
          </a:bodyPr>
          <a:lstStyle/>
          <a:p>
            <a:pPr indent="0" lvl="0" marL="457200" rtl="0" algn="l">
              <a:spcBef>
                <a:spcPts val="0"/>
              </a:spcBef>
              <a:spcAft>
                <a:spcPts val="0"/>
              </a:spcAft>
              <a:buNone/>
            </a:pPr>
            <a:r>
              <a:rPr lang="en" sz="3000"/>
              <a:t> </a:t>
            </a:r>
            <a:r>
              <a:rPr lang="en"/>
              <a:t>	</a:t>
            </a:r>
            <a:endParaRPr/>
          </a:p>
        </p:txBody>
      </p:sp>
      <p:sp>
        <p:nvSpPr>
          <p:cNvPr id="847" name="Google Shape;847;p49"/>
          <p:cNvSpPr txBox="1"/>
          <p:nvPr/>
        </p:nvSpPr>
        <p:spPr>
          <a:xfrm>
            <a:off x="1323865" y="1143201"/>
            <a:ext cx="713700" cy="576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chemeClr val="dk1"/>
                </a:solidFill>
                <a:latin typeface="Calibri"/>
                <a:ea typeface="Calibri"/>
                <a:cs typeface="Calibri"/>
                <a:sym typeface="Calibri"/>
              </a:rPr>
              <a:t>4</a:t>
            </a:r>
            <a:endParaRPr b="1" sz="3000">
              <a:solidFill>
                <a:schemeClr val="dk1"/>
              </a:solidFill>
              <a:latin typeface="Calibri"/>
              <a:ea typeface="Calibri"/>
              <a:cs typeface="Calibri"/>
              <a:sym typeface="Calibri"/>
            </a:endParaRPr>
          </a:p>
        </p:txBody>
      </p:sp>
      <p:sp>
        <p:nvSpPr>
          <p:cNvPr id="848" name="Google Shape;848;p49"/>
          <p:cNvSpPr/>
          <p:nvPr/>
        </p:nvSpPr>
        <p:spPr>
          <a:xfrm>
            <a:off x="2929170" y="1125100"/>
            <a:ext cx="1298700" cy="594900"/>
          </a:xfrm>
          <a:prstGeom prst="rect">
            <a:avLst/>
          </a:prstGeom>
          <a:solidFill>
            <a:srgbClr val="005C5C"/>
          </a:solidFill>
          <a:ln cap="flat" cmpd="sng" w="19050">
            <a:solidFill>
              <a:srgbClr val="041E42"/>
            </a:solidFill>
            <a:prstDash val="solid"/>
            <a:round/>
            <a:headEnd len="sm" w="sm" type="none"/>
            <a:tailEnd len="sm" w="sm" type="none"/>
          </a:ln>
        </p:spPr>
        <p:txBody>
          <a:bodyPr anchorCtr="0" anchor="t" bIns="91425" lIns="91425" spcFirstLastPara="1" rIns="91425" wrap="square" tIns="91425">
            <a:noAutofit/>
          </a:bodyPr>
          <a:lstStyle/>
          <a:p>
            <a:pPr indent="0" lvl="0" marL="457200" rtl="0" algn="l">
              <a:spcBef>
                <a:spcPts val="0"/>
              </a:spcBef>
              <a:spcAft>
                <a:spcPts val="0"/>
              </a:spcAft>
              <a:buNone/>
            </a:pPr>
            <a:r>
              <a:rPr lang="en" sz="3000"/>
              <a:t> </a:t>
            </a:r>
            <a:r>
              <a:rPr lang="en"/>
              <a:t>	</a:t>
            </a:r>
            <a:endParaRPr/>
          </a:p>
        </p:txBody>
      </p:sp>
      <p:sp>
        <p:nvSpPr>
          <p:cNvPr id="849" name="Google Shape;849;p49"/>
          <p:cNvSpPr txBox="1"/>
          <p:nvPr/>
        </p:nvSpPr>
        <p:spPr>
          <a:xfrm>
            <a:off x="3513943" y="1143201"/>
            <a:ext cx="713700" cy="576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chemeClr val="lt1"/>
                </a:solidFill>
                <a:latin typeface="Calibri"/>
                <a:ea typeface="Calibri"/>
                <a:cs typeface="Calibri"/>
                <a:sym typeface="Calibri"/>
              </a:rPr>
              <a:t>1</a:t>
            </a:r>
            <a:endParaRPr b="1" sz="3000">
              <a:solidFill>
                <a:schemeClr val="lt1"/>
              </a:solidFill>
              <a:latin typeface="Calibri"/>
              <a:ea typeface="Calibri"/>
              <a:cs typeface="Calibri"/>
              <a:sym typeface="Calibri"/>
            </a:endParaRPr>
          </a:p>
        </p:txBody>
      </p:sp>
      <p:pic>
        <p:nvPicPr>
          <p:cNvPr id="850" name="Google Shape;850;p49"/>
          <p:cNvPicPr preferRelativeResize="0"/>
          <p:nvPr/>
        </p:nvPicPr>
        <p:blipFill>
          <a:blip r:embed="rId7">
            <a:alphaModFix/>
          </a:blip>
          <a:stretch>
            <a:fillRect/>
          </a:stretch>
        </p:blipFill>
        <p:spPr>
          <a:xfrm>
            <a:off x="2309385" y="1257564"/>
            <a:ext cx="347912" cy="347917"/>
          </a:xfrm>
          <a:prstGeom prst="rect">
            <a:avLst/>
          </a:prstGeom>
          <a:noFill/>
          <a:ln>
            <a:noFill/>
          </a:ln>
        </p:spPr>
      </p:pic>
      <p:pic>
        <p:nvPicPr>
          <p:cNvPr id="851" name="Google Shape;851;p49"/>
          <p:cNvPicPr preferRelativeResize="0"/>
          <p:nvPr/>
        </p:nvPicPr>
        <p:blipFill>
          <a:blip r:embed="rId8">
            <a:alphaModFix/>
          </a:blip>
          <a:stretch>
            <a:fillRect/>
          </a:stretch>
        </p:blipFill>
        <p:spPr>
          <a:xfrm>
            <a:off x="797293" y="1174979"/>
            <a:ext cx="495074" cy="495079"/>
          </a:xfrm>
          <a:prstGeom prst="rect">
            <a:avLst/>
          </a:prstGeom>
          <a:noFill/>
          <a:ln>
            <a:noFill/>
          </a:ln>
        </p:spPr>
      </p:pic>
      <p:pic>
        <p:nvPicPr>
          <p:cNvPr id="852" name="Google Shape;852;p49"/>
          <p:cNvPicPr preferRelativeResize="0"/>
          <p:nvPr/>
        </p:nvPicPr>
        <p:blipFill>
          <a:blip r:embed="rId9">
            <a:alphaModFix/>
          </a:blip>
          <a:stretch>
            <a:fillRect/>
          </a:stretch>
        </p:blipFill>
        <p:spPr>
          <a:xfrm>
            <a:off x="3018860" y="1183984"/>
            <a:ext cx="495072" cy="495078"/>
          </a:xfrm>
          <a:prstGeom prst="rect">
            <a:avLst/>
          </a:prstGeom>
          <a:noFill/>
          <a:ln>
            <a:noFill/>
          </a:ln>
        </p:spPr>
      </p:pic>
      <p:sp>
        <p:nvSpPr>
          <p:cNvPr id="853" name="Google Shape;853;p49"/>
          <p:cNvSpPr/>
          <p:nvPr/>
        </p:nvSpPr>
        <p:spPr>
          <a:xfrm>
            <a:off x="739076" y="3413231"/>
            <a:ext cx="3548400" cy="1440300"/>
          </a:xfrm>
          <a:prstGeom prst="rect">
            <a:avLst/>
          </a:prstGeom>
          <a:noFill/>
          <a:ln cap="flat" cmpd="sng" w="19050">
            <a:solidFill>
              <a:srgbClr val="041E4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600"/>
          </a:p>
        </p:txBody>
      </p:sp>
      <p:sp>
        <p:nvSpPr>
          <p:cNvPr id="854" name="Google Shape;854;p49"/>
          <p:cNvSpPr/>
          <p:nvPr/>
        </p:nvSpPr>
        <p:spPr>
          <a:xfrm rot="-2771500">
            <a:off x="2400166" y="4225900"/>
            <a:ext cx="418203" cy="433689"/>
          </a:xfrm>
          <a:prstGeom prst="rect">
            <a:avLst/>
          </a:prstGeom>
          <a:noFill/>
          <a:ln cap="flat" cmpd="sng" w="19050">
            <a:solidFill>
              <a:srgbClr val="041E4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600">
              <a:solidFill>
                <a:srgbClr val="041E42"/>
              </a:solidFill>
            </a:endParaRPr>
          </a:p>
        </p:txBody>
      </p:sp>
      <p:sp>
        <p:nvSpPr>
          <p:cNvPr id="855" name="Google Shape;855;p49"/>
          <p:cNvSpPr/>
          <p:nvPr/>
        </p:nvSpPr>
        <p:spPr>
          <a:xfrm rot="-2771500">
            <a:off x="3563046" y="4225884"/>
            <a:ext cx="418203" cy="433689"/>
          </a:xfrm>
          <a:prstGeom prst="rect">
            <a:avLst/>
          </a:prstGeom>
          <a:noFill/>
          <a:ln cap="flat" cmpd="sng" w="19050">
            <a:solidFill>
              <a:srgbClr val="041E4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600">
              <a:solidFill>
                <a:srgbClr val="041E42"/>
              </a:solidFill>
            </a:endParaRPr>
          </a:p>
        </p:txBody>
      </p:sp>
      <p:sp>
        <p:nvSpPr>
          <p:cNvPr id="856" name="Google Shape;856;p49"/>
          <p:cNvSpPr/>
          <p:nvPr/>
        </p:nvSpPr>
        <p:spPr>
          <a:xfrm rot="-2771500">
            <a:off x="2990080" y="3611329"/>
            <a:ext cx="418203" cy="433689"/>
          </a:xfrm>
          <a:prstGeom prst="rect">
            <a:avLst/>
          </a:prstGeom>
          <a:noFill/>
          <a:ln cap="flat" cmpd="sng" w="19050">
            <a:solidFill>
              <a:srgbClr val="041E4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600">
              <a:solidFill>
                <a:srgbClr val="041E42"/>
              </a:solidFill>
            </a:endParaRPr>
          </a:p>
        </p:txBody>
      </p:sp>
      <p:sp>
        <p:nvSpPr>
          <p:cNvPr id="857" name="Google Shape;857;p49"/>
          <p:cNvSpPr txBox="1"/>
          <p:nvPr/>
        </p:nvSpPr>
        <p:spPr>
          <a:xfrm>
            <a:off x="886433" y="3737666"/>
            <a:ext cx="1382400" cy="703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rgbClr val="0D0D0D"/>
                </a:solidFill>
              </a:rPr>
              <a:t>9th </a:t>
            </a:r>
            <a:r>
              <a:rPr lang="en" sz="1600">
                <a:solidFill>
                  <a:srgbClr val="0D0D0D"/>
                </a:solidFill>
              </a:rPr>
              <a:t>Inning</a:t>
            </a:r>
            <a:endParaRPr sz="1600">
              <a:solidFill>
                <a:srgbClr val="0D0D0D"/>
              </a:solidFill>
            </a:endParaRPr>
          </a:p>
          <a:p>
            <a:pPr indent="0" lvl="0" marL="0" rtl="0" algn="ctr">
              <a:spcBef>
                <a:spcPts val="0"/>
              </a:spcBef>
              <a:spcAft>
                <a:spcPts val="0"/>
              </a:spcAft>
              <a:buNone/>
            </a:pPr>
            <a:r>
              <a:rPr b="1" lang="en" sz="1600">
                <a:solidFill>
                  <a:srgbClr val="0D0D0D"/>
                </a:solidFill>
              </a:rPr>
              <a:t>0 </a:t>
            </a:r>
            <a:r>
              <a:rPr lang="en" sz="1600">
                <a:solidFill>
                  <a:srgbClr val="0D0D0D"/>
                </a:solidFill>
              </a:rPr>
              <a:t>Outs</a:t>
            </a:r>
            <a:endParaRPr sz="1600">
              <a:solidFill>
                <a:srgbClr val="0D0D0D"/>
              </a:solidFill>
            </a:endParaRPr>
          </a:p>
        </p:txBody>
      </p:sp>
      <p:sp>
        <p:nvSpPr>
          <p:cNvPr id="858" name="Google Shape;858;p49"/>
          <p:cNvSpPr txBox="1"/>
          <p:nvPr/>
        </p:nvSpPr>
        <p:spPr>
          <a:xfrm>
            <a:off x="524914" y="1737894"/>
            <a:ext cx="1915200" cy="348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Calibri"/>
                <a:ea typeface="Calibri"/>
                <a:cs typeface="Calibri"/>
                <a:sym typeface="Calibri"/>
              </a:rPr>
              <a:t>Clay Holmes</a:t>
            </a:r>
            <a:endParaRPr b="1">
              <a:solidFill>
                <a:schemeClr val="dk1"/>
              </a:solidFill>
              <a:latin typeface="Calibri"/>
              <a:ea typeface="Calibri"/>
              <a:cs typeface="Calibri"/>
              <a:sym typeface="Calibri"/>
            </a:endParaRPr>
          </a:p>
        </p:txBody>
      </p:sp>
      <p:pic>
        <p:nvPicPr>
          <p:cNvPr descr="Josh Rojas - Chicago White Sox Third Baseman - ESPN" id="859" name="Google Shape;859;p49"/>
          <p:cNvPicPr preferRelativeResize="0"/>
          <p:nvPr/>
        </p:nvPicPr>
        <p:blipFill>
          <a:blip r:embed="rId10">
            <a:alphaModFix/>
          </a:blip>
          <a:stretch>
            <a:fillRect/>
          </a:stretch>
        </p:blipFill>
        <p:spPr>
          <a:xfrm>
            <a:off x="4895675" y="1271811"/>
            <a:ext cx="438275" cy="318615"/>
          </a:xfrm>
          <a:prstGeom prst="rect">
            <a:avLst/>
          </a:prstGeom>
          <a:noFill/>
          <a:ln>
            <a:noFill/>
          </a:ln>
        </p:spPr>
      </p:pic>
      <p:pic>
        <p:nvPicPr>
          <p:cNvPr descr="Julio Rodriguez - Seattle Mariners Center Fielder - ESPN" id="860" name="Google Shape;860;p49"/>
          <p:cNvPicPr preferRelativeResize="0"/>
          <p:nvPr/>
        </p:nvPicPr>
        <p:blipFill>
          <a:blip r:embed="rId11">
            <a:alphaModFix/>
          </a:blip>
          <a:stretch>
            <a:fillRect/>
          </a:stretch>
        </p:blipFill>
        <p:spPr>
          <a:xfrm>
            <a:off x="4895675" y="1647431"/>
            <a:ext cx="438268" cy="318600"/>
          </a:xfrm>
          <a:prstGeom prst="rect">
            <a:avLst/>
          </a:prstGeom>
          <a:noFill/>
          <a:ln>
            <a:noFill/>
          </a:ln>
        </p:spPr>
      </p:pic>
      <p:pic>
        <p:nvPicPr>
          <p:cNvPr descr="Cal Raleigh - Seattle Mariners Catcher - ESPN" id="861" name="Google Shape;861;p49"/>
          <p:cNvPicPr preferRelativeResize="0"/>
          <p:nvPr/>
        </p:nvPicPr>
        <p:blipFill>
          <a:blip r:embed="rId12">
            <a:alphaModFix/>
          </a:blip>
          <a:stretch>
            <a:fillRect/>
          </a:stretch>
        </p:blipFill>
        <p:spPr>
          <a:xfrm>
            <a:off x="4911277" y="2023036"/>
            <a:ext cx="438275" cy="317566"/>
          </a:xfrm>
          <a:prstGeom prst="rect">
            <a:avLst/>
          </a:prstGeom>
          <a:noFill/>
          <a:ln>
            <a:noFill/>
          </a:ln>
        </p:spPr>
      </p:pic>
      <p:pic>
        <p:nvPicPr>
          <p:cNvPr descr="Luke Raley - Seattle Mariners Left Fielder - ESPN" id="862" name="Google Shape;862;p49"/>
          <p:cNvPicPr preferRelativeResize="0"/>
          <p:nvPr/>
        </p:nvPicPr>
        <p:blipFill>
          <a:blip r:embed="rId13">
            <a:alphaModFix/>
          </a:blip>
          <a:stretch>
            <a:fillRect/>
          </a:stretch>
        </p:blipFill>
        <p:spPr>
          <a:xfrm>
            <a:off x="4895675" y="2373900"/>
            <a:ext cx="470651" cy="341025"/>
          </a:xfrm>
          <a:prstGeom prst="rect">
            <a:avLst/>
          </a:prstGeom>
          <a:noFill/>
          <a:ln>
            <a:noFill/>
          </a:ln>
        </p:spPr>
      </p:pic>
      <p:pic>
        <p:nvPicPr>
          <p:cNvPr descr="Mitch Haniger - Seattle Mariners Right Fielder - ESPN" id="863" name="Google Shape;863;p49"/>
          <p:cNvPicPr preferRelativeResize="0"/>
          <p:nvPr/>
        </p:nvPicPr>
        <p:blipFill>
          <a:blip r:embed="rId14">
            <a:alphaModFix/>
          </a:blip>
          <a:stretch>
            <a:fillRect/>
          </a:stretch>
        </p:blipFill>
        <p:spPr>
          <a:xfrm>
            <a:off x="4911275" y="2786715"/>
            <a:ext cx="438275" cy="318605"/>
          </a:xfrm>
          <a:prstGeom prst="rect">
            <a:avLst/>
          </a:prstGeom>
          <a:noFill/>
          <a:ln>
            <a:noFill/>
          </a:ln>
        </p:spPr>
      </p:pic>
      <p:pic>
        <p:nvPicPr>
          <p:cNvPr descr="Dylan Moore - Seattle Mariners Shortstop - ESPN" id="864" name="Google Shape;864;p49"/>
          <p:cNvPicPr preferRelativeResize="0"/>
          <p:nvPr/>
        </p:nvPicPr>
        <p:blipFill>
          <a:blip r:embed="rId15">
            <a:alphaModFix/>
          </a:blip>
          <a:stretch>
            <a:fillRect/>
          </a:stretch>
        </p:blipFill>
        <p:spPr>
          <a:xfrm>
            <a:off x="4901323" y="3149113"/>
            <a:ext cx="438275" cy="318615"/>
          </a:xfrm>
          <a:prstGeom prst="rect">
            <a:avLst/>
          </a:prstGeom>
          <a:noFill/>
          <a:ln>
            <a:noFill/>
          </a:ln>
        </p:spPr>
      </p:pic>
      <p:pic>
        <p:nvPicPr>
          <p:cNvPr descr="Dominic Canzone - Seattle Mariners Right Fielder - ESPN" id="865" name="Google Shape;865;p49"/>
          <p:cNvPicPr preferRelativeResize="0"/>
          <p:nvPr/>
        </p:nvPicPr>
        <p:blipFill>
          <a:blip r:embed="rId16">
            <a:alphaModFix/>
          </a:blip>
          <a:stretch>
            <a:fillRect/>
          </a:stretch>
        </p:blipFill>
        <p:spPr>
          <a:xfrm>
            <a:off x="4892654" y="3522598"/>
            <a:ext cx="438275" cy="317566"/>
          </a:xfrm>
          <a:prstGeom prst="rect">
            <a:avLst/>
          </a:prstGeom>
          <a:noFill/>
          <a:ln>
            <a:noFill/>
          </a:ln>
        </p:spPr>
      </p:pic>
      <p:pic>
        <p:nvPicPr>
          <p:cNvPr descr="Ty France - Minnesota Twins First Baseman - ESPN" id="866" name="Google Shape;866;p49"/>
          <p:cNvPicPr preferRelativeResize="0"/>
          <p:nvPr/>
        </p:nvPicPr>
        <p:blipFill>
          <a:blip r:embed="rId17">
            <a:alphaModFix/>
          </a:blip>
          <a:stretch>
            <a:fillRect/>
          </a:stretch>
        </p:blipFill>
        <p:spPr>
          <a:xfrm>
            <a:off x="4905620" y="3897265"/>
            <a:ext cx="438275" cy="318636"/>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70" name="Shape 870"/>
        <p:cNvGrpSpPr/>
        <p:nvPr/>
      </p:nvGrpSpPr>
      <p:grpSpPr>
        <a:xfrm>
          <a:off x="0" y="0"/>
          <a:ext cx="0" cy="0"/>
          <a:chOff x="0" y="0"/>
          <a:chExt cx="0" cy="0"/>
        </a:xfrm>
      </p:grpSpPr>
      <p:sp>
        <p:nvSpPr>
          <p:cNvPr id="871" name="Google Shape;871;p50"/>
          <p:cNvSpPr/>
          <p:nvPr/>
        </p:nvSpPr>
        <p:spPr>
          <a:xfrm>
            <a:off x="0" y="0"/>
            <a:ext cx="9144000" cy="579900"/>
          </a:xfrm>
          <a:prstGeom prst="rect">
            <a:avLst/>
          </a:prstGeom>
          <a:solidFill>
            <a:srgbClr val="041E4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872" name="Google Shape;872;p50"/>
          <p:cNvPicPr preferRelativeResize="0"/>
          <p:nvPr/>
        </p:nvPicPr>
        <p:blipFill>
          <a:blip r:embed="rId3">
            <a:alphaModFix/>
          </a:blip>
          <a:stretch>
            <a:fillRect/>
          </a:stretch>
        </p:blipFill>
        <p:spPr>
          <a:xfrm>
            <a:off x="8572626" y="49664"/>
            <a:ext cx="480550" cy="480550"/>
          </a:xfrm>
          <a:prstGeom prst="rect">
            <a:avLst/>
          </a:prstGeom>
          <a:noFill/>
          <a:ln>
            <a:noFill/>
          </a:ln>
        </p:spPr>
      </p:pic>
      <p:pic>
        <p:nvPicPr>
          <p:cNvPr id="873" name="Google Shape;873;p50"/>
          <p:cNvPicPr preferRelativeResize="0"/>
          <p:nvPr/>
        </p:nvPicPr>
        <p:blipFill>
          <a:blip r:embed="rId4">
            <a:alphaModFix/>
          </a:blip>
          <a:stretch>
            <a:fillRect/>
          </a:stretch>
        </p:blipFill>
        <p:spPr>
          <a:xfrm>
            <a:off x="90825" y="49675"/>
            <a:ext cx="480548" cy="480548"/>
          </a:xfrm>
          <a:prstGeom prst="rect">
            <a:avLst/>
          </a:prstGeom>
          <a:noFill/>
          <a:ln>
            <a:noFill/>
          </a:ln>
        </p:spPr>
      </p:pic>
      <p:sp>
        <p:nvSpPr>
          <p:cNvPr id="874" name="Google Shape;874;p50"/>
          <p:cNvSpPr txBox="1"/>
          <p:nvPr/>
        </p:nvSpPr>
        <p:spPr>
          <a:xfrm>
            <a:off x="661650" y="-48750"/>
            <a:ext cx="7820700" cy="677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600">
                <a:solidFill>
                  <a:schemeClr val="lt1"/>
                </a:solidFill>
                <a:latin typeface="Calibri"/>
                <a:ea typeface="Calibri"/>
                <a:cs typeface="Calibri"/>
                <a:sym typeface="Calibri"/>
              </a:rPr>
              <a:t>A Tale of Two Relievers…</a:t>
            </a:r>
            <a:endParaRPr b="1" sz="3600">
              <a:solidFill>
                <a:schemeClr val="lt1"/>
              </a:solidFill>
              <a:latin typeface="Calibri"/>
              <a:ea typeface="Calibri"/>
              <a:cs typeface="Calibri"/>
              <a:sym typeface="Calibri"/>
            </a:endParaRPr>
          </a:p>
        </p:txBody>
      </p:sp>
      <p:sp>
        <p:nvSpPr>
          <p:cNvPr id="875" name="Google Shape;875;p50"/>
          <p:cNvSpPr/>
          <p:nvPr/>
        </p:nvSpPr>
        <p:spPr>
          <a:xfrm>
            <a:off x="630936" y="1084026"/>
            <a:ext cx="1293300" cy="611100"/>
          </a:xfrm>
          <a:prstGeom prst="rect">
            <a:avLst/>
          </a:prstGeom>
          <a:solidFill>
            <a:schemeClr val="lt1"/>
          </a:solidFill>
          <a:ln cap="flat" cmpd="sng" w="19050">
            <a:solidFill>
              <a:srgbClr val="041E42"/>
            </a:solidFill>
            <a:prstDash val="solid"/>
            <a:round/>
            <a:headEnd len="sm" w="sm" type="none"/>
            <a:tailEnd len="sm" w="sm" type="none"/>
          </a:ln>
        </p:spPr>
        <p:txBody>
          <a:bodyPr anchorCtr="0" anchor="t" bIns="91425" lIns="91425" spcFirstLastPara="1" rIns="91425" wrap="square" tIns="91425">
            <a:noAutofit/>
          </a:bodyPr>
          <a:lstStyle/>
          <a:p>
            <a:pPr indent="0" lvl="0" marL="457200" rtl="0" algn="l">
              <a:spcBef>
                <a:spcPts val="0"/>
              </a:spcBef>
              <a:spcAft>
                <a:spcPts val="0"/>
              </a:spcAft>
              <a:buNone/>
            </a:pPr>
            <a:r>
              <a:rPr lang="en" sz="3000"/>
              <a:t> </a:t>
            </a:r>
            <a:r>
              <a:rPr lang="en"/>
              <a:t>	</a:t>
            </a:r>
            <a:endParaRPr/>
          </a:p>
        </p:txBody>
      </p:sp>
      <p:sp>
        <p:nvSpPr>
          <p:cNvPr id="876" name="Google Shape;876;p50"/>
          <p:cNvSpPr txBox="1"/>
          <p:nvPr/>
        </p:nvSpPr>
        <p:spPr>
          <a:xfrm>
            <a:off x="1213556" y="1102625"/>
            <a:ext cx="711000" cy="592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chemeClr val="dk1"/>
                </a:solidFill>
                <a:latin typeface="Calibri"/>
                <a:ea typeface="Calibri"/>
                <a:cs typeface="Calibri"/>
                <a:sym typeface="Calibri"/>
              </a:rPr>
              <a:t>4</a:t>
            </a:r>
            <a:endParaRPr b="1" sz="3000">
              <a:solidFill>
                <a:schemeClr val="dk1"/>
              </a:solidFill>
              <a:latin typeface="Calibri"/>
              <a:ea typeface="Calibri"/>
              <a:cs typeface="Calibri"/>
              <a:sym typeface="Calibri"/>
            </a:endParaRPr>
          </a:p>
        </p:txBody>
      </p:sp>
      <p:sp>
        <p:nvSpPr>
          <p:cNvPr id="877" name="Google Shape;877;p50"/>
          <p:cNvSpPr/>
          <p:nvPr/>
        </p:nvSpPr>
        <p:spPr>
          <a:xfrm>
            <a:off x="2812948" y="1084026"/>
            <a:ext cx="1293300" cy="611100"/>
          </a:xfrm>
          <a:prstGeom prst="rect">
            <a:avLst/>
          </a:prstGeom>
          <a:solidFill>
            <a:srgbClr val="005C5C"/>
          </a:solidFill>
          <a:ln cap="flat" cmpd="sng" w="19050">
            <a:solidFill>
              <a:srgbClr val="041E42"/>
            </a:solidFill>
            <a:prstDash val="solid"/>
            <a:round/>
            <a:headEnd len="sm" w="sm" type="none"/>
            <a:tailEnd len="sm" w="sm" type="none"/>
          </a:ln>
        </p:spPr>
        <p:txBody>
          <a:bodyPr anchorCtr="0" anchor="t" bIns="91425" lIns="91425" spcFirstLastPara="1" rIns="91425" wrap="square" tIns="91425">
            <a:noAutofit/>
          </a:bodyPr>
          <a:lstStyle/>
          <a:p>
            <a:pPr indent="0" lvl="0" marL="457200" rtl="0" algn="l">
              <a:spcBef>
                <a:spcPts val="0"/>
              </a:spcBef>
              <a:spcAft>
                <a:spcPts val="0"/>
              </a:spcAft>
              <a:buNone/>
            </a:pPr>
            <a:r>
              <a:rPr lang="en" sz="3000"/>
              <a:t> </a:t>
            </a:r>
            <a:r>
              <a:rPr lang="en"/>
              <a:t>	</a:t>
            </a:r>
            <a:endParaRPr/>
          </a:p>
        </p:txBody>
      </p:sp>
      <p:sp>
        <p:nvSpPr>
          <p:cNvPr id="878" name="Google Shape;878;p50"/>
          <p:cNvSpPr txBox="1"/>
          <p:nvPr/>
        </p:nvSpPr>
        <p:spPr>
          <a:xfrm>
            <a:off x="3395568" y="1102625"/>
            <a:ext cx="711000" cy="592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chemeClr val="lt1"/>
                </a:solidFill>
                <a:latin typeface="Calibri"/>
                <a:ea typeface="Calibri"/>
                <a:cs typeface="Calibri"/>
                <a:sym typeface="Calibri"/>
              </a:rPr>
              <a:t>5</a:t>
            </a:r>
            <a:endParaRPr b="1" sz="3000">
              <a:solidFill>
                <a:schemeClr val="lt1"/>
              </a:solidFill>
              <a:latin typeface="Calibri"/>
              <a:ea typeface="Calibri"/>
              <a:cs typeface="Calibri"/>
              <a:sym typeface="Calibri"/>
            </a:endParaRPr>
          </a:p>
        </p:txBody>
      </p:sp>
      <p:pic>
        <p:nvPicPr>
          <p:cNvPr id="879" name="Google Shape;879;p50"/>
          <p:cNvPicPr preferRelativeResize="0"/>
          <p:nvPr/>
        </p:nvPicPr>
        <p:blipFill>
          <a:blip r:embed="rId5">
            <a:alphaModFix/>
          </a:blip>
          <a:stretch>
            <a:fillRect/>
          </a:stretch>
        </p:blipFill>
        <p:spPr>
          <a:xfrm>
            <a:off x="2195446" y="1220131"/>
            <a:ext cx="346631" cy="357481"/>
          </a:xfrm>
          <a:prstGeom prst="rect">
            <a:avLst/>
          </a:prstGeom>
          <a:noFill/>
          <a:ln>
            <a:noFill/>
          </a:ln>
        </p:spPr>
      </p:pic>
      <p:pic>
        <p:nvPicPr>
          <p:cNvPr id="880" name="Google Shape;880;p50"/>
          <p:cNvPicPr preferRelativeResize="0"/>
          <p:nvPr/>
        </p:nvPicPr>
        <p:blipFill>
          <a:blip r:embed="rId6">
            <a:alphaModFix/>
          </a:blip>
          <a:stretch>
            <a:fillRect/>
          </a:stretch>
        </p:blipFill>
        <p:spPr>
          <a:xfrm>
            <a:off x="688923" y="1135276"/>
            <a:ext cx="493250" cy="508689"/>
          </a:xfrm>
          <a:prstGeom prst="rect">
            <a:avLst/>
          </a:prstGeom>
          <a:noFill/>
          <a:ln>
            <a:noFill/>
          </a:ln>
        </p:spPr>
      </p:pic>
      <p:pic>
        <p:nvPicPr>
          <p:cNvPr id="881" name="Google Shape;881;p50"/>
          <p:cNvPicPr preferRelativeResize="0"/>
          <p:nvPr/>
        </p:nvPicPr>
        <p:blipFill>
          <a:blip r:embed="rId7">
            <a:alphaModFix/>
          </a:blip>
          <a:stretch>
            <a:fillRect/>
          </a:stretch>
        </p:blipFill>
        <p:spPr>
          <a:xfrm>
            <a:off x="2902308" y="1144529"/>
            <a:ext cx="493251" cy="508686"/>
          </a:xfrm>
          <a:prstGeom prst="rect">
            <a:avLst/>
          </a:prstGeom>
          <a:noFill/>
          <a:ln>
            <a:noFill/>
          </a:ln>
        </p:spPr>
      </p:pic>
      <p:sp>
        <p:nvSpPr>
          <p:cNvPr id="882" name="Google Shape;882;p50"/>
          <p:cNvSpPr/>
          <p:nvPr/>
        </p:nvSpPr>
        <p:spPr>
          <a:xfrm>
            <a:off x="600848" y="3312981"/>
            <a:ext cx="3535800" cy="1480200"/>
          </a:xfrm>
          <a:prstGeom prst="rect">
            <a:avLst/>
          </a:prstGeom>
          <a:noFill/>
          <a:ln cap="flat" cmpd="sng" w="19050">
            <a:solidFill>
              <a:srgbClr val="041E4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600"/>
          </a:p>
        </p:txBody>
      </p:sp>
      <p:sp>
        <p:nvSpPr>
          <p:cNvPr id="883" name="Google Shape;883;p50"/>
          <p:cNvSpPr/>
          <p:nvPr/>
        </p:nvSpPr>
        <p:spPr>
          <a:xfrm rot="-2827521">
            <a:off x="2252396" y="4151096"/>
            <a:ext cx="423282" cy="439394"/>
          </a:xfrm>
          <a:prstGeom prst="rect">
            <a:avLst/>
          </a:prstGeom>
          <a:noFill/>
          <a:ln cap="flat" cmpd="sng" w="19050">
            <a:solidFill>
              <a:srgbClr val="041E4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600">
              <a:solidFill>
                <a:srgbClr val="041E42"/>
              </a:solidFill>
            </a:endParaRPr>
          </a:p>
        </p:txBody>
      </p:sp>
      <p:sp>
        <p:nvSpPr>
          <p:cNvPr id="884" name="Google Shape;884;p50"/>
          <p:cNvSpPr/>
          <p:nvPr/>
        </p:nvSpPr>
        <p:spPr>
          <a:xfrm rot="-2827521">
            <a:off x="3410993" y="4151080"/>
            <a:ext cx="423282" cy="439394"/>
          </a:xfrm>
          <a:prstGeom prst="rect">
            <a:avLst/>
          </a:prstGeom>
          <a:noFill/>
          <a:ln cap="flat" cmpd="sng" w="19050">
            <a:solidFill>
              <a:srgbClr val="041E4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600">
              <a:solidFill>
                <a:srgbClr val="041E42"/>
              </a:solidFill>
            </a:endParaRPr>
          </a:p>
        </p:txBody>
      </p:sp>
      <p:sp>
        <p:nvSpPr>
          <p:cNvPr id="885" name="Google Shape;885;p50"/>
          <p:cNvSpPr/>
          <p:nvPr/>
        </p:nvSpPr>
        <p:spPr>
          <a:xfrm rot="-2827521">
            <a:off x="2840138" y="3519630"/>
            <a:ext cx="423282" cy="439394"/>
          </a:xfrm>
          <a:prstGeom prst="rect">
            <a:avLst/>
          </a:prstGeom>
          <a:noFill/>
          <a:ln cap="flat" cmpd="sng" w="19050">
            <a:solidFill>
              <a:srgbClr val="041E4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600">
              <a:solidFill>
                <a:srgbClr val="041E42"/>
              </a:solidFill>
            </a:endParaRPr>
          </a:p>
        </p:txBody>
      </p:sp>
      <p:sp>
        <p:nvSpPr>
          <p:cNvPr id="886" name="Google Shape;886;p50"/>
          <p:cNvSpPr txBox="1"/>
          <p:nvPr/>
        </p:nvSpPr>
        <p:spPr>
          <a:xfrm>
            <a:off x="747661" y="3646335"/>
            <a:ext cx="1377300" cy="722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rgbClr val="0D0D0D"/>
                </a:solidFill>
              </a:rPr>
              <a:t>9th </a:t>
            </a:r>
            <a:r>
              <a:rPr lang="en" sz="1600">
                <a:solidFill>
                  <a:srgbClr val="0D0D0D"/>
                </a:solidFill>
              </a:rPr>
              <a:t>Inning</a:t>
            </a:r>
            <a:endParaRPr sz="1600">
              <a:solidFill>
                <a:srgbClr val="0D0D0D"/>
              </a:solidFill>
            </a:endParaRPr>
          </a:p>
          <a:p>
            <a:pPr indent="0" lvl="0" marL="0" rtl="0" algn="ctr">
              <a:spcBef>
                <a:spcPts val="0"/>
              </a:spcBef>
              <a:spcAft>
                <a:spcPts val="0"/>
              </a:spcAft>
              <a:buNone/>
            </a:pPr>
            <a:r>
              <a:rPr b="1" lang="en" sz="1600">
                <a:solidFill>
                  <a:srgbClr val="0D0D0D"/>
                </a:solidFill>
              </a:rPr>
              <a:t>0 </a:t>
            </a:r>
            <a:r>
              <a:rPr lang="en" sz="1600">
                <a:solidFill>
                  <a:srgbClr val="0D0D0D"/>
                </a:solidFill>
              </a:rPr>
              <a:t>Outs</a:t>
            </a:r>
            <a:endParaRPr sz="1600">
              <a:solidFill>
                <a:srgbClr val="0D0D0D"/>
              </a:solidFill>
            </a:endParaRPr>
          </a:p>
        </p:txBody>
      </p:sp>
      <p:graphicFrame>
        <p:nvGraphicFramePr>
          <p:cNvPr id="887" name="Google Shape;887;p50"/>
          <p:cNvGraphicFramePr/>
          <p:nvPr/>
        </p:nvGraphicFramePr>
        <p:xfrm>
          <a:off x="4895687" y="623008"/>
          <a:ext cx="3000000" cy="3000000"/>
        </p:xfrm>
        <a:graphic>
          <a:graphicData uri="http://schemas.openxmlformats.org/drawingml/2006/table">
            <a:tbl>
              <a:tblPr>
                <a:noFill/>
                <a:tableStyleId>{40527FEF-DCFF-4340-9D49-7590FD3428A5}</a:tableStyleId>
              </a:tblPr>
              <a:tblGrid>
                <a:gridCol w="2004225"/>
                <a:gridCol w="912425"/>
                <a:gridCol w="912425"/>
              </a:tblGrid>
              <a:tr h="622150">
                <a:tc>
                  <a:txBody>
                    <a:bodyPr/>
                    <a:lstStyle/>
                    <a:p>
                      <a:pPr indent="0" lvl="0" marL="0" rtl="0" algn="l">
                        <a:lnSpc>
                          <a:spcPct val="115000"/>
                        </a:lnSpc>
                        <a:spcBef>
                          <a:spcPts val="0"/>
                        </a:spcBef>
                        <a:spcAft>
                          <a:spcPts val="0"/>
                        </a:spcAft>
                        <a:buNone/>
                      </a:pPr>
                      <a:r>
                        <a:rPr b="1" lang="en" sz="1500"/>
                        <a:t>              Batter</a:t>
                      </a:r>
                      <a:endParaRPr b="1" sz="1500"/>
                    </a:p>
                  </a:txBody>
                  <a:tcPr marT="19050" marB="19050" marR="28575" marL="28575" anchor="ctr">
                    <a:lnB cap="flat" cmpd="sng" w="2857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500"/>
                        <a:t>Outcome</a:t>
                      </a:r>
                      <a:endParaRPr b="1" sz="1500"/>
                    </a:p>
                  </a:txBody>
                  <a:tcPr marT="19050" marB="19050" marR="28575" marL="28575" anchor="ctr">
                    <a:lnB cap="flat" cmpd="sng" w="2857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500"/>
                        <a:t>Runs Scored</a:t>
                      </a:r>
                      <a:endParaRPr b="1" sz="1500"/>
                    </a:p>
                  </a:txBody>
                  <a:tcPr marT="19050" marB="19050" marR="28575" marL="28575" anchor="ctr">
                    <a:lnB cap="flat" cmpd="sng" w="28575">
                      <a:solidFill>
                        <a:srgbClr val="000000"/>
                      </a:solidFill>
                      <a:prstDash val="solid"/>
                      <a:round/>
                      <a:headEnd len="sm" w="sm" type="none"/>
                      <a:tailEnd len="sm" w="sm" type="none"/>
                    </a:lnB>
                  </a:tcPr>
                </a:tc>
              </a:tr>
              <a:tr h="376250">
                <a:tc>
                  <a:txBody>
                    <a:bodyPr/>
                    <a:lstStyle/>
                    <a:p>
                      <a:pPr indent="0" lvl="0" marL="0" rtl="0" algn="l">
                        <a:lnSpc>
                          <a:spcPct val="115000"/>
                        </a:lnSpc>
                        <a:spcBef>
                          <a:spcPts val="0"/>
                        </a:spcBef>
                        <a:spcAft>
                          <a:spcPts val="0"/>
                        </a:spcAft>
                        <a:buNone/>
                      </a:pPr>
                      <a:r>
                        <a:rPr b="1" lang="en"/>
                        <a:t>          Anthony Volpe</a:t>
                      </a:r>
                      <a:endParaRPr b="1"/>
                    </a:p>
                  </a:txBody>
                  <a:tcPr marT="19050" marB="19050" marR="28575" marL="28575" anchor="ct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a:t>Strikeout</a:t>
                      </a:r>
                      <a:endParaRPr/>
                    </a:p>
                  </a:txBody>
                  <a:tcPr marT="19050" marB="19050" marR="28575" marL="28575" anchor="ct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a:t>0</a:t>
                      </a:r>
                      <a:endParaRPr b="1"/>
                    </a:p>
                  </a:txBody>
                  <a:tcPr marT="19050" marB="19050" marR="28575" marL="28575" anchor="ct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r>
              <a:tr h="376250">
                <a:tc>
                  <a:txBody>
                    <a:bodyPr/>
                    <a:lstStyle/>
                    <a:p>
                      <a:pPr indent="0" lvl="0" marL="0" rtl="0" algn="l">
                        <a:lnSpc>
                          <a:spcPct val="115000"/>
                        </a:lnSpc>
                        <a:spcBef>
                          <a:spcPts val="0"/>
                        </a:spcBef>
                        <a:spcAft>
                          <a:spcPts val="0"/>
                        </a:spcAft>
                        <a:buNone/>
                      </a:pPr>
                      <a:r>
                        <a:rPr b="1" lang="en"/>
                        <a:t>          Juan Soto</a:t>
                      </a:r>
                      <a:endParaRPr b="1"/>
                    </a:p>
                  </a:txBody>
                  <a:tcPr marT="19050" marB="19050" marR="28575" marL="28575" anchor="ct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a:t>Single</a:t>
                      </a:r>
                      <a:endParaRPr/>
                    </a:p>
                  </a:txBody>
                  <a:tcPr marT="19050" marB="19050" marR="28575" marL="28575" anchor="ct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a:t>0</a:t>
                      </a:r>
                      <a:endParaRPr b="1"/>
                    </a:p>
                  </a:txBody>
                  <a:tcPr marT="19050" marB="19050" marR="28575" marL="28575" anchor="ct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r>
              <a:tr h="376250">
                <a:tc>
                  <a:txBody>
                    <a:bodyPr/>
                    <a:lstStyle/>
                    <a:p>
                      <a:pPr indent="0" lvl="0" marL="0" rtl="0" algn="l">
                        <a:lnSpc>
                          <a:spcPct val="115000"/>
                        </a:lnSpc>
                        <a:spcBef>
                          <a:spcPts val="0"/>
                        </a:spcBef>
                        <a:spcAft>
                          <a:spcPts val="0"/>
                        </a:spcAft>
                        <a:buNone/>
                      </a:pPr>
                      <a:r>
                        <a:rPr b="1" lang="en"/>
                        <a:t>          Aaron Judge</a:t>
                      </a:r>
                      <a:endParaRPr b="1"/>
                    </a:p>
                  </a:txBody>
                  <a:tcPr marT="19050" marB="19050" marR="28575" marL="28575" anchor="ct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a:t>Strikeout</a:t>
                      </a:r>
                      <a:endParaRPr/>
                    </a:p>
                  </a:txBody>
                  <a:tcPr marT="19050" marB="19050" marR="28575" marL="28575" anchor="ct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a:t>0</a:t>
                      </a:r>
                      <a:endParaRPr b="1"/>
                    </a:p>
                  </a:txBody>
                  <a:tcPr marT="19050" marB="19050" marR="28575" marL="28575" anchor="ct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r>
              <a:tr h="376250">
                <a:tc>
                  <a:txBody>
                    <a:bodyPr/>
                    <a:lstStyle/>
                    <a:p>
                      <a:pPr indent="0" lvl="0" marL="0" rtl="0" algn="l">
                        <a:lnSpc>
                          <a:spcPct val="115000"/>
                        </a:lnSpc>
                        <a:spcBef>
                          <a:spcPts val="0"/>
                        </a:spcBef>
                        <a:spcAft>
                          <a:spcPts val="0"/>
                        </a:spcAft>
                        <a:buNone/>
                      </a:pPr>
                      <a:r>
                        <a:rPr b="1" lang="en"/>
                        <a:t>          Alex Verdugo</a:t>
                      </a:r>
                      <a:endParaRPr b="1"/>
                    </a:p>
                  </a:txBody>
                  <a:tcPr marT="19050" marB="19050" marR="28575" marL="28575" anchor="ct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a:t>Groundout</a:t>
                      </a:r>
                      <a:endParaRPr/>
                    </a:p>
                  </a:txBody>
                  <a:tcPr marT="19050" marB="19050" marR="28575" marL="28575" anchor="ct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a:t>0</a:t>
                      </a:r>
                      <a:endParaRPr b="1"/>
                    </a:p>
                  </a:txBody>
                  <a:tcPr marT="19050" marB="19050" marR="28575" marL="28575" anchor="ct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r>
            </a:tbl>
          </a:graphicData>
        </a:graphic>
      </p:graphicFrame>
      <p:sp>
        <p:nvSpPr>
          <p:cNvPr id="888" name="Google Shape;888;p50"/>
          <p:cNvSpPr txBox="1"/>
          <p:nvPr/>
        </p:nvSpPr>
        <p:spPr>
          <a:xfrm>
            <a:off x="125355" y="506798"/>
            <a:ext cx="4336500" cy="618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chemeClr val="dk1"/>
                </a:solidFill>
                <a:latin typeface="Calibri"/>
                <a:ea typeface="Calibri"/>
                <a:cs typeface="Calibri"/>
                <a:sym typeface="Calibri"/>
              </a:rPr>
              <a:t>Danger: – 0.108 </a:t>
            </a:r>
            <a:r>
              <a:rPr b="1" lang="en" sz="2000">
                <a:solidFill>
                  <a:schemeClr val="dk1"/>
                </a:solidFill>
                <a:latin typeface="Calibri"/>
                <a:ea typeface="Calibri"/>
                <a:cs typeface="Calibri"/>
                <a:sym typeface="Calibri"/>
              </a:rPr>
              <a:t>Δ Win Probability</a:t>
            </a:r>
            <a:endParaRPr b="1" sz="2000">
              <a:solidFill>
                <a:schemeClr val="dk1"/>
              </a:solidFill>
              <a:latin typeface="Calibri"/>
              <a:ea typeface="Calibri"/>
              <a:cs typeface="Calibri"/>
              <a:sym typeface="Calibri"/>
            </a:endParaRPr>
          </a:p>
        </p:txBody>
      </p:sp>
      <p:pic>
        <p:nvPicPr>
          <p:cNvPr descr="Andres Munoz - Seattle Mariners Relief Pitcher - ESPN" id="889" name="Google Shape;889;p50"/>
          <p:cNvPicPr preferRelativeResize="0"/>
          <p:nvPr/>
        </p:nvPicPr>
        <p:blipFill>
          <a:blip r:embed="rId8">
            <a:alphaModFix/>
          </a:blip>
          <a:stretch>
            <a:fillRect/>
          </a:stretch>
        </p:blipFill>
        <p:spPr>
          <a:xfrm>
            <a:off x="417260" y="1826305"/>
            <a:ext cx="1915200" cy="1392270"/>
          </a:xfrm>
          <a:prstGeom prst="rect">
            <a:avLst/>
          </a:prstGeom>
          <a:noFill/>
          <a:ln>
            <a:noFill/>
          </a:ln>
        </p:spPr>
      </p:pic>
      <p:sp>
        <p:nvSpPr>
          <p:cNvPr id="890" name="Google Shape;890;p50"/>
          <p:cNvSpPr txBox="1"/>
          <p:nvPr/>
        </p:nvSpPr>
        <p:spPr>
          <a:xfrm>
            <a:off x="4642025" y="3101301"/>
            <a:ext cx="4336500" cy="1241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chemeClr val="dk1"/>
                </a:solidFill>
                <a:latin typeface="Calibri"/>
                <a:ea typeface="Calibri"/>
                <a:cs typeface="Calibri"/>
                <a:sym typeface="Calibri"/>
              </a:rPr>
              <a:t>Actual ΔWP: + 0.194</a:t>
            </a:r>
            <a:endParaRPr b="1" sz="2000">
              <a:solidFill>
                <a:schemeClr val="dk1"/>
              </a:solidFill>
              <a:latin typeface="Calibri"/>
              <a:ea typeface="Calibri"/>
              <a:cs typeface="Calibri"/>
              <a:sym typeface="Calibri"/>
            </a:endParaRPr>
          </a:p>
          <a:p>
            <a:pPr indent="0" lvl="0" marL="0" rtl="0" algn="l">
              <a:spcBef>
                <a:spcPts val="0"/>
              </a:spcBef>
              <a:spcAft>
                <a:spcPts val="0"/>
              </a:spcAft>
              <a:buNone/>
            </a:pPr>
            <a:r>
              <a:t/>
            </a:r>
            <a:endParaRPr b="1">
              <a:solidFill>
                <a:schemeClr val="dk1"/>
              </a:solidFill>
              <a:latin typeface="Calibri"/>
              <a:ea typeface="Calibri"/>
              <a:cs typeface="Calibri"/>
              <a:sym typeface="Calibri"/>
            </a:endParaRPr>
          </a:p>
          <a:p>
            <a:pPr indent="0" lvl="0" marL="0" rtl="0" algn="ctr">
              <a:spcBef>
                <a:spcPts val="0"/>
              </a:spcBef>
              <a:spcAft>
                <a:spcPts val="0"/>
              </a:spcAft>
              <a:buNone/>
            </a:pPr>
            <a:r>
              <a:rPr lang="en" sz="3200">
                <a:solidFill>
                  <a:schemeClr val="dk1"/>
                </a:solidFill>
                <a:latin typeface="Calibri"/>
                <a:ea typeface="Calibri"/>
                <a:cs typeface="Calibri"/>
                <a:sym typeface="Calibri"/>
              </a:rPr>
              <a:t>HERO =</a:t>
            </a:r>
            <a:r>
              <a:rPr b="1" lang="en" sz="3200">
                <a:solidFill>
                  <a:schemeClr val="dk1"/>
                </a:solidFill>
                <a:latin typeface="Calibri"/>
                <a:ea typeface="Calibri"/>
                <a:cs typeface="Calibri"/>
                <a:sym typeface="Calibri"/>
              </a:rPr>
              <a:t> + 0.302</a:t>
            </a:r>
            <a:endParaRPr b="1" sz="3200">
              <a:solidFill>
                <a:schemeClr val="dk1"/>
              </a:solidFill>
              <a:latin typeface="Calibri"/>
              <a:ea typeface="Calibri"/>
              <a:cs typeface="Calibri"/>
              <a:sym typeface="Calibri"/>
            </a:endParaRPr>
          </a:p>
        </p:txBody>
      </p:sp>
      <p:sp>
        <p:nvSpPr>
          <p:cNvPr id="891" name="Google Shape;891;p50"/>
          <p:cNvSpPr txBox="1"/>
          <p:nvPr/>
        </p:nvSpPr>
        <p:spPr>
          <a:xfrm>
            <a:off x="4642030" y="2720303"/>
            <a:ext cx="4336500" cy="618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Calibri"/>
                <a:ea typeface="Calibri"/>
                <a:cs typeface="Calibri"/>
                <a:sym typeface="Calibri"/>
              </a:rPr>
              <a:t>Shuts the door, gets the win.</a:t>
            </a:r>
            <a:endParaRPr sz="1800">
              <a:solidFill>
                <a:schemeClr val="dk1"/>
              </a:solidFill>
              <a:latin typeface="Calibri"/>
              <a:ea typeface="Calibri"/>
              <a:cs typeface="Calibri"/>
              <a:sym typeface="Calibri"/>
            </a:endParaRPr>
          </a:p>
        </p:txBody>
      </p:sp>
      <p:sp>
        <p:nvSpPr>
          <p:cNvPr id="892" name="Google Shape;892;p50"/>
          <p:cNvSpPr txBox="1"/>
          <p:nvPr/>
        </p:nvSpPr>
        <p:spPr>
          <a:xfrm>
            <a:off x="4642030" y="4396703"/>
            <a:ext cx="4336500" cy="618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Calibri"/>
                <a:ea typeface="Calibri"/>
                <a:cs typeface="Calibri"/>
                <a:sym typeface="Calibri"/>
              </a:rPr>
              <a:t>Muñoz did the job Holmes couldn't… </a:t>
            </a:r>
            <a:endParaRPr b="1" sz="1800">
              <a:solidFill>
                <a:schemeClr val="dk1"/>
              </a:solidFill>
              <a:latin typeface="Calibri"/>
              <a:ea typeface="Calibri"/>
              <a:cs typeface="Calibri"/>
              <a:sym typeface="Calibri"/>
            </a:endParaRPr>
          </a:p>
          <a:p>
            <a:pPr indent="0" lvl="0" marL="0" rtl="0" algn="ctr">
              <a:spcBef>
                <a:spcPts val="0"/>
              </a:spcBef>
              <a:spcAft>
                <a:spcPts val="0"/>
              </a:spcAft>
              <a:buNone/>
            </a:pPr>
            <a:r>
              <a:rPr b="1" lang="en" sz="1800">
                <a:solidFill>
                  <a:schemeClr val="dk1"/>
                </a:solidFill>
                <a:latin typeface="Calibri"/>
                <a:ea typeface="Calibri"/>
                <a:cs typeface="Calibri"/>
                <a:sym typeface="Calibri"/>
              </a:rPr>
              <a:t>And that made all the difference.</a:t>
            </a:r>
            <a:endParaRPr b="1" sz="1800">
              <a:solidFill>
                <a:schemeClr val="dk1"/>
              </a:solidFill>
              <a:latin typeface="Calibri"/>
              <a:ea typeface="Calibri"/>
              <a:cs typeface="Calibri"/>
              <a:sym typeface="Calibri"/>
            </a:endParaRPr>
          </a:p>
        </p:txBody>
      </p:sp>
      <p:sp>
        <p:nvSpPr>
          <p:cNvPr id="893" name="Google Shape;893;p50"/>
          <p:cNvSpPr txBox="1"/>
          <p:nvPr/>
        </p:nvSpPr>
        <p:spPr>
          <a:xfrm>
            <a:off x="383830" y="1663554"/>
            <a:ext cx="1915200" cy="348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Calibri"/>
                <a:ea typeface="Calibri"/>
                <a:cs typeface="Calibri"/>
                <a:sym typeface="Calibri"/>
              </a:rPr>
              <a:t>Andrés Muñoz</a:t>
            </a:r>
            <a:endParaRPr b="1">
              <a:solidFill>
                <a:schemeClr val="dk1"/>
              </a:solidFill>
              <a:latin typeface="Calibri"/>
              <a:ea typeface="Calibri"/>
              <a:cs typeface="Calibri"/>
              <a:sym typeface="Calibri"/>
            </a:endParaRPr>
          </a:p>
        </p:txBody>
      </p:sp>
      <p:pic>
        <p:nvPicPr>
          <p:cNvPr id="894" name="Google Shape;894;p50" title="Screen Shot 2025-03-12 at 7.10.28 PM.png"/>
          <p:cNvPicPr preferRelativeResize="0"/>
          <p:nvPr/>
        </p:nvPicPr>
        <p:blipFill>
          <a:blip r:embed="rId9">
            <a:alphaModFix/>
          </a:blip>
          <a:stretch>
            <a:fillRect/>
          </a:stretch>
        </p:blipFill>
        <p:spPr>
          <a:xfrm>
            <a:off x="2283755" y="1818250"/>
            <a:ext cx="1838325" cy="1371600"/>
          </a:xfrm>
          <a:prstGeom prst="rect">
            <a:avLst/>
          </a:prstGeom>
          <a:noFill/>
          <a:ln cap="flat" cmpd="sng" w="9525">
            <a:solidFill>
              <a:srgbClr val="000000"/>
            </a:solidFill>
            <a:prstDash val="solid"/>
            <a:round/>
            <a:headEnd len="sm" w="sm" type="none"/>
            <a:tailEnd len="sm" w="sm" type="none"/>
          </a:ln>
        </p:spPr>
      </p:pic>
      <p:pic>
        <p:nvPicPr>
          <p:cNvPr descr="Anthony Volpe - New York Yankees Shortstop - ESPN" id="895" name="Google Shape;895;p50"/>
          <p:cNvPicPr preferRelativeResize="0"/>
          <p:nvPr/>
        </p:nvPicPr>
        <p:blipFill>
          <a:blip r:embed="rId10">
            <a:alphaModFix/>
          </a:blip>
          <a:stretch>
            <a:fillRect/>
          </a:stretch>
        </p:blipFill>
        <p:spPr>
          <a:xfrm>
            <a:off x="4868225" y="1234129"/>
            <a:ext cx="493250" cy="358575"/>
          </a:xfrm>
          <a:prstGeom prst="rect">
            <a:avLst/>
          </a:prstGeom>
          <a:noFill/>
          <a:ln>
            <a:noFill/>
          </a:ln>
        </p:spPr>
      </p:pic>
      <p:pic>
        <p:nvPicPr>
          <p:cNvPr id="896" name="Google Shape;896;p50"/>
          <p:cNvPicPr preferRelativeResize="0"/>
          <p:nvPr/>
        </p:nvPicPr>
        <p:blipFill>
          <a:blip r:embed="rId11">
            <a:alphaModFix/>
          </a:blip>
          <a:stretch>
            <a:fillRect/>
          </a:stretch>
        </p:blipFill>
        <p:spPr>
          <a:xfrm>
            <a:off x="4885115" y="1621033"/>
            <a:ext cx="480550" cy="348742"/>
          </a:xfrm>
          <a:prstGeom prst="rect">
            <a:avLst/>
          </a:prstGeom>
          <a:noFill/>
          <a:ln>
            <a:noFill/>
          </a:ln>
        </p:spPr>
      </p:pic>
      <p:pic>
        <p:nvPicPr>
          <p:cNvPr id="897" name="Google Shape;897;p50"/>
          <p:cNvPicPr preferRelativeResize="0"/>
          <p:nvPr/>
        </p:nvPicPr>
        <p:blipFill>
          <a:blip r:embed="rId12">
            <a:alphaModFix/>
          </a:blip>
          <a:stretch>
            <a:fillRect/>
          </a:stretch>
        </p:blipFill>
        <p:spPr>
          <a:xfrm>
            <a:off x="4890790" y="2371108"/>
            <a:ext cx="480550" cy="349191"/>
          </a:xfrm>
          <a:prstGeom prst="rect">
            <a:avLst/>
          </a:prstGeom>
          <a:noFill/>
          <a:ln>
            <a:noFill/>
          </a:ln>
        </p:spPr>
      </p:pic>
      <p:pic>
        <p:nvPicPr>
          <p:cNvPr id="898" name="Google Shape;898;p50"/>
          <p:cNvPicPr preferRelativeResize="0"/>
          <p:nvPr/>
        </p:nvPicPr>
        <p:blipFill>
          <a:blip r:embed="rId13">
            <a:alphaModFix/>
          </a:blip>
          <a:stretch>
            <a:fillRect/>
          </a:stretch>
        </p:blipFill>
        <p:spPr>
          <a:xfrm>
            <a:off x="4880255" y="1996303"/>
            <a:ext cx="480550" cy="349186"/>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02" name="Shape 902"/>
        <p:cNvGrpSpPr/>
        <p:nvPr/>
      </p:nvGrpSpPr>
      <p:grpSpPr>
        <a:xfrm>
          <a:off x="0" y="0"/>
          <a:ext cx="0" cy="0"/>
          <a:chOff x="0" y="0"/>
          <a:chExt cx="0" cy="0"/>
        </a:xfrm>
      </p:grpSpPr>
      <p:sp>
        <p:nvSpPr>
          <p:cNvPr id="903" name="Google Shape;903;p51"/>
          <p:cNvSpPr txBox="1"/>
          <p:nvPr/>
        </p:nvSpPr>
        <p:spPr>
          <a:xfrm>
            <a:off x="374075" y="931725"/>
            <a:ext cx="3968400" cy="3861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400" u="sng">
                <a:solidFill>
                  <a:srgbClr val="041E42"/>
                </a:solidFill>
                <a:latin typeface="Calibri"/>
                <a:ea typeface="Calibri"/>
                <a:cs typeface="Calibri"/>
                <a:sym typeface="Calibri"/>
              </a:rPr>
              <a:t>How We Found Our HERO:</a:t>
            </a:r>
            <a:endParaRPr b="1" sz="2400" u="sng">
              <a:solidFill>
                <a:srgbClr val="041E42"/>
              </a:solidFill>
              <a:latin typeface="Calibri"/>
              <a:ea typeface="Calibri"/>
              <a:cs typeface="Calibri"/>
              <a:sym typeface="Calibri"/>
            </a:endParaRPr>
          </a:p>
          <a:p>
            <a:pPr indent="0" lvl="0" marL="0" rtl="0" algn="l">
              <a:spcBef>
                <a:spcPts val="0"/>
              </a:spcBef>
              <a:spcAft>
                <a:spcPts val="0"/>
              </a:spcAft>
              <a:buNone/>
            </a:pPr>
            <a:r>
              <a:t/>
            </a:r>
            <a:endParaRPr sz="1800">
              <a:solidFill>
                <a:srgbClr val="041E42"/>
              </a:solidFill>
              <a:latin typeface="Calibri"/>
              <a:ea typeface="Calibri"/>
              <a:cs typeface="Calibri"/>
              <a:sym typeface="Calibri"/>
            </a:endParaRPr>
          </a:p>
          <a:p>
            <a:pPr indent="-342900" lvl="0" marL="457200" rtl="0" algn="l">
              <a:spcBef>
                <a:spcPts val="0"/>
              </a:spcBef>
              <a:spcAft>
                <a:spcPts val="0"/>
              </a:spcAft>
              <a:buClr>
                <a:srgbClr val="041E42"/>
              </a:buClr>
              <a:buSzPts val="1800"/>
              <a:buFont typeface="Calibri"/>
              <a:buChar char="●"/>
            </a:pPr>
            <a:r>
              <a:rPr lang="en" sz="1800">
                <a:solidFill>
                  <a:srgbClr val="041E42"/>
                </a:solidFill>
                <a:latin typeface="Calibri"/>
                <a:ea typeface="Calibri"/>
                <a:cs typeface="Calibri"/>
                <a:sym typeface="Calibri"/>
              </a:rPr>
              <a:t>Identified </a:t>
            </a:r>
            <a:r>
              <a:rPr b="1" lang="en" sz="1800">
                <a:solidFill>
                  <a:srgbClr val="041E42"/>
                </a:solidFill>
                <a:latin typeface="Calibri"/>
                <a:ea typeface="Calibri"/>
                <a:cs typeface="Calibri"/>
                <a:sym typeface="Calibri"/>
              </a:rPr>
              <a:t>meaningful situations</a:t>
            </a:r>
            <a:r>
              <a:rPr lang="en" sz="1800">
                <a:solidFill>
                  <a:srgbClr val="041E42"/>
                </a:solidFill>
                <a:latin typeface="Calibri"/>
                <a:ea typeface="Calibri"/>
                <a:cs typeface="Calibri"/>
                <a:sym typeface="Calibri"/>
              </a:rPr>
              <a:t> based on the likelihood a team would score and impact on game</a:t>
            </a:r>
            <a:endParaRPr sz="1800">
              <a:solidFill>
                <a:srgbClr val="041E42"/>
              </a:solidFill>
              <a:latin typeface="Calibri"/>
              <a:ea typeface="Calibri"/>
              <a:cs typeface="Calibri"/>
              <a:sym typeface="Calibri"/>
            </a:endParaRPr>
          </a:p>
          <a:p>
            <a:pPr indent="0" lvl="0" marL="0" rtl="0" algn="l">
              <a:spcBef>
                <a:spcPts val="0"/>
              </a:spcBef>
              <a:spcAft>
                <a:spcPts val="0"/>
              </a:spcAft>
              <a:buNone/>
            </a:pPr>
            <a:r>
              <a:t/>
            </a:r>
            <a:endParaRPr sz="1800">
              <a:solidFill>
                <a:srgbClr val="041E42"/>
              </a:solidFill>
              <a:latin typeface="Calibri"/>
              <a:ea typeface="Calibri"/>
              <a:cs typeface="Calibri"/>
              <a:sym typeface="Calibri"/>
            </a:endParaRPr>
          </a:p>
          <a:p>
            <a:pPr indent="-342900" lvl="0" marL="457200" rtl="0" algn="l">
              <a:spcBef>
                <a:spcPts val="0"/>
              </a:spcBef>
              <a:spcAft>
                <a:spcPts val="0"/>
              </a:spcAft>
              <a:buClr>
                <a:srgbClr val="041E42"/>
              </a:buClr>
              <a:buSzPts val="1800"/>
              <a:buFont typeface="Calibri"/>
              <a:buChar char="●"/>
            </a:pPr>
            <a:r>
              <a:rPr lang="en" sz="1800">
                <a:solidFill>
                  <a:srgbClr val="041E42"/>
                </a:solidFill>
                <a:latin typeface="Calibri"/>
                <a:ea typeface="Calibri"/>
                <a:cs typeface="Calibri"/>
                <a:sym typeface="Calibri"/>
              </a:rPr>
              <a:t>Made a metric (Danger) which can </a:t>
            </a:r>
            <a:r>
              <a:rPr b="1" lang="en" sz="1800">
                <a:solidFill>
                  <a:srgbClr val="041E42"/>
                </a:solidFill>
                <a:latin typeface="Calibri"/>
                <a:ea typeface="Calibri"/>
                <a:cs typeface="Calibri"/>
                <a:sym typeface="Calibri"/>
              </a:rPr>
              <a:t>compare the challenge of any given situation</a:t>
            </a:r>
            <a:r>
              <a:rPr lang="en" sz="1800">
                <a:solidFill>
                  <a:srgbClr val="041E42"/>
                </a:solidFill>
                <a:latin typeface="Calibri"/>
                <a:ea typeface="Calibri"/>
                <a:cs typeface="Calibri"/>
                <a:sym typeface="Calibri"/>
              </a:rPr>
              <a:t> a pitcher enters into</a:t>
            </a:r>
            <a:endParaRPr sz="1800">
              <a:solidFill>
                <a:srgbClr val="041E42"/>
              </a:solidFill>
              <a:latin typeface="Calibri"/>
              <a:ea typeface="Calibri"/>
              <a:cs typeface="Calibri"/>
              <a:sym typeface="Calibri"/>
            </a:endParaRPr>
          </a:p>
          <a:p>
            <a:pPr indent="0" lvl="0" marL="0" rtl="0" algn="l">
              <a:spcBef>
                <a:spcPts val="0"/>
              </a:spcBef>
              <a:spcAft>
                <a:spcPts val="0"/>
              </a:spcAft>
              <a:buNone/>
            </a:pPr>
            <a:r>
              <a:t/>
            </a:r>
            <a:endParaRPr sz="1800">
              <a:solidFill>
                <a:srgbClr val="041E42"/>
              </a:solidFill>
              <a:latin typeface="Calibri"/>
              <a:ea typeface="Calibri"/>
              <a:cs typeface="Calibri"/>
              <a:sym typeface="Calibri"/>
            </a:endParaRPr>
          </a:p>
          <a:p>
            <a:pPr indent="-342900" lvl="0" marL="457200" rtl="0" algn="l">
              <a:spcBef>
                <a:spcPts val="0"/>
              </a:spcBef>
              <a:spcAft>
                <a:spcPts val="0"/>
              </a:spcAft>
              <a:buClr>
                <a:srgbClr val="041E42"/>
              </a:buClr>
              <a:buSzPts val="1800"/>
              <a:buFont typeface="Calibri"/>
              <a:buChar char="●"/>
            </a:pPr>
            <a:r>
              <a:rPr lang="en" sz="1800">
                <a:solidFill>
                  <a:srgbClr val="041E42"/>
                </a:solidFill>
                <a:latin typeface="Calibri"/>
                <a:ea typeface="Calibri"/>
                <a:cs typeface="Calibri"/>
                <a:sym typeface="Calibri"/>
              </a:rPr>
              <a:t>Acknowledges the </a:t>
            </a:r>
            <a:r>
              <a:rPr lang="en" sz="1800">
                <a:solidFill>
                  <a:srgbClr val="041E42"/>
                </a:solidFill>
                <a:latin typeface="Calibri"/>
                <a:ea typeface="Calibri"/>
                <a:cs typeface="Calibri"/>
                <a:sym typeface="Calibri"/>
              </a:rPr>
              <a:t>abstract concept of </a:t>
            </a:r>
            <a:r>
              <a:rPr b="1" lang="en" sz="1800">
                <a:solidFill>
                  <a:srgbClr val="041E42"/>
                </a:solidFill>
                <a:latin typeface="Calibri"/>
                <a:ea typeface="Calibri"/>
                <a:cs typeface="Calibri"/>
                <a:sym typeface="Calibri"/>
              </a:rPr>
              <a:t>momentum</a:t>
            </a:r>
            <a:r>
              <a:rPr lang="en" sz="1800">
                <a:solidFill>
                  <a:srgbClr val="041E42"/>
                </a:solidFill>
                <a:latin typeface="Calibri"/>
                <a:ea typeface="Calibri"/>
                <a:cs typeface="Calibri"/>
                <a:sym typeface="Calibri"/>
              </a:rPr>
              <a:t> within a game</a:t>
            </a:r>
            <a:endParaRPr sz="1800">
              <a:solidFill>
                <a:srgbClr val="041E42"/>
              </a:solidFill>
              <a:latin typeface="Calibri"/>
              <a:ea typeface="Calibri"/>
              <a:cs typeface="Calibri"/>
              <a:sym typeface="Calibri"/>
            </a:endParaRPr>
          </a:p>
        </p:txBody>
      </p:sp>
      <p:sp>
        <p:nvSpPr>
          <p:cNvPr id="904" name="Google Shape;904;p51"/>
          <p:cNvSpPr/>
          <p:nvPr/>
        </p:nvSpPr>
        <p:spPr>
          <a:xfrm>
            <a:off x="0" y="0"/>
            <a:ext cx="9144000" cy="579900"/>
          </a:xfrm>
          <a:prstGeom prst="rect">
            <a:avLst/>
          </a:prstGeom>
          <a:solidFill>
            <a:srgbClr val="041E4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905" name="Google Shape;905;p51"/>
          <p:cNvPicPr preferRelativeResize="0"/>
          <p:nvPr/>
        </p:nvPicPr>
        <p:blipFill>
          <a:blip r:embed="rId3">
            <a:alphaModFix/>
          </a:blip>
          <a:stretch>
            <a:fillRect/>
          </a:stretch>
        </p:blipFill>
        <p:spPr>
          <a:xfrm>
            <a:off x="8572626" y="49664"/>
            <a:ext cx="480550" cy="480550"/>
          </a:xfrm>
          <a:prstGeom prst="rect">
            <a:avLst/>
          </a:prstGeom>
          <a:noFill/>
          <a:ln>
            <a:noFill/>
          </a:ln>
        </p:spPr>
      </p:pic>
      <p:pic>
        <p:nvPicPr>
          <p:cNvPr id="906" name="Google Shape;906;p51"/>
          <p:cNvPicPr preferRelativeResize="0"/>
          <p:nvPr/>
        </p:nvPicPr>
        <p:blipFill>
          <a:blip r:embed="rId4">
            <a:alphaModFix/>
          </a:blip>
          <a:stretch>
            <a:fillRect/>
          </a:stretch>
        </p:blipFill>
        <p:spPr>
          <a:xfrm>
            <a:off x="90825" y="49675"/>
            <a:ext cx="480548" cy="480548"/>
          </a:xfrm>
          <a:prstGeom prst="rect">
            <a:avLst/>
          </a:prstGeom>
          <a:noFill/>
          <a:ln>
            <a:noFill/>
          </a:ln>
        </p:spPr>
      </p:pic>
      <p:sp>
        <p:nvSpPr>
          <p:cNvPr id="907" name="Google Shape;907;p51"/>
          <p:cNvSpPr txBox="1"/>
          <p:nvPr/>
        </p:nvSpPr>
        <p:spPr>
          <a:xfrm>
            <a:off x="661650" y="-48750"/>
            <a:ext cx="7820700" cy="677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600">
                <a:solidFill>
                  <a:schemeClr val="lt1"/>
                </a:solidFill>
                <a:latin typeface="Calibri"/>
                <a:ea typeface="Calibri"/>
                <a:cs typeface="Calibri"/>
                <a:sym typeface="Calibri"/>
              </a:rPr>
              <a:t>Conclusion</a:t>
            </a:r>
            <a:endParaRPr b="1" sz="3600">
              <a:solidFill>
                <a:schemeClr val="lt1"/>
              </a:solidFill>
              <a:latin typeface="Calibri"/>
              <a:ea typeface="Calibri"/>
              <a:cs typeface="Calibri"/>
              <a:sym typeface="Calibri"/>
            </a:endParaRPr>
          </a:p>
        </p:txBody>
      </p:sp>
      <p:sp>
        <p:nvSpPr>
          <p:cNvPr id="908" name="Google Shape;908;p51"/>
          <p:cNvSpPr txBox="1"/>
          <p:nvPr/>
        </p:nvSpPr>
        <p:spPr>
          <a:xfrm>
            <a:off x="4869875" y="931725"/>
            <a:ext cx="3968400" cy="3861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400" u="sng">
                <a:solidFill>
                  <a:srgbClr val="041E42"/>
                </a:solidFill>
                <a:latin typeface="Calibri"/>
                <a:ea typeface="Calibri"/>
                <a:cs typeface="Calibri"/>
                <a:sym typeface="Calibri"/>
              </a:rPr>
              <a:t>Our HERO's Superpower:</a:t>
            </a:r>
            <a:endParaRPr b="1" sz="2400" u="sng">
              <a:solidFill>
                <a:srgbClr val="041E42"/>
              </a:solidFill>
              <a:latin typeface="Calibri"/>
              <a:ea typeface="Calibri"/>
              <a:cs typeface="Calibri"/>
              <a:sym typeface="Calibri"/>
            </a:endParaRPr>
          </a:p>
          <a:p>
            <a:pPr indent="0" lvl="0" marL="0" rtl="0" algn="ctr">
              <a:spcBef>
                <a:spcPts val="0"/>
              </a:spcBef>
              <a:spcAft>
                <a:spcPts val="0"/>
              </a:spcAft>
              <a:buNone/>
            </a:pPr>
            <a:r>
              <a:t/>
            </a:r>
            <a:endParaRPr sz="1800">
              <a:solidFill>
                <a:srgbClr val="041E42"/>
              </a:solidFill>
              <a:latin typeface="Calibri"/>
              <a:ea typeface="Calibri"/>
              <a:cs typeface="Calibri"/>
              <a:sym typeface="Calibri"/>
            </a:endParaRPr>
          </a:p>
          <a:p>
            <a:pPr indent="-342900" lvl="0" marL="457200" rtl="0" algn="l">
              <a:spcBef>
                <a:spcPts val="0"/>
              </a:spcBef>
              <a:spcAft>
                <a:spcPts val="0"/>
              </a:spcAft>
              <a:buClr>
                <a:srgbClr val="041E42"/>
              </a:buClr>
              <a:buSzPts val="1800"/>
              <a:buFont typeface="Calibri"/>
              <a:buChar char="●"/>
            </a:pPr>
            <a:r>
              <a:rPr lang="en" sz="1800">
                <a:solidFill>
                  <a:srgbClr val="041E42"/>
                </a:solidFill>
                <a:latin typeface="Calibri"/>
                <a:ea typeface="Calibri"/>
                <a:cs typeface="Calibri"/>
                <a:sym typeface="Calibri"/>
              </a:rPr>
              <a:t>Evaluates pitchers based on </a:t>
            </a:r>
            <a:r>
              <a:rPr b="1" lang="en" sz="1800">
                <a:solidFill>
                  <a:srgbClr val="041E42"/>
                </a:solidFill>
                <a:latin typeface="Calibri"/>
                <a:ea typeface="Calibri"/>
                <a:cs typeface="Calibri"/>
                <a:sym typeface="Calibri"/>
              </a:rPr>
              <a:t>value added</a:t>
            </a:r>
            <a:r>
              <a:rPr lang="en" sz="1800">
                <a:solidFill>
                  <a:srgbClr val="041E42"/>
                </a:solidFill>
                <a:latin typeface="Calibri"/>
                <a:ea typeface="Calibri"/>
                <a:cs typeface="Calibri"/>
                <a:sym typeface="Calibri"/>
              </a:rPr>
              <a:t> by comparing expectations to reality</a:t>
            </a:r>
            <a:endParaRPr sz="1800">
              <a:solidFill>
                <a:srgbClr val="041E42"/>
              </a:solidFill>
              <a:latin typeface="Calibri"/>
              <a:ea typeface="Calibri"/>
              <a:cs typeface="Calibri"/>
              <a:sym typeface="Calibri"/>
            </a:endParaRPr>
          </a:p>
          <a:p>
            <a:pPr indent="0" lvl="0" marL="0" rtl="0" algn="l">
              <a:spcBef>
                <a:spcPts val="0"/>
              </a:spcBef>
              <a:spcAft>
                <a:spcPts val="0"/>
              </a:spcAft>
              <a:buNone/>
            </a:pPr>
            <a:r>
              <a:t/>
            </a:r>
            <a:endParaRPr sz="1800">
              <a:solidFill>
                <a:srgbClr val="041E42"/>
              </a:solidFill>
              <a:latin typeface="Calibri"/>
              <a:ea typeface="Calibri"/>
              <a:cs typeface="Calibri"/>
              <a:sym typeface="Calibri"/>
            </a:endParaRPr>
          </a:p>
          <a:p>
            <a:pPr indent="-342900" lvl="0" marL="457200" rtl="0" algn="l">
              <a:spcBef>
                <a:spcPts val="0"/>
              </a:spcBef>
              <a:spcAft>
                <a:spcPts val="0"/>
              </a:spcAft>
              <a:buClr>
                <a:srgbClr val="041E42"/>
              </a:buClr>
              <a:buSzPts val="1800"/>
              <a:buFont typeface="Calibri"/>
              <a:buChar char="●"/>
            </a:pPr>
            <a:r>
              <a:rPr lang="en" sz="1800">
                <a:solidFill>
                  <a:srgbClr val="041E42"/>
                </a:solidFill>
                <a:latin typeface="Calibri"/>
                <a:ea typeface="Calibri"/>
                <a:cs typeface="Calibri"/>
                <a:sym typeface="Calibri"/>
              </a:rPr>
              <a:t>Completely </a:t>
            </a:r>
            <a:r>
              <a:rPr b="1" lang="en" sz="1800">
                <a:solidFill>
                  <a:srgbClr val="041E42"/>
                </a:solidFill>
                <a:latin typeface="Calibri"/>
                <a:ea typeface="Calibri"/>
                <a:cs typeface="Calibri"/>
                <a:sym typeface="Calibri"/>
              </a:rPr>
              <a:t>pitcher-agnostic</a:t>
            </a:r>
            <a:r>
              <a:rPr lang="en" sz="1800">
                <a:solidFill>
                  <a:srgbClr val="041E42"/>
                </a:solidFill>
                <a:latin typeface="Calibri"/>
                <a:ea typeface="Calibri"/>
                <a:cs typeface="Calibri"/>
                <a:sym typeface="Calibri"/>
              </a:rPr>
              <a:t>, not influenced by a pitcher's specific abilities</a:t>
            </a:r>
            <a:endParaRPr sz="1800">
              <a:solidFill>
                <a:srgbClr val="041E42"/>
              </a:solidFill>
              <a:latin typeface="Calibri"/>
              <a:ea typeface="Calibri"/>
              <a:cs typeface="Calibri"/>
              <a:sym typeface="Calibri"/>
            </a:endParaRPr>
          </a:p>
          <a:p>
            <a:pPr indent="0" lvl="0" marL="0" rtl="0" algn="l">
              <a:spcBef>
                <a:spcPts val="0"/>
              </a:spcBef>
              <a:spcAft>
                <a:spcPts val="0"/>
              </a:spcAft>
              <a:buNone/>
            </a:pPr>
            <a:r>
              <a:t/>
            </a:r>
            <a:endParaRPr sz="1800">
              <a:solidFill>
                <a:srgbClr val="041E42"/>
              </a:solidFill>
              <a:latin typeface="Calibri"/>
              <a:ea typeface="Calibri"/>
              <a:cs typeface="Calibri"/>
              <a:sym typeface="Calibri"/>
            </a:endParaRPr>
          </a:p>
          <a:p>
            <a:pPr indent="-342900" lvl="0" marL="457200" rtl="0" algn="l">
              <a:spcBef>
                <a:spcPts val="0"/>
              </a:spcBef>
              <a:spcAft>
                <a:spcPts val="0"/>
              </a:spcAft>
              <a:buClr>
                <a:srgbClr val="041E42"/>
              </a:buClr>
              <a:buSzPts val="1800"/>
              <a:buFont typeface="Calibri"/>
              <a:buChar char="●"/>
            </a:pPr>
            <a:r>
              <a:rPr lang="en" sz="1800">
                <a:solidFill>
                  <a:srgbClr val="041E42"/>
                </a:solidFill>
                <a:latin typeface="Calibri"/>
                <a:ea typeface="Calibri"/>
                <a:cs typeface="Calibri"/>
                <a:sym typeface="Calibri"/>
              </a:rPr>
              <a:t>Can be applied to </a:t>
            </a:r>
            <a:r>
              <a:rPr b="1" lang="en" sz="1800">
                <a:solidFill>
                  <a:srgbClr val="041E42"/>
                </a:solidFill>
                <a:latin typeface="Calibri"/>
                <a:ea typeface="Calibri"/>
                <a:cs typeface="Calibri"/>
                <a:sym typeface="Calibri"/>
              </a:rPr>
              <a:t>any</a:t>
            </a:r>
            <a:r>
              <a:rPr lang="en" sz="1800">
                <a:solidFill>
                  <a:srgbClr val="041E42"/>
                </a:solidFill>
                <a:latin typeface="Calibri"/>
                <a:ea typeface="Calibri"/>
                <a:cs typeface="Calibri"/>
                <a:sym typeface="Calibri"/>
              </a:rPr>
              <a:t> relief pitcher's appearance</a:t>
            </a:r>
            <a:endParaRPr sz="1800">
              <a:solidFill>
                <a:srgbClr val="041E42"/>
              </a:solidFill>
              <a:latin typeface="Calibri"/>
              <a:ea typeface="Calibri"/>
              <a:cs typeface="Calibri"/>
              <a:sym typeface="Calibri"/>
            </a:endParaRPr>
          </a:p>
        </p:txBody>
      </p:sp>
      <p:cxnSp>
        <p:nvCxnSpPr>
          <p:cNvPr id="909" name="Google Shape;909;p51"/>
          <p:cNvCxnSpPr/>
          <p:nvPr/>
        </p:nvCxnSpPr>
        <p:spPr>
          <a:xfrm>
            <a:off x="4644275" y="802825"/>
            <a:ext cx="3900" cy="4098300"/>
          </a:xfrm>
          <a:prstGeom prst="straightConnector1">
            <a:avLst/>
          </a:prstGeom>
          <a:noFill/>
          <a:ln cap="flat" cmpd="sng" w="114300">
            <a:solidFill>
              <a:srgbClr val="041E42"/>
            </a:solidFill>
            <a:prstDash val="solid"/>
            <a:round/>
            <a:headEnd len="med" w="med" type="none"/>
            <a:tailEnd len="med" w="med" type="none"/>
          </a:ln>
        </p:spPr>
      </p:cxn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7" name="Shape 97"/>
        <p:cNvGrpSpPr/>
        <p:nvPr/>
      </p:nvGrpSpPr>
      <p:grpSpPr>
        <a:xfrm>
          <a:off x="0" y="0"/>
          <a:ext cx="0" cy="0"/>
          <a:chOff x="0" y="0"/>
          <a:chExt cx="0" cy="0"/>
        </a:xfrm>
      </p:grpSpPr>
      <p:sp>
        <p:nvSpPr>
          <p:cNvPr id="98" name="Google Shape;98;p16"/>
          <p:cNvSpPr/>
          <p:nvPr/>
        </p:nvSpPr>
        <p:spPr>
          <a:xfrm>
            <a:off x="0" y="0"/>
            <a:ext cx="9144000" cy="579900"/>
          </a:xfrm>
          <a:prstGeom prst="rect">
            <a:avLst/>
          </a:prstGeom>
          <a:solidFill>
            <a:srgbClr val="041E4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9" name="Google Shape;99;p16"/>
          <p:cNvSpPr txBox="1"/>
          <p:nvPr/>
        </p:nvSpPr>
        <p:spPr>
          <a:xfrm>
            <a:off x="661650" y="0"/>
            <a:ext cx="7820700" cy="579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800">
                <a:solidFill>
                  <a:schemeClr val="lt1"/>
                </a:solidFill>
                <a:latin typeface="Calibri"/>
                <a:ea typeface="Calibri"/>
                <a:cs typeface="Calibri"/>
                <a:sym typeface="Calibri"/>
              </a:rPr>
              <a:t>Inefficiencies in Saves</a:t>
            </a:r>
            <a:endParaRPr b="1" sz="2800">
              <a:solidFill>
                <a:schemeClr val="lt1"/>
              </a:solidFill>
              <a:latin typeface="Calibri"/>
              <a:ea typeface="Calibri"/>
              <a:cs typeface="Calibri"/>
              <a:sym typeface="Calibri"/>
            </a:endParaRPr>
          </a:p>
        </p:txBody>
      </p:sp>
      <p:pic>
        <p:nvPicPr>
          <p:cNvPr id="100" name="Google Shape;100;p16"/>
          <p:cNvPicPr preferRelativeResize="0"/>
          <p:nvPr/>
        </p:nvPicPr>
        <p:blipFill>
          <a:blip r:embed="rId3">
            <a:alphaModFix/>
          </a:blip>
          <a:stretch>
            <a:fillRect/>
          </a:stretch>
        </p:blipFill>
        <p:spPr>
          <a:xfrm>
            <a:off x="8572626" y="49664"/>
            <a:ext cx="480550" cy="480550"/>
          </a:xfrm>
          <a:prstGeom prst="rect">
            <a:avLst/>
          </a:prstGeom>
          <a:noFill/>
          <a:ln>
            <a:noFill/>
          </a:ln>
        </p:spPr>
      </p:pic>
      <p:pic>
        <p:nvPicPr>
          <p:cNvPr id="101" name="Google Shape;101;p16"/>
          <p:cNvPicPr preferRelativeResize="0"/>
          <p:nvPr/>
        </p:nvPicPr>
        <p:blipFill>
          <a:blip r:embed="rId4">
            <a:alphaModFix/>
          </a:blip>
          <a:stretch>
            <a:fillRect/>
          </a:stretch>
        </p:blipFill>
        <p:spPr>
          <a:xfrm>
            <a:off x="902502" y="1894700"/>
            <a:ext cx="1448225" cy="1051011"/>
          </a:xfrm>
          <a:prstGeom prst="rect">
            <a:avLst/>
          </a:prstGeom>
          <a:noFill/>
          <a:ln>
            <a:noFill/>
          </a:ln>
        </p:spPr>
      </p:pic>
      <p:pic>
        <p:nvPicPr>
          <p:cNvPr id="102" name="Google Shape;102;p16"/>
          <p:cNvPicPr preferRelativeResize="0"/>
          <p:nvPr/>
        </p:nvPicPr>
        <p:blipFill>
          <a:blip r:embed="rId5">
            <a:alphaModFix/>
          </a:blip>
          <a:stretch>
            <a:fillRect/>
          </a:stretch>
        </p:blipFill>
        <p:spPr>
          <a:xfrm>
            <a:off x="5297075" y="1847799"/>
            <a:ext cx="1516925" cy="1100846"/>
          </a:xfrm>
          <a:prstGeom prst="rect">
            <a:avLst/>
          </a:prstGeom>
          <a:noFill/>
          <a:ln>
            <a:noFill/>
          </a:ln>
        </p:spPr>
      </p:pic>
      <p:sp>
        <p:nvSpPr>
          <p:cNvPr id="103" name="Google Shape;103;p16"/>
          <p:cNvSpPr/>
          <p:nvPr/>
        </p:nvSpPr>
        <p:spPr>
          <a:xfrm>
            <a:off x="975550" y="1127150"/>
            <a:ext cx="1049100" cy="480600"/>
          </a:xfrm>
          <a:prstGeom prst="rect">
            <a:avLst/>
          </a:prstGeom>
          <a:solidFill>
            <a:schemeClr val="lt1"/>
          </a:solidFill>
          <a:ln cap="flat" cmpd="sng" w="19050">
            <a:solidFill>
              <a:srgbClr val="041E42"/>
            </a:solidFill>
            <a:prstDash val="solid"/>
            <a:round/>
            <a:headEnd len="sm" w="sm" type="none"/>
            <a:tailEnd len="sm" w="sm" type="none"/>
          </a:ln>
        </p:spPr>
        <p:txBody>
          <a:bodyPr anchorCtr="0" anchor="t" bIns="91425" lIns="91425" spcFirstLastPara="1" rIns="91425" wrap="square" tIns="91425">
            <a:noAutofit/>
          </a:bodyPr>
          <a:lstStyle/>
          <a:p>
            <a:pPr indent="0" lvl="0" marL="457200" rtl="0" algn="l">
              <a:spcBef>
                <a:spcPts val="0"/>
              </a:spcBef>
              <a:spcAft>
                <a:spcPts val="0"/>
              </a:spcAft>
              <a:buNone/>
            </a:pPr>
            <a:r>
              <a:rPr lang="en" sz="3000"/>
              <a:t> </a:t>
            </a:r>
            <a:r>
              <a:rPr lang="en"/>
              <a:t>	</a:t>
            </a:r>
            <a:endParaRPr/>
          </a:p>
        </p:txBody>
      </p:sp>
      <p:pic>
        <p:nvPicPr>
          <p:cNvPr id="104" name="Google Shape;104;p16"/>
          <p:cNvPicPr preferRelativeResize="0"/>
          <p:nvPr/>
        </p:nvPicPr>
        <p:blipFill>
          <a:blip r:embed="rId6">
            <a:alphaModFix/>
          </a:blip>
          <a:stretch>
            <a:fillRect/>
          </a:stretch>
        </p:blipFill>
        <p:spPr>
          <a:xfrm>
            <a:off x="926850" y="1199390"/>
            <a:ext cx="623401" cy="350660"/>
          </a:xfrm>
          <a:prstGeom prst="rect">
            <a:avLst/>
          </a:prstGeom>
          <a:noFill/>
          <a:ln>
            <a:noFill/>
          </a:ln>
        </p:spPr>
      </p:pic>
      <p:sp>
        <p:nvSpPr>
          <p:cNvPr id="105" name="Google Shape;105;p16"/>
          <p:cNvSpPr txBox="1"/>
          <p:nvPr/>
        </p:nvSpPr>
        <p:spPr>
          <a:xfrm>
            <a:off x="1448025" y="1141775"/>
            <a:ext cx="576600" cy="465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chemeClr val="dk1"/>
                </a:solidFill>
                <a:latin typeface="Calibri"/>
                <a:ea typeface="Calibri"/>
                <a:cs typeface="Calibri"/>
                <a:sym typeface="Calibri"/>
              </a:rPr>
              <a:t>2</a:t>
            </a:r>
            <a:endParaRPr b="1" sz="3000">
              <a:solidFill>
                <a:schemeClr val="dk1"/>
              </a:solidFill>
              <a:latin typeface="Calibri"/>
              <a:ea typeface="Calibri"/>
              <a:cs typeface="Calibri"/>
              <a:sym typeface="Calibri"/>
            </a:endParaRPr>
          </a:p>
        </p:txBody>
      </p:sp>
      <p:sp>
        <p:nvSpPr>
          <p:cNvPr id="106" name="Google Shape;106;p16"/>
          <p:cNvSpPr/>
          <p:nvPr/>
        </p:nvSpPr>
        <p:spPr>
          <a:xfrm>
            <a:off x="2745050" y="1127150"/>
            <a:ext cx="1049100" cy="480600"/>
          </a:xfrm>
          <a:prstGeom prst="rect">
            <a:avLst/>
          </a:prstGeom>
          <a:solidFill>
            <a:srgbClr val="DE6A22"/>
          </a:solidFill>
          <a:ln cap="flat" cmpd="sng" w="19050">
            <a:solidFill>
              <a:srgbClr val="041E42"/>
            </a:solidFill>
            <a:prstDash val="solid"/>
            <a:round/>
            <a:headEnd len="sm" w="sm" type="none"/>
            <a:tailEnd len="sm" w="sm" type="none"/>
          </a:ln>
        </p:spPr>
        <p:txBody>
          <a:bodyPr anchorCtr="0" anchor="t" bIns="91425" lIns="91425" spcFirstLastPara="1" rIns="91425" wrap="square" tIns="91425">
            <a:noAutofit/>
          </a:bodyPr>
          <a:lstStyle/>
          <a:p>
            <a:pPr indent="0" lvl="0" marL="457200" rtl="0" algn="l">
              <a:spcBef>
                <a:spcPts val="0"/>
              </a:spcBef>
              <a:spcAft>
                <a:spcPts val="0"/>
              </a:spcAft>
              <a:buNone/>
            </a:pPr>
            <a:r>
              <a:rPr lang="en" sz="3000"/>
              <a:t> </a:t>
            </a:r>
            <a:r>
              <a:rPr lang="en"/>
              <a:t>	</a:t>
            </a:r>
            <a:endParaRPr/>
          </a:p>
        </p:txBody>
      </p:sp>
      <p:sp>
        <p:nvSpPr>
          <p:cNvPr id="107" name="Google Shape;107;p16"/>
          <p:cNvSpPr txBox="1"/>
          <p:nvPr/>
        </p:nvSpPr>
        <p:spPr>
          <a:xfrm>
            <a:off x="3217525" y="1141775"/>
            <a:ext cx="576600" cy="465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chemeClr val="dk1"/>
                </a:solidFill>
                <a:latin typeface="Calibri"/>
                <a:ea typeface="Calibri"/>
                <a:cs typeface="Calibri"/>
                <a:sym typeface="Calibri"/>
              </a:rPr>
              <a:t>1</a:t>
            </a:r>
            <a:endParaRPr b="1" sz="3000">
              <a:solidFill>
                <a:schemeClr val="dk1"/>
              </a:solidFill>
              <a:latin typeface="Calibri"/>
              <a:ea typeface="Calibri"/>
              <a:cs typeface="Calibri"/>
              <a:sym typeface="Calibri"/>
            </a:endParaRPr>
          </a:p>
        </p:txBody>
      </p:sp>
      <p:pic>
        <p:nvPicPr>
          <p:cNvPr id="108" name="Google Shape;108;p16"/>
          <p:cNvPicPr preferRelativeResize="0"/>
          <p:nvPr/>
        </p:nvPicPr>
        <p:blipFill>
          <a:blip r:embed="rId7">
            <a:alphaModFix/>
          </a:blip>
          <a:stretch>
            <a:fillRect/>
          </a:stretch>
        </p:blipFill>
        <p:spPr>
          <a:xfrm>
            <a:off x="2817515" y="1166950"/>
            <a:ext cx="400011" cy="400999"/>
          </a:xfrm>
          <a:prstGeom prst="rect">
            <a:avLst/>
          </a:prstGeom>
          <a:noFill/>
          <a:ln>
            <a:noFill/>
          </a:ln>
        </p:spPr>
      </p:pic>
      <p:pic>
        <p:nvPicPr>
          <p:cNvPr id="109" name="Google Shape;109;p16"/>
          <p:cNvPicPr preferRelativeResize="0"/>
          <p:nvPr/>
        </p:nvPicPr>
        <p:blipFill>
          <a:blip r:embed="rId8">
            <a:alphaModFix/>
          </a:blip>
          <a:stretch>
            <a:fillRect/>
          </a:stretch>
        </p:blipFill>
        <p:spPr>
          <a:xfrm>
            <a:off x="2244287" y="1234175"/>
            <a:ext cx="281100" cy="281100"/>
          </a:xfrm>
          <a:prstGeom prst="rect">
            <a:avLst/>
          </a:prstGeom>
          <a:noFill/>
          <a:ln>
            <a:noFill/>
          </a:ln>
        </p:spPr>
      </p:pic>
      <p:pic>
        <p:nvPicPr>
          <p:cNvPr id="110" name="Google Shape;110;p16"/>
          <p:cNvPicPr preferRelativeResize="0"/>
          <p:nvPr/>
        </p:nvPicPr>
        <p:blipFill>
          <a:blip r:embed="rId9">
            <a:alphaModFix/>
          </a:blip>
          <a:stretch>
            <a:fillRect/>
          </a:stretch>
        </p:blipFill>
        <p:spPr>
          <a:xfrm>
            <a:off x="2307058" y="1717838"/>
            <a:ext cx="1516928" cy="1227825"/>
          </a:xfrm>
          <a:prstGeom prst="rect">
            <a:avLst/>
          </a:prstGeom>
          <a:noFill/>
          <a:ln>
            <a:noFill/>
          </a:ln>
        </p:spPr>
      </p:pic>
      <p:sp>
        <p:nvSpPr>
          <p:cNvPr id="111" name="Google Shape;111;p16"/>
          <p:cNvSpPr/>
          <p:nvPr/>
        </p:nvSpPr>
        <p:spPr>
          <a:xfrm>
            <a:off x="926788" y="3055825"/>
            <a:ext cx="2867400" cy="1164000"/>
          </a:xfrm>
          <a:prstGeom prst="rect">
            <a:avLst/>
          </a:prstGeom>
          <a:noFill/>
          <a:ln cap="flat" cmpd="sng" w="19050">
            <a:solidFill>
              <a:srgbClr val="041E4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600"/>
          </a:p>
        </p:txBody>
      </p:sp>
      <p:sp>
        <p:nvSpPr>
          <p:cNvPr id="112" name="Google Shape;112;p16"/>
          <p:cNvSpPr/>
          <p:nvPr/>
        </p:nvSpPr>
        <p:spPr>
          <a:xfrm rot="-2771294">
            <a:off x="2242238" y="3719580"/>
            <a:ext cx="337575" cy="350516"/>
          </a:xfrm>
          <a:prstGeom prst="rect">
            <a:avLst/>
          </a:prstGeom>
          <a:solidFill>
            <a:srgbClr val="041E42"/>
          </a:solidFill>
          <a:ln cap="flat" cmpd="sng" w="19050">
            <a:solidFill>
              <a:srgbClr val="041E4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600">
              <a:solidFill>
                <a:srgbClr val="041E42"/>
              </a:solidFill>
            </a:endParaRPr>
          </a:p>
        </p:txBody>
      </p:sp>
      <p:sp>
        <p:nvSpPr>
          <p:cNvPr id="113" name="Google Shape;113;p16"/>
          <p:cNvSpPr/>
          <p:nvPr/>
        </p:nvSpPr>
        <p:spPr>
          <a:xfrm rot="-2771294">
            <a:off x="3197651" y="3719592"/>
            <a:ext cx="337575" cy="350516"/>
          </a:xfrm>
          <a:prstGeom prst="rect">
            <a:avLst/>
          </a:prstGeom>
          <a:solidFill>
            <a:srgbClr val="041E42"/>
          </a:solidFill>
          <a:ln cap="flat" cmpd="sng" w="19050">
            <a:solidFill>
              <a:srgbClr val="041E4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600">
              <a:solidFill>
                <a:srgbClr val="041E42"/>
              </a:solidFill>
            </a:endParaRPr>
          </a:p>
        </p:txBody>
      </p:sp>
      <p:sp>
        <p:nvSpPr>
          <p:cNvPr id="114" name="Google Shape;114;p16"/>
          <p:cNvSpPr/>
          <p:nvPr/>
        </p:nvSpPr>
        <p:spPr>
          <a:xfrm rot="-2771294">
            <a:off x="2718642" y="3267186"/>
            <a:ext cx="337575" cy="350516"/>
          </a:xfrm>
          <a:prstGeom prst="rect">
            <a:avLst/>
          </a:prstGeom>
          <a:solidFill>
            <a:srgbClr val="041E42"/>
          </a:solidFill>
          <a:ln cap="flat" cmpd="sng" w="19050">
            <a:solidFill>
              <a:srgbClr val="041E4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600">
              <a:solidFill>
                <a:srgbClr val="041E42"/>
              </a:solidFill>
            </a:endParaRPr>
          </a:p>
        </p:txBody>
      </p:sp>
      <p:sp>
        <p:nvSpPr>
          <p:cNvPr id="115" name="Google Shape;115;p16"/>
          <p:cNvSpPr txBox="1"/>
          <p:nvPr/>
        </p:nvSpPr>
        <p:spPr>
          <a:xfrm>
            <a:off x="1055933" y="3352378"/>
            <a:ext cx="1116900" cy="568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rgbClr val="0D0D0D"/>
                </a:solidFill>
              </a:rPr>
              <a:t>5th </a:t>
            </a:r>
            <a:r>
              <a:rPr lang="en" sz="1600">
                <a:solidFill>
                  <a:srgbClr val="0D0D0D"/>
                </a:solidFill>
              </a:rPr>
              <a:t>Inning</a:t>
            </a:r>
            <a:endParaRPr sz="1600">
              <a:solidFill>
                <a:srgbClr val="0D0D0D"/>
              </a:solidFill>
            </a:endParaRPr>
          </a:p>
          <a:p>
            <a:pPr indent="0" lvl="0" marL="0" rtl="0" algn="ctr">
              <a:spcBef>
                <a:spcPts val="0"/>
              </a:spcBef>
              <a:spcAft>
                <a:spcPts val="0"/>
              </a:spcAft>
              <a:buNone/>
            </a:pPr>
            <a:r>
              <a:rPr b="1" lang="en" sz="1600">
                <a:solidFill>
                  <a:srgbClr val="0D0D0D"/>
                </a:solidFill>
              </a:rPr>
              <a:t>0 </a:t>
            </a:r>
            <a:r>
              <a:rPr lang="en" sz="1600">
                <a:solidFill>
                  <a:srgbClr val="0D0D0D"/>
                </a:solidFill>
              </a:rPr>
              <a:t>Outs</a:t>
            </a:r>
            <a:endParaRPr sz="1600">
              <a:solidFill>
                <a:srgbClr val="0D0D0D"/>
              </a:solidFill>
            </a:endParaRPr>
          </a:p>
        </p:txBody>
      </p:sp>
      <p:pic>
        <p:nvPicPr>
          <p:cNvPr id="116" name="Google Shape;116;p16"/>
          <p:cNvPicPr preferRelativeResize="0"/>
          <p:nvPr/>
        </p:nvPicPr>
        <p:blipFill>
          <a:blip r:embed="rId10">
            <a:alphaModFix/>
          </a:blip>
          <a:stretch>
            <a:fillRect/>
          </a:stretch>
        </p:blipFill>
        <p:spPr>
          <a:xfrm>
            <a:off x="6814000" y="1744050"/>
            <a:ext cx="1516925" cy="1219723"/>
          </a:xfrm>
          <a:prstGeom prst="rect">
            <a:avLst/>
          </a:prstGeom>
          <a:noFill/>
          <a:ln>
            <a:noFill/>
          </a:ln>
        </p:spPr>
      </p:pic>
      <p:sp>
        <p:nvSpPr>
          <p:cNvPr id="117" name="Google Shape;117;p16"/>
          <p:cNvSpPr/>
          <p:nvPr/>
        </p:nvSpPr>
        <p:spPr>
          <a:xfrm>
            <a:off x="5454875" y="1205775"/>
            <a:ext cx="1049100" cy="480600"/>
          </a:xfrm>
          <a:prstGeom prst="rect">
            <a:avLst/>
          </a:prstGeom>
          <a:solidFill>
            <a:schemeClr val="lt1"/>
          </a:solidFill>
          <a:ln cap="flat" cmpd="sng" w="19050">
            <a:solidFill>
              <a:srgbClr val="041E42"/>
            </a:solidFill>
            <a:prstDash val="solid"/>
            <a:round/>
            <a:headEnd len="sm" w="sm" type="none"/>
            <a:tailEnd len="sm" w="sm" type="none"/>
          </a:ln>
        </p:spPr>
        <p:txBody>
          <a:bodyPr anchorCtr="0" anchor="t" bIns="91425" lIns="91425" spcFirstLastPara="1" rIns="91425" wrap="square" tIns="91425">
            <a:noAutofit/>
          </a:bodyPr>
          <a:lstStyle/>
          <a:p>
            <a:pPr indent="0" lvl="0" marL="457200" rtl="0" algn="l">
              <a:spcBef>
                <a:spcPts val="0"/>
              </a:spcBef>
              <a:spcAft>
                <a:spcPts val="0"/>
              </a:spcAft>
              <a:buNone/>
            </a:pPr>
            <a:r>
              <a:rPr lang="en" sz="3000"/>
              <a:t> </a:t>
            </a:r>
            <a:r>
              <a:rPr lang="en"/>
              <a:t>	</a:t>
            </a:r>
            <a:endParaRPr/>
          </a:p>
        </p:txBody>
      </p:sp>
      <p:sp>
        <p:nvSpPr>
          <p:cNvPr id="118" name="Google Shape;118;p16"/>
          <p:cNvSpPr txBox="1"/>
          <p:nvPr/>
        </p:nvSpPr>
        <p:spPr>
          <a:xfrm>
            <a:off x="5927350" y="1220400"/>
            <a:ext cx="576600" cy="465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chemeClr val="dk1"/>
                </a:solidFill>
                <a:latin typeface="Calibri"/>
                <a:ea typeface="Calibri"/>
                <a:cs typeface="Calibri"/>
                <a:sym typeface="Calibri"/>
              </a:rPr>
              <a:t>4</a:t>
            </a:r>
            <a:endParaRPr b="1" sz="3000">
              <a:solidFill>
                <a:schemeClr val="dk1"/>
              </a:solidFill>
              <a:latin typeface="Calibri"/>
              <a:ea typeface="Calibri"/>
              <a:cs typeface="Calibri"/>
              <a:sym typeface="Calibri"/>
            </a:endParaRPr>
          </a:p>
        </p:txBody>
      </p:sp>
      <p:sp>
        <p:nvSpPr>
          <p:cNvPr id="119" name="Google Shape;119;p16"/>
          <p:cNvSpPr/>
          <p:nvPr/>
        </p:nvSpPr>
        <p:spPr>
          <a:xfrm>
            <a:off x="7224375" y="1205775"/>
            <a:ext cx="1049100" cy="480600"/>
          </a:xfrm>
          <a:prstGeom prst="rect">
            <a:avLst/>
          </a:prstGeom>
          <a:solidFill>
            <a:srgbClr val="005C5C"/>
          </a:solidFill>
          <a:ln cap="flat" cmpd="sng" w="19050">
            <a:solidFill>
              <a:srgbClr val="041E42"/>
            </a:solidFill>
            <a:prstDash val="solid"/>
            <a:round/>
            <a:headEnd len="sm" w="sm" type="none"/>
            <a:tailEnd len="sm" w="sm" type="none"/>
          </a:ln>
        </p:spPr>
        <p:txBody>
          <a:bodyPr anchorCtr="0" anchor="t" bIns="91425" lIns="91425" spcFirstLastPara="1" rIns="91425" wrap="square" tIns="91425">
            <a:noAutofit/>
          </a:bodyPr>
          <a:lstStyle/>
          <a:p>
            <a:pPr indent="0" lvl="0" marL="457200" rtl="0" algn="l">
              <a:spcBef>
                <a:spcPts val="0"/>
              </a:spcBef>
              <a:spcAft>
                <a:spcPts val="0"/>
              </a:spcAft>
              <a:buNone/>
            </a:pPr>
            <a:r>
              <a:rPr lang="en" sz="3000"/>
              <a:t> </a:t>
            </a:r>
            <a:r>
              <a:rPr lang="en"/>
              <a:t>	</a:t>
            </a:r>
            <a:endParaRPr/>
          </a:p>
        </p:txBody>
      </p:sp>
      <p:sp>
        <p:nvSpPr>
          <p:cNvPr id="120" name="Google Shape;120;p16"/>
          <p:cNvSpPr txBox="1"/>
          <p:nvPr/>
        </p:nvSpPr>
        <p:spPr>
          <a:xfrm>
            <a:off x="7696850" y="1220400"/>
            <a:ext cx="576600" cy="465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chemeClr val="lt1"/>
                </a:solidFill>
                <a:latin typeface="Calibri"/>
                <a:ea typeface="Calibri"/>
                <a:cs typeface="Calibri"/>
                <a:sym typeface="Calibri"/>
              </a:rPr>
              <a:t>1</a:t>
            </a:r>
            <a:endParaRPr b="1" sz="3000">
              <a:solidFill>
                <a:schemeClr val="lt1"/>
              </a:solidFill>
              <a:latin typeface="Calibri"/>
              <a:ea typeface="Calibri"/>
              <a:cs typeface="Calibri"/>
              <a:sym typeface="Calibri"/>
            </a:endParaRPr>
          </a:p>
        </p:txBody>
      </p:sp>
      <p:pic>
        <p:nvPicPr>
          <p:cNvPr id="121" name="Google Shape;121;p16"/>
          <p:cNvPicPr preferRelativeResize="0"/>
          <p:nvPr/>
        </p:nvPicPr>
        <p:blipFill>
          <a:blip r:embed="rId8">
            <a:alphaModFix/>
          </a:blip>
          <a:stretch>
            <a:fillRect/>
          </a:stretch>
        </p:blipFill>
        <p:spPr>
          <a:xfrm>
            <a:off x="6723612" y="1312800"/>
            <a:ext cx="281100" cy="281100"/>
          </a:xfrm>
          <a:prstGeom prst="rect">
            <a:avLst/>
          </a:prstGeom>
          <a:noFill/>
          <a:ln>
            <a:noFill/>
          </a:ln>
        </p:spPr>
      </p:pic>
      <p:pic>
        <p:nvPicPr>
          <p:cNvPr id="122" name="Google Shape;122;p16"/>
          <p:cNvPicPr preferRelativeResize="0"/>
          <p:nvPr/>
        </p:nvPicPr>
        <p:blipFill>
          <a:blip r:embed="rId11">
            <a:alphaModFix/>
          </a:blip>
          <a:stretch>
            <a:fillRect/>
          </a:stretch>
        </p:blipFill>
        <p:spPr>
          <a:xfrm>
            <a:off x="5501900" y="1246075"/>
            <a:ext cx="400000" cy="400000"/>
          </a:xfrm>
          <a:prstGeom prst="rect">
            <a:avLst/>
          </a:prstGeom>
          <a:noFill/>
          <a:ln>
            <a:noFill/>
          </a:ln>
        </p:spPr>
      </p:pic>
      <p:pic>
        <p:nvPicPr>
          <p:cNvPr id="123" name="Google Shape;123;p16"/>
          <p:cNvPicPr preferRelativeResize="0"/>
          <p:nvPr/>
        </p:nvPicPr>
        <p:blipFill>
          <a:blip r:embed="rId12">
            <a:alphaModFix/>
          </a:blip>
          <a:stretch>
            <a:fillRect/>
          </a:stretch>
        </p:blipFill>
        <p:spPr>
          <a:xfrm>
            <a:off x="7296841" y="1253351"/>
            <a:ext cx="399999" cy="399999"/>
          </a:xfrm>
          <a:prstGeom prst="rect">
            <a:avLst/>
          </a:prstGeom>
          <a:noFill/>
          <a:ln>
            <a:noFill/>
          </a:ln>
        </p:spPr>
      </p:pic>
      <p:sp>
        <p:nvSpPr>
          <p:cNvPr id="124" name="Google Shape;124;p16"/>
          <p:cNvSpPr/>
          <p:nvPr/>
        </p:nvSpPr>
        <p:spPr>
          <a:xfrm>
            <a:off x="5454863" y="3054475"/>
            <a:ext cx="2867400" cy="1164000"/>
          </a:xfrm>
          <a:prstGeom prst="rect">
            <a:avLst/>
          </a:prstGeom>
          <a:noFill/>
          <a:ln cap="flat" cmpd="sng" w="19050">
            <a:solidFill>
              <a:srgbClr val="041E4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600"/>
          </a:p>
        </p:txBody>
      </p:sp>
      <p:sp>
        <p:nvSpPr>
          <p:cNvPr id="125" name="Google Shape;125;p16"/>
          <p:cNvSpPr/>
          <p:nvPr/>
        </p:nvSpPr>
        <p:spPr>
          <a:xfrm rot="-2771294">
            <a:off x="6797050" y="3711180"/>
            <a:ext cx="337575" cy="350516"/>
          </a:xfrm>
          <a:prstGeom prst="rect">
            <a:avLst/>
          </a:prstGeom>
          <a:noFill/>
          <a:ln cap="flat" cmpd="sng" w="19050">
            <a:solidFill>
              <a:srgbClr val="041E4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600">
              <a:solidFill>
                <a:srgbClr val="041E42"/>
              </a:solidFill>
            </a:endParaRPr>
          </a:p>
        </p:txBody>
      </p:sp>
      <p:sp>
        <p:nvSpPr>
          <p:cNvPr id="126" name="Google Shape;126;p16"/>
          <p:cNvSpPr/>
          <p:nvPr/>
        </p:nvSpPr>
        <p:spPr>
          <a:xfrm rot="-2771294">
            <a:off x="7736613" y="3711167"/>
            <a:ext cx="337575" cy="350516"/>
          </a:xfrm>
          <a:prstGeom prst="rect">
            <a:avLst/>
          </a:prstGeom>
          <a:noFill/>
          <a:ln cap="flat" cmpd="sng" w="19050">
            <a:solidFill>
              <a:srgbClr val="041E4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600">
              <a:solidFill>
                <a:srgbClr val="041E42"/>
              </a:solidFill>
            </a:endParaRPr>
          </a:p>
        </p:txBody>
      </p:sp>
      <p:sp>
        <p:nvSpPr>
          <p:cNvPr id="127" name="Google Shape;127;p16"/>
          <p:cNvSpPr/>
          <p:nvPr/>
        </p:nvSpPr>
        <p:spPr>
          <a:xfrm rot="-2771294">
            <a:off x="7273679" y="3214636"/>
            <a:ext cx="337575" cy="350516"/>
          </a:xfrm>
          <a:prstGeom prst="rect">
            <a:avLst/>
          </a:prstGeom>
          <a:noFill/>
          <a:ln cap="flat" cmpd="sng" w="19050">
            <a:solidFill>
              <a:srgbClr val="041E4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600">
              <a:solidFill>
                <a:srgbClr val="041E42"/>
              </a:solidFill>
            </a:endParaRPr>
          </a:p>
        </p:txBody>
      </p:sp>
      <p:sp>
        <p:nvSpPr>
          <p:cNvPr id="128" name="Google Shape;128;p16"/>
          <p:cNvSpPr txBox="1"/>
          <p:nvPr/>
        </p:nvSpPr>
        <p:spPr>
          <a:xfrm>
            <a:off x="5595846" y="3353728"/>
            <a:ext cx="1116900" cy="568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rgbClr val="0D0D0D"/>
                </a:solidFill>
              </a:rPr>
              <a:t>9</a:t>
            </a:r>
            <a:r>
              <a:rPr b="1" lang="en" sz="1600">
                <a:solidFill>
                  <a:srgbClr val="0D0D0D"/>
                </a:solidFill>
              </a:rPr>
              <a:t>th </a:t>
            </a:r>
            <a:r>
              <a:rPr lang="en" sz="1600">
                <a:solidFill>
                  <a:srgbClr val="0D0D0D"/>
                </a:solidFill>
              </a:rPr>
              <a:t>Inning</a:t>
            </a:r>
            <a:endParaRPr sz="1600">
              <a:solidFill>
                <a:srgbClr val="0D0D0D"/>
              </a:solidFill>
            </a:endParaRPr>
          </a:p>
          <a:p>
            <a:pPr indent="0" lvl="0" marL="0" rtl="0" algn="ctr">
              <a:spcBef>
                <a:spcPts val="0"/>
              </a:spcBef>
              <a:spcAft>
                <a:spcPts val="0"/>
              </a:spcAft>
              <a:buNone/>
            </a:pPr>
            <a:r>
              <a:rPr b="1" lang="en" sz="1600">
                <a:solidFill>
                  <a:srgbClr val="0D0D0D"/>
                </a:solidFill>
              </a:rPr>
              <a:t>0 </a:t>
            </a:r>
            <a:r>
              <a:rPr lang="en" sz="1600">
                <a:solidFill>
                  <a:srgbClr val="0D0D0D"/>
                </a:solidFill>
              </a:rPr>
              <a:t>Outs</a:t>
            </a:r>
            <a:endParaRPr sz="1600">
              <a:solidFill>
                <a:srgbClr val="0D0D0D"/>
              </a:solidFill>
            </a:endParaRPr>
          </a:p>
        </p:txBody>
      </p:sp>
      <p:sp>
        <p:nvSpPr>
          <p:cNvPr id="129" name="Google Shape;129;p16"/>
          <p:cNvSpPr txBox="1"/>
          <p:nvPr/>
        </p:nvSpPr>
        <p:spPr>
          <a:xfrm>
            <a:off x="418875" y="599300"/>
            <a:ext cx="3984300" cy="568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chemeClr val="dk1"/>
                </a:solidFill>
                <a:latin typeface="Calibri"/>
                <a:ea typeface="Calibri"/>
                <a:cs typeface="Calibri"/>
                <a:sym typeface="Calibri"/>
              </a:rPr>
              <a:t>Non-Save Situation</a:t>
            </a:r>
            <a:endParaRPr b="1" sz="2400">
              <a:solidFill>
                <a:schemeClr val="dk1"/>
              </a:solidFill>
              <a:latin typeface="Calibri"/>
              <a:ea typeface="Calibri"/>
              <a:cs typeface="Calibri"/>
              <a:sym typeface="Calibri"/>
            </a:endParaRPr>
          </a:p>
        </p:txBody>
      </p:sp>
      <p:sp>
        <p:nvSpPr>
          <p:cNvPr id="130" name="Google Shape;130;p16"/>
          <p:cNvSpPr txBox="1"/>
          <p:nvPr/>
        </p:nvSpPr>
        <p:spPr>
          <a:xfrm>
            <a:off x="4872013" y="616050"/>
            <a:ext cx="3984300" cy="568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chemeClr val="dk1"/>
                </a:solidFill>
                <a:latin typeface="Calibri"/>
                <a:ea typeface="Calibri"/>
                <a:cs typeface="Calibri"/>
                <a:sym typeface="Calibri"/>
              </a:rPr>
              <a:t>Save Situation</a:t>
            </a:r>
            <a:endParaRPr b="1" sz="2400">
              <a:solidFill>
                <a:schemeClr val="dk1"/>
              </a:solidFill>
              <a:latin typeface="Calibri"/>
              <a:ea typeface="Calibri"/>
              <a:cs typeface="Calibri"/>
              <a:sym typeface="Calibri"/>
            </a:endParaRPr>
          </a:p>
        </p:txBody>
      </p:sp>
      <p:sp>
        <p:nvSpPr>
          <p:cNvPr id="131" name="Google Shape;131;p16"/>
          <p:cNvSpPr txBox="1"/>
          <p:nvPr/>
        </p:nvSpPr>
        <p:spPr>
          <a:xfrm>
            <a:off x="902450" y="4461775"/>
            <a:ext cx="7395300" cy="568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chemeClr val="dk1"/>
                </a:solidFill>
                <a:latin typeface="Calibri"/>
                <a:ea typeface="Calibri"/>
                <a:cs typeface="Calibri"/>
                <a:sym typeface="Calibri"/>
              </a:rPr>
              <a:t>Who should be rewarded?</a:t>
            </a:r>
            <a:endParaRPr b="1" sz="2400">
              <a:solidFill>
                <a:schemeClr val="dk1"/>
              </a:solidFill>
              <a:latin typeface="Calibri"/>
              <a:ea typeface="Calibri"/>
              <a:cs typeface="Calibri"/>
              <a:sym typeface="Calibri"/>
            </a:endParaRPr>
          </a:p>
        </p:txBody>
      </p:sp>
      <p:sp>
        <p:nvSpPr>
          <p:cNvPr id="132" name="Google Shape;132;p16"/>
          <p:cNvSpPr txBox="1"/>
          <p:nvPr/>
        </p:nvSpPr>
        <p:spPr>
          <a:xfrm>
            <a:off x="852913" y="1653350"/>
            <a:ext cx="1547400" cy="281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Calibri"/>
                <a:ea typeface="Calibri"/>
                <a:cs typeface="Calibri"/>
                <a:sym typeface="Calibri"/>
              </a:rPr>
              <a:t>Josh Sborz</a:t>
            </a:r>
            <a:endParaRPr b="1">
              <a:solidFill>
                <a:schemeClr val="dk1"/>
              </a:solidFill>
              <a:latin typeface="Calibri"/>
              <a:ea typeface="Calibri"/>
              <a:cs typeface="Calibri"/>
              <a:sym typeface="Calibri"/>
            </a:endParaRPr>
          </a:p>
        </p:txBody>
      </p:sp>
      <p:sp>
        <p:nvSpPr>
          <p:cNvPr id="133" name="Google Shape;133;p16"/>
          <p:cNvSpPr txBox="1"/>
          <p:nvPr/>
        </p:nvSpPr>
        <p:spPr>
          <a:xfrm>
            <a:off x="5165350" y="1686300"/>
            <a:ext cx="1547400" cy="281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Calibri"/>
                <a:ea typeface="Calibri"/>
                <a:cs typeface="Calibri"/>
                <a:sym typeface="Calibri"/>
              </a:rPr>
              <a:t>Clay Holmes</a:t>
            </a:r>
            <a:endParaRPr b="1">
              <a:solidFill>
                <a:schemeClr val="dk1"/>
              </a:solidFill>
              <a:latin typeface="Calibri"/>
              <a:ea typeface="Calibri"/>
              <a:cs typeface="Calibri"/>
              <a:sym typeface="Calibri"/>
            </a:endParaRPr>
          </a:p>
        </p:txBody>
      </p:sp>
      <p:pic>
        <p:nvPicPr>
          <p:cNvPr id="134" name="Google Shape;134;p16"/>
          <p:cNvPicPr preferRelativeResize="0"/>
          <p:nvPr/>
        </p:nvPicPr>
        <p:blipFill>
          <a:blip r:embed="rId13">
            <a:alphaModFix/>
          </a:blip>
          <a:stretch>
            <a:fillRect/>
          </a:stretch>
        </p:blipFill>
        <p:spPr>
          <a:xfrm>
            <a:off x="90825" y="49675"/>
            <a:ext cx="480548" cy="480548"/>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41E42"/>
        </a:solidFill>
      </p:bgPr>
    </p:bg>
    <p:spTree>
      <p:nvGrpSpPr>
        <p:cNvPr id="913" name="Shape 913"/>
        <p:cNvGrpSpPr/>
        <p:nvPr/>
      </p:nvGrpSpPr>
      <p:grpSpPr>
        <a:xfrm>
          <a:off x="0" y="0"/>
          <a:ext cx="0" cy="0"/>
          <a:chOff x="0" y="0"/>
          <a:chExt cx="0" cy="0"/>
        </a:xfrm>
      </p:grpSpPr>
      <p:sp>
        <p:nvSpPr>
          <p:cNvPr id="914" name="Google Shape;914;p52"/>
          <p:cNvSpPr/>
          <p:nvPr/>
        </p:nvSpPr>
        <p:spPr>
          <a:xfrm>
            <a:off x="456000" y="472150"/>
            <a:ext cx="8217000" cy="42441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15" name="Google Shape;915;p52"/>
          <p:cNvSpPr txBox="1"/>
          <p:nvPr>
            <p:ph type="ctrTitle"/>
          </p:nvPr>
        </p:nvSpPr>
        <p:spPr>
          <a:xfrm>
            <a:off x="1049700" y="1545450"/>
            <a:ext cx="7029600" cy="20526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b="1" lang="en" sz="5000">
                <a:latin typeface="Calibri"/>
                <a:ea typeface="Calibri"/>
                <a:cs typeface="Calibri"/>
                <a:sym typeface="Calibri"/>
              </a:rPr>
              <a:t>Questions?</a:t>
            </a:r>
            <a:endParaRPr b="1" sz="5000">
              <a:latin typeface="Calibri"/>
              <a:ea typeface="Calibri"/>
              <a:cs typeface="Calibri"/>
              <a:sym typeface="Calibri"/>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19" name="Shape 919"/>
        <p:cNvGrpSpPr/>
        <p:nvPr/>
      </p:nvGrpSpPr>
      <p:grpSpPr>
        <a:xfrm>
          <a:off x="0" y="0"/>
          <a:ext cx="0" cy="0"/>
          <a:chOff x="0" y="0"/>
          <a:chExt cx="0" cy="0"/>
        </a:xfrm>
      </p:grpSpPr>
      <p:sp>
        <p:nvSpPr>
          <p:cNvPr id="920" name="Google Shape;920;p53"/>
          <p:cNvSpPr txBox="1"/>
          <p:nvPr/>
        </p:nvSpPr>
        <p:spPr>
          <a:xfrm>
            <a:off x="661650" y="-460550"/>
            <a:ext cx="7820700" cy="677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600">
                <a:solidFill>
                  <a:schemeClr val="lt1"/>
                </a:solidFill>
                <a:latin typeface="Calibri"/>
                <a:ea typeface="Calibri"/>
                <a:cs typeface="Calibri"/>
                <a:sym typeface="Calibri"/>
              </a:rPr>
              <a:t>Things They Might Ask About</a:t>
            </a:r>
            <a:endParaRPr b="1" sz="3600">
              <a:solidFill>
                <a:schemeClr val="lt1"/>
              </a:solidFill>
              <a:latin typeface="Calibri"/>
              <a:ea typeface="Calibri"/>
              <a:cs typeface="Calibri"/>
              <a:sym typeface="Calibri"/>
            </a:endParaRPr>
          </a:p>
        </p:txBody>
      </p:sp>
      <p:sp>
        <p:nvSpPr>
          <p:cNvPr id="921" name="Google Shape;921;p53"/>
          <p:cNvSpPr/>
          <p:nvPr/>
        </p:nvSpPr>
        <p:spPr>
          <a:xfrm>
            <a:off x="0" y="0"/>
            <a:ext cx="9144000" cy="579900"/>
          </a:xfrm>
          <a:prstGeom prst="rect">
            <a:avLst/>
          </a:prstGeom>
          <a:solidFill>
            <a:srgbClr val="041E4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922" name="Google Shape;922;p53"/>
          <p:cNvPicPr preferRelativeResize="0"/>
          <p:nvPr/>
        </p:nvPicPr>
        <p:blipFill>
          <a:blip r:embed="rId3">
            <a:alphaModFix/>
          </a:blip>
          <a:stretch>
            <a:fillRect/>
          </a:stretch>
        </p:blipFill>
        <p:spPr>
          <a:xfrm>
            <a:off x="8572626" y="49664"/>
            <a:ext cx="480550" cy="480550"/>
          </a:xfrm>
          <a:prstGeom prst="rect">
            <a:avLst/>
          </a:prstGeom>
          <a:noFill/>
          <a:ln>
            <a:noFill/>
          </a:ln>
        </p:spPr>
      </p:pic>
      <p:pic>
        <p:nvPicPr>
          <p:cNvPr id="923" name="Google Shape;923;p53"/>
          <p:cNvPicPr preferRelativeResize="0"/>
          <p:nvPr/>
        </p:nvPicPr>
        <p:blipFill>
          <a:blip r:embed="rId4">
            <a:alphaModFix/>
          </a:blip>
          <a:stretch>
            <a:fillRect/>
          </a:stretch>
        </p:blipFill>
        <p:spPr>
          <a:xfrm>
            <a:off x="90825" y="49675"/>
            <a:ext cx="480548" cy="480548"/>
          </a:xfrm>
          <a:prstGeom prst="rect">
            <a:avLst/>
          </a:prstGeom>
          <a:noFill/>
          <a:ln>
            <a:noFill/>
          </a:ln>
        </p:spPr>
      </p:pic>
      <p:sp>
        <p:nvSpPr>
          <p:cNvPr id="924" name="Google Shape;924;p53"/>
          <p:cNvSpPr txBox="1"/>
          <p:nvPr/>
        </p:nvSpPr>
        <p:spPr>
          <a:xfrm>
            <a:off x="661650" y="0"/>
            <a:ext cx="7820700" cy="579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800">
                <a:solidFill>
                  <a:schemeClr val="lt1"/>
                </a:solidFill>
                <a:latin typeface="Calibri"/>
                <a:ea typeface="Calibri"/>
                <a:cs typeface="Calibri"/>
                <a:sym typeface="Calibri"/>
              </a:rPr>
              <a:t>Shiny App</a:t>
            </a:r>
            <a:endParaRPr b="1" sz="2800">
              <a:solidFill>
                <a:schemeClr val="lt1"/>
              </a:solidFill>
              <a:latin typeface="Calibri"/>
              <a:ea typeface="Calibri"/>
              <a:cs typeface="Calibri"/>
              <a:sym typeface="Calibri"/>
            </a:endParaRPr>
          </a:p>
        </p:txBody>
      </p:sp>
      <p:pic>
        <p:nvPicPr>
          <p:cNvPr id="925" name="Google Shape;925;p53" title="Untitled.png"/>
          <p:cNvPicPr preferRelativeResize="0"/>
          <p:nvPr/>
        </p:nvPicPr>
        <p:blipFill>
          <a:blip r:embed="rId5">
            <a:alphaModFix/>
          </a:blip>
          <a:stretch>
            <a:fillRect/>
          </a:stretch>
        </p:blipFill>
        <p:spPr>
          <a:xfrm>
            <a:off x="2999038" y="1308125"/>
            <a:ext cx="3145924" cy="3145924"/>
          </a:xfrm>
          <a:prstGeom prst="rect">
            <a:avLst/>
          </a:prstGeom>
          <a:noFill/>
          <a:ln>
            <a:noFill/>
          </a:ln>
        </p:spPr>
      </p:pic>
      <p:sp>
        <p:nvSpPr>
          <p:cNvPr id="926" name="Google Shape;926;p53"/>
          <p:cNvSpPr txBox="1"/>
          <p:nvPr/>
        </p:nvSpPr>
        <p:spPr>
          <a:xfrm>
            <a:off x="608300" y="740350"/>
            <a:ext cx="7820700" cy="579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400">
                <a:solidFill>
                  <a:srgbClr val="0D0D0D"/>
                </a:solidFill>
                <a:latin typeface="Calibri"/>
                <a:ea typeface="Calibri"/>
                <a:cs typeface="Calibri"/>
                <a:sym typeface="Calibri"/>
              </a:rPr>
              <a:t>https://adiamond17.shinyapps.io/HERO/</a:t>
            </a:r>
            <a:endParaRPr b="1" sz="2400">
              <a:solidFill>
                <a:srgbClr val="0D0D0D"/>
              </a:solidFill>
              <a:latin typeface="Calibri"/>
              <a:ea typeface="Calibri"/>
              <a:cs typeface="Calibri"/>
              <a:sym typeface="Calibri"/>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30" name="Shape 930"/>
        <p:cNvGrpSpPr/>
        <p:nvPr/>
      </p:nvGrpSpPr>
      <p:grpSpPr>
        <a:xfrm>
          <a:off x="0" y="0"/>
          <a:ext cx="0" cy="0"/>
          <a:chOff x="0" y="0"/>
          <a:chExt cx="0" cy="0"/>
        </a:xfrm>
      </p:grpSpPr>
      <p:sp>
        <p:nvSpPr>
          <p:cNvPr id="931" name="Google Shape;931;p54"/>
          <p:cNvSpPr/>
          <p:nvPr/>
        </p:nvSpPr>
        <p:spPr>
          <a:xfrm>
            <a:off x="0" y="0"/>
            <a:ext cx="9144000" cy="579900"/>
          </a:xfrm>
          <a:prstGeom prst="rect">
            <a:avLst/>
          </a:prstGeom>
          <a:solidFill>
            <a:srgbClr val="041E4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32" name="Google Shape;932;p54"/>
          <p:cNvSpPr txBox="1"/>
          <p:nvPr/>
        </p:nvSpPr>
        <p:spPr>
          <a:xfrm>
            <a:off x="661650" y="0"/>
            <a:ext cx="7820700" cy="579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800">
                <a:solidFill>
                  <a:schemeClr val="lt1"/>
                </a:solidFill>
                <a:latin typeface="Calibri"/>
                <a:ea typeface="Calibri"/>
                <a:cs typeface="Calibri"/>
                <a:sym typeface="Calibri"/>
              </a:rPr>
              <a:t>xwOBA Stabilization</a:t>
            </a:r>
            <a:endParaRPr b="1" sz="2800">
              <a:solidFill>
                <a:schemeClr val="lt1"/>
              </a:solidFill>
              <a:latin typeface="Calibri"/>
              <a:ea typeface="Calibri"/>
              <a:cs typeface="Calibri"/>
              <a:sym typeface="Calibri"/>
            </a:endParaRPr>
          </a:p>
        </p:txBody>
      </p:sp>
      <p:pic>
        <p:nvPicPr>
          <p:cNvPr id="933" name="Google Shape;933;p54"/>
          <p:cNvPicPr preferRelativeResize="0"/>
          <p:nvPr/>
        </p:nvPicPr>
        <p:blipFill>
          <a:blip r:embed="rId3">
            <a:alphaModFix/>
          </a:blip>
          <a:stretch>
            <a:fillRect/>
          </a:stretch>
        </p:blipFill>
        <p:spPr>
          <a:xfrm>
            <a:off x="8572626" y="49664"/>
            <a:ext cx="480550" cy="480550"/>
          </a:xfrm>
          <a:prstGeom prst="rect">
            <a:avLst/>
          </a:prstGeom>
          <a:noFill/>
          <a:ln>
            <a:noFill/>
          </a:ln>
        </p:spPr>
      </p:pic>
      <p:pic>
        <p:nvPicPr>
          <p:cNvPr id="934" name="Google Shape;934;p54"/>
          <p:cNvPicPr preferRelativeResize="0"/>
          <p:nvPr/>
        </p:nvPicPr>
        <p:blipFill>
          <a:blip r:embed="rId4">
            <a:alphaModFix/>
          </a:blip>
          <a:stretch>
            <a:fillRect/>
          </a:stretch>
        </p:blipFill>
        <p:spPr>
          <a:xfrm>
            <a:off x="90825" y="49675"/>
            <a:ext cx="480548" cy="480548"/>
          </a:xfrm>
          <a:prstGeom prst="rect">
            <a:avLst/>
          </a:prstGeom>
          <a:noFill/>
          <a:ln>
            <a:noFill/>
          </a:ln>
        </p:spPr>
      </p:pic>
      <p:pic>
        <p:nvPicPr>
          <p:cNvPr id="935" name="Google Shape;935;p54"/>
          <p:cNvPicPr preferRelativeResize="0"/>
          <p:nvPr/>
        </p:nvPicPr>
        <p:blipFill>
          <a:blip r:embed="rId5">
            <a:alphaModFix/>
          </a:blip>
          <a:stretch>
            <a:fillRect/>
          </a:stretch>
        </p:blipFill>
        <p:spPr>
          <a:xfrm>
            <a:off x="1193558" y="690376"/>
            <a:ext cx="6756874" cy="417542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39" name="Shape 939"/>
        <p:cNvGrpSpPr/>
        <p:nvPr/>
      </p:nvGrpSpPr>
      <p:grpSpPr>
        <a:xfrm>
          <a:off x="0" y="0"/>
          <a:ext cx="0" cy="0"/>
          <a:chOff x="0" y="0"/>
          <a:chExt cx="0" cy="0"/>
        </a:xfrm>
      </p:grpSpPr>
      <p:sp>
        <p:nvSpPr>
          <p:cNvPr id="940" name="Google Shape;940;p55"/>
          <p:cNvSpPr/>
          <p:nvPr/>
        </p:nvSpPr>
        <p:spPr>
          <a:xfrm>
            <a:off x="0" y="0"/>
            <a:ext cx="9144000" cy="579900"/>
          </a:xfrm>
          <a:prstGeom prst="rect">
            <a:avLst/>
          </a:prstGeom>
          <a:solidFill>
            <a:srgbClr val="041E4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41" name="Google Shape;941;p55"/>
          <p:cNvSpPr txBox="1"/>
          <p:nvPr/>
        </p:nvSpPr>
        <p:spPr>
          <a:xfrm>
            <a:off x="661650" y="0"/>
            <a:ext cx="7820700" cy="579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800">
                <a:solidFill>
                  <a:schemeClr val="lt1"/>
                </a:solidFill>
                <a:latin typeface="Calibri"/>
                <a:ea typeface="Calibri"/>
                <a:cs typeface="Calibri"/>
                <a:sym typeface="Calibri"/>
              </a:rPr>
              <a:t>Momentum Marginal Effects</a:t>
            </a:r>
            <a:endParaRPr b="1" sz="2800">
              <a:solidFill>
                <a:schemeClr val="lt1"/>
              </a:solidFill>
              <a:latin typeface="Calibri"/>
              <a:ea typeface="Calibri"/>
              <a:cs typeface="Calibri"/>
              <a:sym typeface="Calibri"/>
            </a:endParaRPr>
          </a:p>
        </p:txBody>
      </p:sp>
      <p:pic>
        <p:nvPicPr>
          <p:cNvPr id="942" name="Google Shape;942;p55"/>
          <p:cNvPicPr preferRelativeResize="0"/>
          <p:nvPr/>
        </p:nvPicPr>
        <p:blipFill>
          <a:blip r:embed="rId3">
            <a:alphaModFix/>
          </a:blip>
          <a:stretch>
            <a:fillRect/>
          </a:stretch>
        </p:blipFill>
        <p:spPr>
          <a:xfrm>
            <a:off x="8572626" y="49664"/>
            <a:ext cx="480550" cy="480550"/>
          </a:xfrm>
          <a:prstGeom prst="rect">
            <a:avLst/>
          </a:prstGeom>
          <a:noFill/>
          <a:ln>
            <a:noFill/>
          </a:ln>
        </p:spPr>
      </p:pic>
      <p:pic>
        <p:nvPicPr>
          <p:cNvPr id="943" name="Google Shape;943;p55"/>
          <p:cNvPicPr preferRelativeResize="0"/>
          <p:nvPr/>
        </p:nvPicPr>
        <p:blipFill>
          <a:blip r:embed="rId4">
            <a:alphaModFix/>
          </a:blip>
          <a:stretch>
            <a:fillRect/>
          </a:stretch>
        </p:blipFill>
        <p:spPr>
          <a:xfrm>
            <a:off x="90825" y="49675"/>
            <a:ext cx="480548" cy="480548"/>
          </a:xfrm>
          <a:prstGeom prst="rect">
            <a:avLst/>
          </a:prstGeom>
          <a:noFill/>
          <a:ln>
            <a:noFill/>
          </a:ln>
        </p:spPr>
      </p:pic>
      <p:pic>
        <p:nvPicPr>
          <p:cNvPr id="944" name="Google Shape;944;p55"/>
          <p:cNvPicPr preferRelativeResize="0"/>
          <p:nvPr/>
        </p:nvPicPr>
        <p:blipFill>
          <a:blip r:embed="rId5">
            <a:alphaModFix/>
          </a:blip>
          <a:stretch>
            <a:fillRect/>
          </a:stretch>
        </p:blipFill>
        <p:spPr>
          <a:xfrm>
            <a:off x="3807550" y="732300"/>
            <a:ext cx="2369577" cy="4258802"/>
          </a:xfrm>
          <a:prstGeom prst="rect">
            <a:avLst/>
          </a:prstGeom>
          <a:noFill/>
          <a:ln>
            <a:noFill/>
          </a:ln>
        </p:spPr>
      </p:pic>
      <p:pic>
        <p:nvPicPr>
          <p:cNvPr id="945" name="Google Shape;945;p55"/>
          <p:cNvPicPr preferRelativeResize="0"/>
          <p:nvPr/>
        </p:nvPicPr>
        <p:blipFill rotWithShape="1">
          <a:blip r:embed="rId6">
            <a:alphaModFix/>
          </a:blip>
          <a:srcRect b="0" l="0" r="0" t="2276"/>
          <a:stretch/>
        </p:blipFill>
        <p:spPr>
          <a:xfrm>
            <a:off x="6177125" y="780850"/>
            <a:ext cx="2876051" cy="4161702"/>
          </a:xfrm>
          <a:prstGeom prst="rect">
            <a:avLst/>
          </a:prstGeom>
          <a:noFill/>
          <a:ln>
            <a:noFill/>
          </a:ln>
        </p:spPr>
      </p:pic>
      <p:sp>
        <p:nvSpPr>
          <p:cNvPr id="946" name="Google Shape;946;p55"/>
          <p:cNvSpPr txBox="1"/>
          <p:nvPr/>
        </p:nvSpPr>
        <p:spPr>
          <a:xfrm>
            <a:off x="0" y="630900"/>
            <a:ext cx="3613200" cy="44616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Clr>
                <a:schemeClr val="dk1"/>
              </a:buClr>
              <a:buSzPts val="1200"/>
              <a:buFont typeface="Calibri"/>
              <a:buChar char="●"/>
            </a:pPr>
            <a:r>
              <a:rPr lang="en" sz="1800">
                <a:solidFill>
                  <a:schemeClr val="dk1"/>
                </a:solidFill>
                <a:latin typeface="Calibri"/>
                <a:ea typeface="Calibri"/>
                <a:cs typeface="Calibri"/>
                <a:sym typeface="Calibri"/>
              </a:rPr>
              <a:t>Logit Model to capture probabilistic effects of each variable</a:t>
            </a:r>
            <a:endParaRPr sz="1800">
              <a:solidFill>
                <a:schemeClr val="dk1"/>
              </a:solidFill>
              <a:latin typeface="Calibri"/>
              <a:ea typeface="Calibri"/>
              <a:cs typeface="Calibri"/>
              <a:sym typeface="Calibri"/>
            </a:endParaRPr>
          </a:p>
          <a:p>
            <a:pPr indent="0" lvl="0" marL="0" rtl="0" algn="l">
              <a:spcBef>
                <a:spcPts val="0"/>
              </a:spcBef>
              <a:spcAft>
                <a:spcPts val="0"/>
              </a:spcAft>
              <a:buNone/>
            </a:pPr>
            <a:r>
              <a:t/>
            </a:r>
            <a:endParaRPr sz="1800">
              <a:solidFill>
                <a:schemeClr val="dk1"/>
              </a:solidFill>
              <a:latin typeface="Calibri"/>
              <a:ea typeface="Calibri"/>
              <a:cs typeface="Calibri"/>
              <a:sym typeface="Calibri"/>
            </a:endParaRPr>
          </a:p>
          <a:p>
            <a:pPr indent="-304800" lvl="0" marL="457200" rtl="0" algn="l">
              <a:spcBef>
                <a:spcPts val="0"/>
              </a:spcBef>
              <a:spcAft>
                <a:spcPts val="0"/>
              </a:spcAft>
              <a:buClr>
                <a:schemeClr val="dk1"/>
              </a:buClr>
              <a:buSzPts val="1200"/>
              <a:buFont typeface="Calibri"/>
              <a:buChar char="●"/>
            </a:pPr>
            <a:r>
              <a:rPr lang="en" sz="1800">
                <a:solidFill>
                  <a:schemeClr val="dk1"/>
                </a:solidFill>
                <a:latin typeface="Calibri"/>
                <a:ea typeface="Calibri"/>
                <a:cs typeface="Calibri"/>
                <a:sym typeface="Calibri"/>
              </a:rPr>
              <a:t>Significant Predictors held constant:</a:t>
            </a:r>
            <a:endParaRPr sz="1800">
              <a:solidFill>
                <a:schemeClr val="dk1"/>
              </a:solidFill>
              <a:latin typeface="Calibri"/>
              <a:ea typeface="Calibri"/>
              <a:cs typeface="Calibri"/>
              <a:sym typeface="Calibri"/>
            </a:endParaRPr>
          </a:p>
          <a:p>
            <a:pPr indent="-342900" lvl="1" marL="914400" rtl="0" algn="l">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Outs</a:t>
            </a:r>
            <a:endParaRPr sz="1800">
              <a:solidFill>
                <a:schemeClr val="dk1"/>
              </a:solidFill>
              <a:latin typeface="Calibri"/>
              <a:ea typeface="Calibri"/>
              <a:cs typeface="Calibri"/>
              <a:sym typeface="Calibri"/>
            </a:endParaRPr>
          </a:p>
          <a:p>
            <a:pPr indent="-342900" lvl="1" marL="914400" rtl="0" algn="l">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Runners on Base</a:t>
            </a:r>
            <a:endParaRPr sz="1800">
              <a:solidFill>
                <a:schemeClr val="dk1"/>
              </a:solidFill>
              <a:latin typeface="Calibri"/>
              <a:ea typeface="Calibri"/>
              <a:cs typeface="Calibri"/>
              <a:sym typeface="Calibri"/>
            </a:endParaRPr>
          </a:p>
          <a:p>
            <a:pPr indent="-342900" lvl="1" marL="914400" rtl="0" algn="l">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Score Differential</a:t>
            </a:r>
            <a:endParaRPr sz="1800">
              <a:solidFill>
                <a:schemeClr val="dk1"/>
              </a:solidFill>
              <a:latin typeface="Calibri"/>
              <a:ea typeface="Calibri"/>
              <a:cs typeface="Calibri"/>
              <a:sym typeface="Calibri"/>
            </a:endParaRPr>
          </a:p>
          <a:p>
            <a:pPr indent="-342900" lvl="1" marL="914400" rtl="0" algn="l">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Batter &amp; Pitcher Quality</a:t>
            </a:r>
            <a:endParaRPr sz="1800">
              <a:solidFill>
                <a:schemeClr val="dk1"/>
              </a:solidFill>
              <a:latin typeface="Calibri"/>
              <a:ea typeface="Calibri"/>
              <a:cs typeface="Calibri"/>
              <a:sym typeface="Calibri"/>
            </a:endParaRPr>
          </a:p>
          <a:p>
            <a:pPr indent="-342900" lvl="1" marL="914400" rtl="0" algn="l">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Runs in Inning</a:t>
            </a:r>
            <a:endParaRPr sz="1800">
              <a:solidFill>
                <a:schemeClr val="dk1"/>
              </a:solidFill>
              <a:latin typeface="Calibri"/>
              <a:ea typeface="Calibri"/>
              <a:cs typeface="Calibri"/>
              <a:sym typeface="Calibri"/>
            </a:endParaRPr>
          </a:p>
          <a:p>
            <a:pPr indent="-342900" lvl="1" marL="914400" rtl="0" algn="l">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Hits in Inning</a:t>
            </a:r>
            <a:endParaRPr sz="1800">
              <a:solidFill>
                <a:schemeClr val="dk1"/>
              </a:solidFill>
              <a:latin typeface="Calibri"/>
              <a:ea typeface="Calibri"/>
              <a:cs typeface="Calibri"/>
              <a:sym typeface="Calibri"/>
            </a:endParaRPr>
          </a:p>
          <a:p>
            <a:pPr indent="0" lvl="0" marL="914400" rtl="0" algn="l">
              <a:spcBef>
                <a:spcPts val="0"/>
              </a:spcBef>
              <a:spcAft>
                <a:spcPts val="0"/>
              </a:spcAft>
              <a:buNone/>
            </a:pPr>
            <a:r>
              <a:t/>
            </a:r>
            <a:endParaRPr sz="1800">
              <a:solidFill>
                <a:schemeClr val="dk1"/>
              </a:solidFill>
              <a:latin typeface="Calibri"/>
              <a:ea typeface="Calibri"/>
              <a:cs typeface="Calibri"/>
              <a:sym typeface="Calibri"/>
            </a:endParaRPr>
          </a:p>
          <a:p>
            <a:pPr indent="-304800" lvl="0" marL="457200" rtl="0" algn="l">
              <a:spcBef>
                <a:spcPts val="0"/>
              </a:spcBef>
              <a:spcAft>
                <a:spcPts val="0"/>
              </a:spcAft>
              <a:buClr>
                <a:schemeClr val="dk1"/>
              </a:buClr>
              <a:buSzPts val="1200"/>
              <a:buFont typeface="Calibri"/>
              <a:buChar char="●"/>
            </a:pPr>
            <a:r>
              <a:rPr lang="en" sz="1800">
                <a:solidFill>
                  <a:schemeClr val="dk1"/>
                </a:solidFill>
                <a:latin typeface="Calibri"/>
                <a:ea typeface="Calibri"/>
                <a:cs typeface="Calibri"/>
                <a:sym typeface="Calibri"/>
              </a:rPr>
              <a:t>Marginal Effects were converted back from log odds to probabilities</a:t>
            </a:r>
            <a:endParaRPr sz="1800">
              <a:solidFill>
                <a:schemeClr val="dk1"/>
              </a:solidFill>
              <a:latin typeface="Calibri"/>
              <a:ea typeface="Calibri"/>
              <a:cs typeface="Calibri"/>
              <a:sym typeface="Calibri"/>
            </a:endParaRPr>
          </a:p>
        </p:txBody>
      </p:sp>
      <p:sp>
        <p:nvSpPr>
          <p:cNvPr id="947" name="Google Shape;947;p55"/>
          <p:cNvSpPr/>
          <p:nvPr/>
        </p:nvSpPr>
        <p:spPr>
          <a:xfrm>
            <a:off x="6206500" y="2286725"/>
            <a:ext cx="2282400" cy="750000"/>
          </a:xfrm>
          <a:prstGeom prst="rect">
            <a:avLst/>
          </a:prstGeom>
          <a:noFill/>
          <a:ln cap="flat" cmpd="sng" w="19050">
            <a:solidFill>
              <a:srgbClr val="041E4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48" name="Google Shape;948;p55"/>
          <p:cNvSpPr/>
          <p:nvPr/>
        </p:nvSpPr>
        <p:spPr>
          <a:xfrm>
            <a:off x="6177125" y="780850"/>
            <a:ext cx="2282400" cy="750000"/>
          </a:xfrm>
          <a:prstGeom prst="rect">
            <a:avLst/>
          </a:prstGeom>
          <a:noFill/>
          <a:ln cap="flat" cmpd="sng" w="19050">
            <a:solidFill>
              <a:srgbClr val="DE6A2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49" name="Google Shape;949;p55"/>
          <p:cNvSpPr/>
          <p:nvPr/>
        </p:nvSpPr>
        <p:spPr>
          <a:xfrm>
            <a:off x="3807550" y="4001225"/>
            <a:ext cx="2077500" cy="328800"/>
          </a:xfrm>
          <a:prstGeom prst="rect">
            <a:avLst/>
          </a:prstGeom>
          <a:noFill/>
          <a:ln cap="flat" cmpd="sng" w="19050">
            <a:solidFill>
              <a:srgbClr val="005C5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53" name="Shape 953"/>
        <p:cNvGrpSpPr/>
        <p:nvPr/>
      </p:nvGrpSpPr>
      <p:grpSpPr>
        <a:xfrm>
          <a:off x="0" y="0"/>
          <a:ext cx="0" cy="0"/>
          <a:chOff x="0" y="0"/>
          <a:chExt cx="0" cy="0"/>
        </a:xfrm>
      </p:grpSpPr>
      <p:sp>
        <p:nvSpPr>
          <p:cNvPr id="954" name="Google Shape;954;p56"/>
          <p:cNvSpPr/>
          <p:nvPr/>
        </p:nvSpPr>
        <p:spPr>
          <a:xfrm>
            <a:off x="0" y="0"/>
            <a:ext cx="9144000" cy="579900"/>
          </a:xfrm>
          <a:prstGeom prst="rect">
            <a:avLst/>
          </a:prstGeom>
          <a:solidFill>
            <a:srgbClr val="041E4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55" name="Google Shape;955;p56"/>
          <p:cNvSpPr txBox="1"/>
          <p:nvPr/>
        </p:nvSpPr>
        <p:spPr>
          <a:xfrm>
            <a:off x="661650" y="0"/>
            <a:ext cx="7820700" cy="579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800">
                <a:solidFill>
                  <a:schemeClr val="lt1"/>
                </a:solidFill>
                <a:latin typeface="Calibri"/>
                <a:ea typeface="Calibri"/>
                <a:cs typeface="Calibri"/>
                <a:sym typeface="Calibri"/>
              </a:rPr>
              <a:t>Pressure</a:t>
            </a:r>
            <a:r>
              <a:rPr b="1" lang="en" sz="2800">
                <a:solidFill>
                  <a:schemeClr val="lt1"/>
                </a:solidFill>
                <a:latin typeface="Calibri"/>
                <a:ea typeface="Calibri"/>
                <a:cs typeface="Calibri"/>
                <a:sym typeface="Calibri"/>
              </a:rPr>
              <a:t> Model for Scoring Plays</a:t>
            </a:r>
            <a:endParaRPr b="1" sz="2800">
              <a:solidFill>
                <a:schemeClr val="lt1"/>
              </a:solidFill>
              <a:latin typeface="Calibri"/>
              <a:ea typeface="Calibri"/>
              <a:cs typeface="Calibri"/>
              <a:sym typeface="Calibri"/>
            </a:endParaRPr>
          </a:p>
        </p:txBody>
      </p:sp>
      <p:pic>
        <p:nvPicPr>
          <p:cNvPr id="956" name="Google Shape;956;p56"/>
          <p:cNvPicPr preferRelativeResize="0"/>
          <p:nvPr/>
        </p:nvPicPr>
        <p:blipFill>
          <a:blip r:embed="rId3">
            <a:alphaModFix/>
          </a:blip>
          <a:stretch>
            <a:fillRect/>
          </a:stretch>
        </p:blipFill>
        <p:spPr>
          <a:xfrm>
            <a:off x="8572626" y="49664"/>
            <a:ext cx="480550" cy="480550"/>
          </a:xfrm>
          <a:prstGeom prst="rect">
            <a:avLst/>
          </a:prstGeom>
          <a:noFill/>
          <a:ln>
            <a:noFill/>
          </a:ln>
        </p:spPr>
      </p:pic>
      <p:pic>
        <p:nvPicPr>
          <p:cNvPr id="957" name="Google Shape;957;p56"/>
          <p:cNvPicPr preferRelativeResize="0"/>
          <p:nvPr/>
        </p:nvPicPr>
        <p:blipFill>
          <a:blip r:embed="rId4">
            <a:alphaModFix/>
          </a:blip>
          <a:stretch>
            <a:fillRect/>
          </a:stretch>
        </p:blipFill>
        <p:spPr>
          <a:xfrm>
            <a:off x="90825" y="49675"/>
            <a:ext cx="480548" cy="480548"/>
          </a:xfrm>
          <a:prstGeom prst="rect">
            <a:avLst/>
          </a:prstGeom>
          <a:noFill/>
          <a:ln>
            <a:noFill/>
          </a:ln>
        </p:spPr>
      </p:pic>
      <p:sp>
        <p:nvSpPr>
          <p:cNvPr id="958" name="Google Shape;958;p56"/>
          <p:cNvSpPr txBox="1"/>
          <p:nvPr/>
        </p:nvSpPr>
        <p:spPr>
          <a:xfrm>
            <a:off x="0" y="630900"/>
            <a:ext cx="3613200" cy="44616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Clr>
                <a:schemeClr val="dk1"/>
              </a:buClr>
              <a:buSzPts val="1200"/>
              <a:buFont typeface="Calibri"/>
              <a:buChar char="●"/>
            </a:pPr>
            <a:r>
              <a:rPr lang="en" sz="1800">
                <a:solidFill>
                  <a:schemeClr val="dk1"/>
                </a:solidFill>
                <a:latin typeface="Calibri"/>
                <a:ea typeface="Calibri"/>
                <a:cs typeface="Calibri"/>
                <a:sym typeface="Calibri"/>
              </a:rPr>
              <a:t>GAM model to capture the effects of outs, </a:t>
            </a:r>
            <a:r>
              <a:rPr lang="en" sz="1800">
                <a:solidFill>
                  <a:schemeClr val="dk1"/>
                </a:solidFill>
                <a:latin typeface="Calibri"/>
                <a:ea typeface="Calibri"/>
                <a:cs typeface="Calibri"/>
                <a:sym typeface="Calibri"/>
              </a:rPr>
              <a:t>score</a:t>
            </a:r>
            <a:r>
              <a:rPr lang="en" sz="1800">
                <a:solidFill>
                  <a:schemeClr val="dk1"/>
                </a:solidFill>
                <a:latin typeface="Calibri"/>
                <a:ea typeface="Calibri"/>
                <a:cs typeface="Calibri"/>
                <a:sym typeface="Calibri"/>
              </a:rPr>
              <a:t> differential and runs scored on WPA</a:t>
            </a:r>
            <a:endParaRPr sz="1800">
              <a:solidFill>
                <a:schemeClr val="dk1"/>
              </a:solidFill>
              <a:latin typeface="Calibri"/>
              <a:ea typeface="Calibri"/>
              <a:cs typeface="Calibri"/>
              <a:sym typeface="Calibri"/>
            </a:endParaRPr>
          </a:p>
          <a:p>
            <a:pPr indent="0" lvl="0" marL="457200" rtl="0" algn="l">
              <a:spcBef>
                <a:spcPts val="0"/>
              </a:spcBef>
              <a:spcAft>
                <a:spcPts val="0"/>
              </a:spcAft>
              <a:buNone/>
            </a:pPr>
            <a:r>
              <a:t/>
            </a:r>
            <a:endParaRPr sz="1800">
              <a:solidFill>
                <a:schemeClr val="dk1"/>
              </a:solidFill>
              <a:latin typeface="Calibri"/>
              <a:ea typeface="Calibri"/>
              <a:cs typeface="Calibri"/>
              <a:sym typeface="Calibri"/>
            </a:endParaRPr>
          </a:p>
          <a:p>
            <a:pPr indent="-304800" lvl="0" marL="457200" rtl="0" algn="l">
              <a:spcBef>
                <a:spcPts val="0"/>
              </a:spcBef>
              <a:spcAft>
                <a:spcPts val="0"/>
              </a:spcAft>
              <a:buClr>
                <a:schemeClr val="dk1"/>
              </a:buClr>
              <a:buSzPts val="1200"/>
              <a:buFont typeface="Calibri"/>
              <a:buChar char="●"/>
            </a:pPr>
            <a:r>
              <a:rPr lang="en" sz="1800">
                <a:solidFill>
                  <a:schemeClr val="dk1"/>
                </a:solidFill>
                <a:latin typeface="Calibri"/>
                <a:ea typeface="Calibri"/>
                <a:cs typeface="Calibri"/>
                <a:sym typeface="Calibri"/>
              </a:rPr>
              <a:t>Predictors held constant:</a:t>
            </a:r>
            <a:endParaRPr sz="1800">
              <a:solidFill>
                <a:schemeClr val="dk1"/>
              </a:solidFill>
              <a:latin typeface="Calibri"/>
              <a:ea typeface="Calibri"/>
              <a:cs typeface="Calibri"/>
              <a:sym typeface="Calibri"/>
            </a:endParaRPr>
          </a:p>
          <a:p>
            <a:pPr indent="-342900" lvl="1" marL="914400" rtl="0" algn="l">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Outs in inning</a:t>
            </a:r>
            <a:endParaRPr sz="1800">
              <a:solidFill>
                <a:schemeClr val="dk1"/>
              </a:solidFill>
              <a:latin typeface="Calibri"/>
              <a:ea typeface="Calibri"/>
              <a:cs typeface="Calibri"/>
              <a:sym typeface="Calibri"/>
            </a:endParaRPr>
          </a:p>
          <a:p>
            <a:pPr indent="-342900" lvl="1" marL="914400" rtl="0" algn="l">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Runners on Base</a:t>
            </a:r>
            <a:endParaRPr sz="1800">
              <a:solidFill>
                <a:schemeClr val="dk1"/>
              </a:solidFill>
              <a:latin typeface="Calibri"/>
              <a:ea typeface="Calibri"/>
              <a:cs typeface="Calibri"/>
              <a:sym typeface="Calibri"/>
            </a:endParaRPr>
          </a:p>
          <a:p>
            <a:pPr indent="-342900" lvl="1" marL="914400" rtl="0" algn="l">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Batter &amp; Pitcher Quality</a:t>
            </a:r>
            <a:endParaRPr sz="1800">
              <a:solidFill>
                <a:schemeClr val="dk1"/>
              </a:solidFill>
              <a:latin typeface="Calibri"/>
              <a:ea typeface="Calibri"/>
              <a:cs typeface="Calibri"/>
              <a:sym typeface="Calibri"/>
            </a:endParaRPr>
          </a:p>
          <a:p>
            <a:pPr indent="0" lvl="0" marL="914400" rtl="0" algn="l">
              <a:spcBef>
                <a:spcPts val="0"/>
              </a:spcBef>
              <a:spcAft>
                <a:spcPts val="0"/>
              </a:spcAft>
              <a:buNone/>
            </a:pPr>
            <a:r>
              <a:t/>
            </a:r>
            <a:endParaRPr sz="1800">
              <a:solidFill>
                <a:schemeClr val="dk1"/>
              </a:solidFill>
              <a:latin typeface="Calibri"/>
              <a:ea typeface="Calibri"/>
              <a:cs typeface="Calibri"/>
              <a:sym typeface="Calibri"/>
            </a:endParaRPr>
          </a:p>
          <a:p>
            <a:pPr indent="-304800" lvl="0" marL="457200" rtl="0" algn="l">
              <a:spcBef>
                <a:spcPts val="0"/>
              </a:spcBef>
              <a:spcAft>
                <a:spcPts val="0"/>
              </a:spcAft>
              <a:buClr>
                <a:schemeClr val="dk1"/>
              </a:buClr>
              <a:buSzPts val="1200"/>
              <a:buFont typeface="Calibri"/>
              <a:buChar char="●"/>
            </a:pPr>
            <a:r>
              <a:rPr lang="en" sz="1800">
                <a:solidFill>
                  <a:schemeClr val="dk1"/>
                </a:solidFill>
                <a:latin typeface="Calibri"/>
                <a:ea typeface="Calibri"/>
                <a:cs typeface="Calibri"/>
                <a:sym typeface="Calibri"/>
              </a:rPr>
              <a:t>Holding those constant, effect of outs, score differential, runs scored and were used to determine the magnitude of </a:t>
            </a:r>
            <a:r>
              <a:rPr lang="en" sz="1800">
                <a:solidFill>
                  <a:schemeClr val="dk1"/>
                </a:solidFill>
                <a:latin typeface="Calibri"/>
                <a:ea typeface="Calibri"/>
                <a:cs typeface="Calibri"/>
                <a:sym typeface="Calibri"/>
              </a:rPr>
              <a:t>pressure for each situation </a:t>
            </a:r>
            <a:endParaRPr sz="1800">
              <a:solidFill>
                <a:schemeClr val="dk1"/>
              </a:solidFill>
              <a:latin typeface="Calibri"/>
              <a:ea typeface="Calibri"/>
              <a:cs typeface="Calibri"/>
              <a:sym typeface="Calibri"/>
            </a:endParaRPr>
          </a:p>
        </p:txBody>
      </p:sp>
      <p:pic>
        <p:nvPicPr>
          <p:cNvPr id="959" name="Google Shape;959;p56"/>
          <p:cNvPicPr preferRelativeResize="0"/>
          <p:nvPr/>
        </p:nvPicPr>
        <p:blipFill>
          <a:blip r:embed="rId5">
            <a:alphaModFix/>
          </a:blip>
          <a:stretch>
            <a:fillRect/>
          </a:stretch>
        </p:blipFill>
        <p:spPr>
          <a:xfrm>
            <a:off x="3883525" y="1264400"/>
            <a:ext cx="5169649" cy="3194600"/>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63" name="Shape 963"/>
        <p:cNvGrpSpPr/>
        <p:nvPr/>
      </p:nvGrpSpPr>
      <p:grpSpPr>
        <a:xfrm>
          <a:off x="0" y="0"/>
          <a:ext cx="0" cy="0"/>
          <a:chOff x="0" y="0"/>
          <a:chExt cx="0" cy="0"/>
        </a:xfrm>
      </p:grpSpPr>
      <p:sp>
        <p:nvSpPr>
          <p:cNvPr id="964" name="Google Shape;964;p57"/>
          <p:cNvSpPr/>
          <p:nvPr/>
        </p:nvSpPr>
        <p:spPr>
          <a:xfrm>
            <a:off x="0" y="0"/>
            <a:ext cx="9144000" cy="579900"/>
          </a:xfrm>
          <a:prstGeom prst="rect">
            <a:avLst/>
          </a:prstGeom>
          <a:solidFill>
            <a:srgbClr val="041E4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65" name="Google Shape;965;p57"/>
          <p:cNvSpPr txBox="1"/>
          <p:nvPr/>
        </p:nvSpPr>
        <p:spPr>
          <a:xfrm>
            <a:off x="661650" y="0"/>
            <a:ext cx="7820700" cy="579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800">
                <a:solidFill>
                  <a:schemeClr val="lt1"/>
                </a:solidFill>
                <a:latin typeface="Calibri"/>
                <a:ea typeface="Calibri"/>
                <a:cs typeface="Calibri"/>
                <a:sym typeface="Calibri"/>
              </a:rPr>
              <a:t>Pressure Model for Scoring Plays</a:t>
            </a:r>
            <a:endParaRPr b="1" sz="2800">
              <a:solidFill>
                <a:schemeClr val="lt1"/>
              </a:solidFill>
              <a:latin typeface="Calibri"/>
              <a:ea typeface="Calibri"/>
              <a:cs typeface="Calibri"/>
              <a:sym typeface="Calibri"/>
            </a:endParaRPr>
          </a:p>
        </p:txBody>
      </p:sp>
      <p:pic>
        <p:nvPicPr>
          <p:cNvPr id="966" name="Google Shape;966;p57"/>
          <p:cNvPicPr preferRelativeResize="0"/>
          <p:nvPr/>
        </p:nvPicPr>
        <p:blipFill>
          <a:blip r:embed="rId3">
            <a:alphaModFix/>
          </a:blip>
          <a:stretch>
            <a:fillRect/>
          </a:stretch>
        </p:blipFill>
        <p:spPr>
          <a:xfrm>
            <a:off x="8572626" y="49664"/>
            <a:ext cx="480550" cy="480550"/>
          </a:xfrm>
          <a:prstGeom prst="rect">
            <a:avLst/>
          </a:prstGeom>
          <a:noFill/>
          <a:ln>
            <a:noFill/>
          </a:ln>
        </p:spPr>
      </p:pic>
      <p:pic>
        <p:nvPicPr>
          <p:cNvPr id="967" name="Google Shape;967;p57"/>
          <p:cNvPicPr preferRelativeResize="0"/>
          <p:nvPr/>
        </p:nvPicPr>
        <p:blipFill>
          <a:blip r:embed="rId4">
            <a:alphaModFix/>
          </a:blip>
          <a:stretch>
            <a:fillRect/>
          </a:stretch>
        </p:blipFill>
        <p:spPr>
          <a:xfrm>
            <a:off x="90825" y="49675"/>
            <a:ext cx="480548" cy="480548"/>
          </a:xfrm>
          <a:prstGeom prst="rect">
            <a:avLst/>
          </a:prstGeom>
          <a:noFill/>
          <a:ln>
            <a:noFill/>
          </a:ln>
        </p:spPr>
      </p:pic>
      <p:sp>
        <p:nvSpPr>
          <p:cNvPr id="968" name="Google Shape;968;p57"/>
          <p:cNvSpPr txBox="1"/>
          <p:nvPr/>
        </p:nvSpPr>
        <p:spPr>
          <a:xfrm>
            <a:off x="0" y="630900"/>
            <a:ext cx="3613200" cy="44616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Clr>
                <a:schemeClr val="dk1"/>
              </a:buClr>
              <a:buSzPts val="1200"/>
              <a:buFont typeface="Calibri"/>
              <a:buChar char="●"/>
            </a:pPr>
            <a:r>
              <a:rPr lang="en" sz="1800">
                <a:solidFill>
                  <a:schemeClr val="dk1"/>
                </a:solidFill>
                <a:latin typeface="Calibri"/>
                <a:ea typeface="Calibri"/>
                <a:cs typeface="Calibri"/>
                <a:sym typeface="Calibri"/>
              </a:rPr>
              <a:t>GAM model to capture the effects of outs, score differential and runs scored on WPA</a:t>
            </a:r>
            <a:endParaRPr sz="1800">
              <a:solidFill>
                <a:schemeClr val="dk1"/>
              </a:solidFill>
              <a:latin typeface="Calibri"/>
              <a:ea typeface="Calibri"/>
              <a:cs typeface="Calibri"/>
              <a:sym typeface="Calibri"/>
            </a:endParaRPr>
          </a:p>
          <a:p>
            <a:pPr indent="0" lvl="0" marL="457200" rtl="0" algn="l">
              <a:spcBef>
                <a:spcPts val="0"/>
              </a:spcBef>
              <a:spcAft>
                <a:spcPts val="0"/>
              </a:spcAft>
              <a:buNone/>
            </a:pPr>
            <a:r>
              <a:t/>
            </a:r>
            <a:endParaRPr sz="1800">
              <a:solidFill>
                <a:schemeClr val="dk1"/>
              </a:solidFill>
              <a:latin typeface="Calibri"/>
              <a:ea typeface="Calibri"/>
              <a:cs typeface="Calibri"/>
              <a:sym typeface="Calibri"/>
            </a:endParaRPr>
          </a:p>
          <a:p>
            <a:pPr indent="-304800" lvl="0" marL="457200" rtl="0" algn="l">
              <a:spcBef>
                <a:spcPts val="0"/>
              </a:spcBef>
              <a:spcAft>
                <a:spcPts val="0"/>
              </a:spcAft>
              <a:buClr>
                <a:schemeClr val="dk1"/>
              </a:buClr>
              <a:buSzPts val="1200"/>
              <a:buFont typeface="Calibri"/>
              <a:buChar char="●"/>
            </a:pPr>
            <a:r>
              <a:rPr lang="en" sz="1800">
                <a:solidFill>
                  <a:schemeClr val="dk1"/>
                </a:solidFill>
                <a:latin typeface="Calibri"/>
                <a:ea typeface="Calibri"/>
                <a:cs typeface="Calibri"/>
                <a:sym typeface="Calibri"/>
              </a:rPr>
              <a:t>Predictors held constant:</a:t>
            </a:r>
            <a:endParaRPr sz="1800">
              <a:solidFill>
                <a:schemeClr val="dk1"/>
              </a:solidFill>
              <a:latin typeface="Calibri"/>
              <a:ea typeface="Calibri"/>
              <a:cs typeface="Calibri"/>
              <a:sym typeface="Calibri"/>
            </a:endParaRPr>
          </a:p>
          <a:p>
            <a:pPr indent="-342900" lvl="1" marL="914400" rtl="0" algn="l">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Outs in inning</a:t>
            </a:r>
            <a:endParaRPr sz="1800">
              <a:solidFill>
                <a:schemeClr val="dk1"/>
              </a:solidFill>
              <a:latin typeface="Calibri"/>
              <a:ea typeface="Calibri"/>
              <a:cs typeface="Calibri"/>
              <a:sym typeface="Calibri"/>
            </a:endParaRPr>
          </a:p>
          <a:p>
            <a:pPr indent="-342900" lvl="1" marL="914400" rtl="0" algn="l">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Runners on Base</a:t>
            </a:r>
            <a:endParaRPr sz="1800">
              <a:solidFill>
                <a:schemeClr val="dk1"/>
              </a:solidFill>
              <a:latin typeface="Calibri"/>
              <a:ea typeface="Calibri"/>
              <a:cs typeface="Calibri"/>
              <a:sym typeface="Calibri"/>
            </a:endParaRPr>
          </a:p>
          <a:p>
            <a:pPr indent="-342900" lvl="1" marL="914400" rtl="0" algn="l">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Batter &amp; Pitcher Quality</a:t>
            </a:r>
            <a:endParaRPr sz="1800">
              <a:solidFill>
                <a:schemeClr val="dk1"/>
              </a:solidFill>
              <a:latin typeface="Calibri"/>
              <a:ea typeface="Calibri"/>
              <a:cs typeface="Calibri"/>
              <a:sym typeface="Calibri"/>
            </a:endParaRPr>
          </a:p>
          <a:p>
            <a:pPr indent="0" lvl="0" marL="914400" rtl="0" algn="l">
              <a:spcBef>
                <a:spcPts val="0"/>
              </a:spcBef>
              <a:spcAft>
                <a:spcPts val="0"/>
              </a:spcAft>
              <a:buNone/>
            </a:pPr>
            <a:r>
              <a:t/>
            </a:r>
            <a:endParaRPr sz="1800">
              <a:solidFill>
                <a:schemeClr val="dk1"/>
              </a:solidFill>
              <a:latin typeface="Calibri"/>
              <a:ea typeface="Calibri"/>
              <a:cs typeface="Calibri"/>
              <a:sym typeface="Calibri"/>
            </a:endParaRPr>
          </a:p>
          <a:p>
            <a:pPr indent="-304800" lvl="0" marL="457200" rtl="0" algn="l">
              <a:spcBef>
                <a:spcPts val="0"/>
              </a:spcBef>
              <a:spcAft>
                <a:spcPts val="0"/>
              </a:spcAft>
              <a:buClr>
                <a:schemeClr val="dk1"/>
              </a:buClr>
              <a:buSzPts val="1200"/>
              <a:buFont typeface="Calibri"/>
              <a:buChar char="●"/>
            </a:pPr>
            <a:r>
              <a:rPr lang="en" sz="1800">
                <a:solidFill>
                  <a:schemeClr val="dk1"/>
                </a:solidFill>
                <a:latin typeface="Calibri"/>
                <a:ea typeface="Calibri"/>
                <a:cs typeface="Calibri"/>
                <a:sym typeface="Calibri"/>
              </a:rPr>
              <a:t>Holding those constant, effect of outs, score differential, runs scored and were used to determine the magnitude of pressure for each situation </a:t>
            </a:r>
            <a:endParaRPr sz="1800">
              <a:solidFill>
                <a:schemeClr val="dk1"/>
              </a:solidFill>
              <a:latin typeface="Calibri"/>
              <a:ea typeface="Calibri"/>
              <a:cs typeface="Calibri"/>
              <a:sym typeface="Calibri"/>
            </a:endParaRPr>
          </a:p>
        </p:txBody>
      </p:sp>
      <p:pic>
        <p:nvPicPr>
          <p:cNvPr id="969" name="Google Shape;969;p57"/>
          <p:cNvPicPr preferRelativeResize="0"/>
          <p:nvPr/>
        </p:nvPicPr>
        <p:blipFill>
          <a:blip r:embed="rId5">
            <a:alphaModFix/>
          </a:blip>
          <a:stretch>
            <a:fillRect/>
          </a:stretch>
        </p:blipFill>
        <p:spPr>
          <a:xfrm>
            <a:off x="3883525" y="1264400"/>
            <a:ext cx="5169649" cy="3194600"/>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73" name="Shape 973"/>
        <p:cNvGrpSpPr/>
        <p:nvPr/>
      </p:nvGrpSpPr>
      <p:grpSpPr>
        <a:xfrm>
          <a:off x="0" y="0"/>
          <a:ext cx="0" cy="0"/>
          <a:chOff x="0" y="0"/>
          <a:chExt cx="0" cy="0"/>
        </a:xfrm>
      </p:grpSpPr>
      <p:sp>
        <p:nvSpPr>
          <p:cNvPr id="974" name="Google Shape;974;p58"/>
          <p:cNvSpPr/>
          <p:nvPr/>
        </p:nvSpPr>
        <p:spPr>
          <a:xfrm>
            <a:off x="0" y="0"/>
            <a:ext cx="9144000" cy="579900"/>
          </a:xfrm>
          <a:prstGeom prst="rect">
            <a:avLst/>
          </a:prstGeom>
          <a:solidFill>
            <a:srgbClr val="041E4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75" name="Google Shape;975;p58"/>
          <p:cNvSpPr txBox="1"/>
          <p:nvPr/>
        </p:nvSpPr>
        <p:spPr>
          <a:xfrm>
            <a:off x="661650" y="0"/>
            <a:ext cx="7820700" cy="579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800">
                <a:solidFill>
                  <a:schemeClr val="lt1"/>
                </a:solidFill>
                <a:latin typeface="Calibri"/>
                <a:ea typeface="Calibri"/>
                <a:cs typeface="Calibri"/>
                <a:sym typeface="Calibri"/>
              </a:rPr>
              <a:t>Pressure Model for Non-Scoring Plays</a:t>
            </a:r>
            <a:endParaRPr b="1" sz="2800">
              <a:solidFill>
                <a:schemeClr val="lt1"/>
              </a:solidFill>
              <a:latin typeface="Calibri"/>
              <a:ea typeface="Calibri"/>
              <a:cs typeface="Calibri"/>
              <a:sym typeface="Calibri"/>
            </a:endParaRPr>
          </a:p>
        </p:txBody>
      </p:sp>
      <p:pic>
        <p:nvPicPr>
          <p:cNvPr id="976" name="Google Shape;976;p58"/>
          <p:cNvPicPr preferRelativeResize="0"/>
          <p:nvPr/>
        </p:nvPicPr>
        <p:blipFill>
          <a:blip r:embed="rId3">
            <a:alphaModFix/>
          </a:blip>
          <a:stretch>
            <a:fillRect/>
          </a:stretch>
        </p:blipFill>
        <p:spPr>
          <a:xfrm>
            <a:off x="8572626" y="49664"/>
            <a:ext cx="480550" cy="480550"/>
          </a:xfrm>
          <a:prstGeom prst="rect">
            <a:avLst/>
          </a:prstGeom>
          <a:noFill/>
          <a:ln>
            <a:noFill/>
          </a:ln>
        </p:spPr>
      </p:pic>
      <p:pic>
        <p:nvPicPr>
          <p:cNvPr id="977" name="Google Shape;977;p58"/>
          <p:cNvPicPr preferRelativeResize="0"/>
          <p:nvPr/>
        </p:nvPicPr>
        <p:blipFill>
          <a:blip r:embed="rId4">
            <a:alphaModFix/>
          </a:blip>
          <a:stretch>
            <a:fillRect/>
          </a:stretch>
        </p:blipFill>
        <p:spPr>
          <a:xfrm>
            <a:off x="90825" y="49675"/>
            <a:ext cx="480548" cy="480548"/>
          </a:xfrm>
          <a:prstGeom prst="rect">
            <a:avLst/>
          </a:prstGeom>
          <a:noFill/>
          <a:ln>
            <a:noFill/>
          </a:ln>
        </p:spPr>
      </p:pic>
      <p:sp>
        <p:nvSpPr>
          <p:cNvPr id="978" name="Google Shape;978;p58"/>
          <p:cNvSpPr txBox="1"/>
          <p:nvPr/>
        </p:nvSpPr>
        <p:spPr>
          <a:xfrm>
            <a:off x="1343488" y="530213"/>
            <a:ext cx="21543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latin typeface="Calibri"/>
                <a:ea typeface="Calibri"/>
                <a:cs typeface="Calibri"/>
                <a:sym typeface="Calibri"/>
              </a:rPr>
              <a:t>Non-Scoring Positive</a:t>
            </a:r>
            <a:endParaRPr b="1" sz="1800">
              <a:latin typeface="Calibri"/>
              <a:ea typeface="Calibri"/>
              <a:cs typeface="Calibri"/>
              <a:sym typeface="Calibri"/>
            </a:endParaRPr>
          </a:p>
        </p:txBody>
      </p:sp>
      <p:sp>
        <p:nvSpPr>
          <p:cNvPr id="979" name="Google Shape;979;p58"/>
          <p:cNvSpPr txBox="1"/>
          <p:nvPr/>
        </p:nvSpPr>
        <p:spPr>
          <a:xfrm>
            <a:off x="5580326" y="530225"/>
            <a:ext cx="2328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latin typeface="Calibri"/>
                <a:ea typeface="Calibri"/>
                <a:cs typeface="Calibri"/>
                <a:sym typeface="Calibri"/>
              </a:rPr>
              <a:t>Non-Scoring Negative</a:t>
            </a:r>
            <a:endParaRPr b="1" sz="1800">
              <a:latin typeface="Calibri"/>
              <a:ea typeface="Calibri"/>
              <a:cs typeface="Calibri"/>
              <a:sym typeface="Calibri"/>
            </a:endParaRPr>
          </a:p>
        </p:txBody>
      </p:sp>
      <p:sp>
        <p:nvSpPr>
          <p:cNvPr id="980" name="Google Shape;980;p58"/>
          <p:cNvSpPr txBox="1"/>
          <p:nvPr/>
        </p:nvSpPr>
        <p:spPr>
          <a:xfrm>
            <a:off x="90825" y="3525900"/>
            <a:ext cx="8787300" cy="1231500"/>
          </a:xfrm>
          <a:prstGeom prst="rect">
            <a:avLst/>
          </a:prstGeom>
          <a:noFill/>
          <a:ln>
            <a:noFill/>
          </a:ln>
        </p:spPr>
        <p:txBody>
          <a:bodyPr anchorCtr="0" anchor="t" bIns="91425" lIns="91425" spcFirstLastPara="1" rIns="91425" wrap="square" tIns="91425">
            <a:spAutoFit/>
          </a:bodyPr>
          <a:lstStyle/>
          <a:p>
            <a:pPr indent="-298450" lvl="0" marL="457200" rtl="0" algn="l">
              <a:spcBef>
                <a:spcPts val="0"/>
              </a:spcBef>
              <a:spcAft>
                <a:spcPts val="0"/>
              </a:spcAft>
              <a:buClr>
                <a:schemeClr val="dk1"/>
              </a:buClr>
              <a:buSzPts val="1100"/>
              <a:buFont typeface="Calibri"/>
              <a:buChar char="●"/>
            </a:pPr>
            <a:r>
              <a:rPr lang="en" sz="1700">
                <a:solidFill>
                  <a:schemeClr val="dk1"/>
                </a:solidFill>
                <a:latin typeface="Calibri"/>
                <a:ea typeface="Calibri"/>
                <a:cs typeface="Calibri"/>
                <a:sym typeface="Calibri"/>
              </a:rPr>
              <a:t>GAM models to capture the effects of outs and runs scored on WPA for non-scoring plays</a:t>
            </a:r>
            <a:endParaRPr sz="1700">
              <a:solidFill>
                <a:schemeClr val="dk1"/>
              </a:solidFill>
              <a:latin typeface="Calibri"/>
              <a:ea typeface="Calibri"/>
              <a:cs typeface="Calibri"/>
              <a:sym typeface="Calibri"/>
            </a:endParaRPr>
          </a:p>
          <a:p>
            <a:pPr indent="-298450" lvl="0" marL="457200" rtl="0" algn="l">
              <a:spcBef>
                <a:spcPts val="0"/>
              </a:spcBef>
              <a:spcAft>
                <a:spcPts val="0"/>
              </a:spcAft>
              <a:buClr>
                <a:schemeClr val="dk1"/>
              </a:buClr>
              <a:buSzPts val="1100"/>
              <a:buFont typeface="Calibri"/>
              <a:buChar char="●"/>
            </a:pPr>
            <a:r>
              <a:rPr lang="en" sz="1700">
                <a:solidFill>
                  <a:schemeClr val="dk1"/>
                </a:solidFill>
                <a:latin typeface="Calibri"/>
                <a:ea typeface="Calibri"/>
                <a:cs typeface="Calibri"/>
                <a:sym typeface="Calibri"/>
              </a:rPr>
              <a:t>Outs, runners on base, batter and pitcher effects held constant </a:t>
            </a:r>
            <a:endParaRPr sz="1700">
              <a:solidFill>
                <a:schemeClr val="dk1"/>
              </a:solidFill>
              <a:latin typeface="Calibri"/>
              <a:ea typeface="Calibri"/>
              <a:cs typeface="Calibri"/>
              <a:sym typeface="Calibri"/>
            </a:endParaRPr>
          </a:p>
          <a:p>
            <a:pPr indent="-298450" lvl="0" marL="457200" rtl="0" algn="l">
              <a:spcBef>
                <a:spcPts val="0"/>
              </a:spcBef>
              <a:spcAft>
                <a:spcPts val="0"/>
              </a:spcAft>
              <a:buClr>
                <a:schemeClr val="dk1"/>
              </a:buClr>
              <a:buSzPts val="1100"/>
              <a:buFont typeface="Calibri"/>
              <a:buChar char="●"/>
            </a:pPr>
            <a:r>
              <a:rPr lang="en" sz="1700">
                <a:solidFill>
                  <a:schemeClr val="dk1"/>
                </a:solidFill>
                <a:latin typeface="Calibri"/>
                <a:ea typeface="Calibri"/>
                <a:cs typeface="Calibri"/>
                <a:sym typeface="Calibri"/>
              </a:rPr>
              <a:t>Weighted mean of results with weights derived from base state used to determine WPA value for a non-scoring play for each observation </a:t>
            </a:r>
            <a:endParaRPr sz="1700">
              <a:solidFill>
                <a:schemeClr val="dk1"/>
              </a:solidFill>
              <a:latin typeface="Calibri"/>
              <a:ea typeface="Calibri"/>
              <a:cs typeface="Calibri"/>
              <a:sym typeface="Calibri"/>
            </a:endParaRPr>
          </a:p>
        </p:txBody>
      </p:sp>
      <p:pic>
        <p:nvPicPr>
          <p:cNvPr id="981" name="Google Shape;981;p58"/>
          <p:cNvPicPr preferRelativeResize="0"/>
          <p:nvPr/>
        </p:nvPicPr>
        <p:blipFill>
          <a:blip r:embed="rId5">
            <a:alphaModFix/>
          </a:blip>
          <a:stretch>
            <a:fillRect/>
          </a:stretch>
        </p:blipFill>
        <p:spPr>
          <a:xfrm>
            <a:off x="449700" y="937612"/>
            <a:ext cx="3941894" cy="2435875"/>
          </a:xfrm>
          <a:prstGeom prst="rect">
            <a:avLst/>
          </a:prstGeom>
          <a:noFill/>
          <a:ln cap="flat" cmpd="sng" w="9525">
            <a:solidFill>
              <a:schemeClr val="dk2"/>
            </a:solidFill>
            <a:prstDash val="solid"/>
            <a:round/>
            <a:headEnd len="sm" w="sm" type="none"/>
            <a:tailEnd len="sm" w="sm" type="none"/>
          </a:ln>
        </p:spPr>
      </p:pic>
      <p:pic>
        <p:nvPicPr>
          <p:cNvPr id="982" name="Google Shape;982;p58"/>
          <p:cNvPicPr preferRelativeResize="0"/>
          <p:nvPr/>
        </p:nvPicPr>
        <p:blipFill>
          <a:blip r:embed="rId6">
            <a:alphaModFix/>
          </a:blip>
          <a:stretch>
            <a:fillRect/>
          </a:stretch>
        </p:blipFill>
        <p:spPr>
          <a:xfrm>
            <a:off x="4773376" y="937605"/>
            <a:ext cx="3941901" cy="2435895"/>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86" name="Shape 986"/>
        <p:cNvGrpSpPr/>
        <p:nvPr/>
      </p:nvGrpSpPr>
      <p:grpSpPr>
        <a:xfrm>
          <a:off x="0" y="0"/>
          <a:ext cx="0" cy="0"/>
          <a:chOff x="0" y="0"/>
          <a:chExt cx="0" cy="0"/>
        </a:xfrm>
      </p:grpSpPr>
      <p:sp>
        <p:nvSpPr>
          <p:cNvPr id="987" name="Google Shape;987;p59"/>
          <p:cNvSpPr/>
          <p:nvPr/>
        </p:nvSpPr>
        <p:spPr>
          <a:xfrm>
            <a:off x="0" y="0"/>
            <a:ext cx="9144000" cy="579900"/>
          </a:xfrm>
          <a:prstGeom prst="rect">
            <a:avLst/>
          </a:prstGeom>
          <a:solidFill>
            <a:srgbClr val="041E4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88" name="Google Shape;988;p59"/>
          <p:cNvSpPr txBox="1"/>
          <p:nvPr/>
        </p:nvSpPr>
        <p:spPr>
          <a:xfrm>
            <a:off x="661650" y="0"/>
            <a:ext cx="7820700" cy="579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800">
                <a:solidFill>
                  <a:schemeClr val="lt1"/>
                </a:solidFill>
                <a:latin typeface="Calibri"/>
                <a:ea typeface="Calibri"/>
                <a:cs typeface="Calibri"/>
                <a:sym typeface="Calibri"/>
              </a:rPr>
              <a:t>Threat Predictions (2-5)</a:t>
            </a:r>
            <a:endParaRPr b="1" sz="2800">
              <a:solidFill>
                <a:schemeClr val="lt1"/>
              </a:solidFill>
              <a:latin typeface="Calibri"/>
              <a:ea typeface="Calibri"/>
              <a:cs typeface="Calibri"/>
              <a:sym typeface="Calibri"/>
            </a:endParaRPr>
          </a:p>
        </p:txBody>
      </p:sp>
      <p:pic>
        <p:nvPicPr>
          <p:cNvPr id="989" name="Google Shape;989;p59"/>
          <p:cNvPicPr preferRelativeResize="0"/>
          <p:nvPr/>
        </p:nvPicPr>
        <p:blipFill>
          <a:blip r:embed="rId3">
            <a:alphaModFix/>
          </a:blip>
          <a:stretch>
            <a:fillRect/>
          </a:stretch>
        </p:blipFill>
        <p:spPr>
          <a:xfrm>
            <a:off x="8572626" y="49664"/>
            <a:ext cx="480550" cy="480550"/>
          </a:xfrm>
          <a:prstGeom prst="rect">
            <a:avLst/>
          </a:prstGeom>
          <a:noFill/>
          <a:ln>
            <a:noFill/>
          </a:ln>
        </p:spPr>
      </p:pic>
      <p:pic>
        <p:nvPicPr>
          <p:cNvPr id="990" name="Google Shape;990;p59"/>
          <p:cNvPicPr preferRelativeResize="0"/>
          <p:nvPr/>
        </p:nvPicPr>
        <p:blipFill>
          <a:blip r:embed="rId4">
            <a:alphaModFix/>
          </a:blip>
          <a:stretch>
            <a:fillRect/>
          </a:stretch>
        </p:blipFill>
        <p:spPr>
          <a:xfrm>
            <a:off x="90825" y="49675"/>
            <a:ext cx="480548" cy="480548"/>
          </a:xfrm>
          <a:prstGeom prst="rect">
            <a:avLst/>
          </a:prstGeom>
          <a:noFill/>
          <a:ln>
            <a:noFill/>
          </a:ln>
        </p:spPr>
      </p:pic>
      <p:pic>
        <p:nvPicPr>
          <p:cNvPr id="991" name="Google Shape;991;p59" title="2-5ShapPlot.png"/>
          <p:cNvPicPr preferRelativeResize="0"/>
          <p:nvPr/>
        </p:nvPicPr>
        <p:blipFill>
          <a:blip r:embed="rId5">
            <a:alphaModFix/>
          </a:blip>
          <a:stretch>
            <a:fillRect/>
          </a:stretch>
        </p:blipFill>
        <p:spPr>
          <a:xfrm>
            <a:off x="313200" y="753750"/>
            <a:ext cx="8517600" cy="425880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95" name="Shape 995"/>
        <p:cNvGrpSpPr/>
        <p:nvPr/>
      </p:nvGrpSpPr>
      <p:grpSpPr>
        <a:xfrm>
          <a:off x="0" y="0"/>
          <a:ext cx="0" cy="0"/>
          <a:chOff x="0" y="0"/>
          <a:chExt cx="0" cy="0"/>
        </a:xfrm>
      </p:grpSpPr>
      <p:sp>
        <p:nvSpPr>
          <p:cNvPr id="996" name="Google Shape;996;p60"/>
          <p:cNvSpPr/>
          <p:nvPr/>
        </p:nvSpPr>
        <p:spPr>
          <a:xfrm>
            <a:off x="0" y="0"/>
            <a:ext cx="9144000" cy="579900"/>
          </a:xfrm>
          <a:prstGeom prst="rect">
            <a:avLst/>
          </a:prstGeom>
          <a:solidFill>
            <a:srgbClr val="041E4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997" name="Google Shape;997;p60"/>
          <p:cNvPicPr preferRelativeResize="0"/>
          <p:nvPr/>
        </p:nvPicPr>
        <p:blipFill>
          <a:blip r:embed="rId3">
            <a:alphaModFix/>
          </a:blip>
          <a:stretch>
            <a:fillRect/>
          </a:stretch>
        </p:blipFill>
        <p:spPr>
          <a:xfrm>
            <a:off x="8572626" y="49664"/>
            <a:ext cx="480550" cy="480550"/>
          </a:xfrm>
          <a:prstGeom prst="rect">
            <a:avLst/>
          </a:prstGeom>
          <a:noFill/>
          <a:ln>
            <a:noFill/>
          </a:ln>
        </p:spPr>
      </p:pic>
      <p:pic>
        <p:nvPicPr>
          <p:cNvPr id="998" name="Google Shape;998;p60"/>
          <p:cNvPicPr preferRelativeResize="0"/>
          <p:nvPr/>
        </p:nvPicPr>
        <p:blipFill>
          <a:blip r:embed="rId4">
            <a:alphaModFix/>
          </a:blip>
          <a:stretch>
            <a:fillRect/>
          </a:stretch>
        </p:blipFill>
        <p:spPr>
          <a:xfrm>
            <a:off x="90825" y="49675"/>
            <a:ext cx="480548" cy="480548"/>
          </a:xfrm>
          <a:prstGeom prst="rect">
            <a:avLst/>
          </a:prstGeom>
          <a:noFill/>
          <a:ln>
            <a:noFill/>
          </a:ln>
        </p:spPr>
      </p:pic>
      <p:sp>
        <p:nvSpPr>
          <p:cNvPr id="999" name="Google Shape;999;p60"/>
          <p:cNvSpPr txBox="1"/>
          <p:nvPr/>
        </p:nvSpPr>
        <p:spPr>
          <a:xfrm>
            <a:off x="661650" y="-48750"/>
            <a:ext cx="7820700" cy="677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600">
                <a:solidFill>
                  <a:schemeClr val="lt1"/>
                </a:solidFill>
                <a:latin typeface="Calibri"/>
                <a:ea typeface="Calibri"/>
                <a:cs typeface="Calibri"/>
                <a:sym typeface="Calibri"/>
              </a:rPr>
              <a:t>Relief Pitcher Definition</a:t>
            </a:r>
            <a:endParaRPr b="1" sz="3600">
              <a:solidFill>
                <a:schemeClr val="lt1"/>
              </a:solidFill>
              <a:latin typeface="Calibri"/>
              <a:ea typeface="Calibri"/>
              <a:cs typeface="Calibri"/>
              <a:sym typeface="Calibri"/>
            </a:endParaRPr>
          </a:p>
        </p:txBody>
      </p:sp>
      <p:pic>
        <p:nvPicPr>
          <p:cNvPr id="1000" name="Google Shape;1000;p60" title="avg_bf_per_app.png"/>
          <p:cNvPicPr preferRelativeResize="0"/>
          <p:nvPr/>
        </p:nvPicPr>
        <p:blipFill>
          <a:blip r:embed="rId5">
            <a:alphaModFix/>
          </a:blip>
          <a:stretch>
            <a:fillRect/>
          </a:stretch>
        </p:blipFill>
        <p:spPr>
          <a:xfrm>
            <a:off x="1875625" y="684625"/>
            <a:ext cx="5392748" cy="4313149"/>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04" name="Shape 1004"/>
        <p:cNvGrpSpPr/>
        <p:nvPr/>
      </p:nvGrpSpPr>
      <p:grpSpPr>
        <a:xfrm>
          <a:off x="0" y="0"/>
          <a:ext cx="0" cy="0"/>
          <a:chOff x="0" y="0"/>
          <a:chExt cx="0" cy="0"/>
        </a:xfrm>
      </p:grpSpPr>
      <p:pic>
        <p:nvPicPr>
          <p:cNvPr id="1005" name="Google Shape;1005;p61"/>
          <p:cNvPicPr preferRelativeResize="0"/>
          <p:nvPr/>
        </p:nvPicPr>
        <p:blipFill>
          <a:blip r:embed="rId3">
            <a:alphaModFix/>
          </a:blip>
          <a:stretch>
            <a:fillRect/>
          </a:stretch>
        </p:blipFill>
        <p:spPr>
          <a:xfrm>
            <a:off x="4737225" y="628649"/>
            <a:ext cx="3126199" cy="2105224"/>
          </a:xfrm>
          <a:prstGeom prst="rect">
            <a:avLst/>
          </a:prstGeom>
          <a:noFill/>
          <a:ln cap="flat" cmpd="sng" w="9525">
            <a:solidFill>
              <a:schemeClr val="dk2"/>
            </a:solidFill>
            <a:prstDash val="solid"/>
            <a:round/>
            <a:headEnd len="sm" w="sm" type="none"/>
            <a:tailEnd len="sm" w="sm" type="none"/>
          </a:ln>
        </p:spPr>
      </p:pic>
      <p:pic>
        <p:nvPicPr>
          <p:cNvPr id="1006" name="Google Shape;1006;p61"/>
          <p:cNvPicPr preferRelativeResize="0"/>
          <p:nvPr/>
        </p:nvPicPr>
        <p:blipFill>
          <a:blip r:embed="rId4">
            <a:alphaModFix/>
          </a:blip>
          <a:stretch>
            <a:fillRect/>
          </a:stretch>
        </p:blipFill>
        <p:spPr>
          <a:xfrm>
            <a:off x="4737225" y="2842125"/>
            <a:ext cx="3126199" cy="2190850"/>
          </a:xfrm>
          <a:prstGeom prst="rect">
            <a:avLst/>
          </a:prstGeom>
          <a:noFill/>
          <a:ln cap="flat" cmpd="sng" w="9525">
            <a:solidFill>
              <a:schemeClr val="dk2"/>
            </a:solidFill>
            <a:prstDash val="solid"/>
            <a:round/>
            <a:headEnd len="sm" w="sm" type="none"/>
            <a:tailEnd len="sm" w="sm" type="none"/>
          </a:ln>
        </p:spPr>
      </p:pic>
      <p:sp>
        <p:nvSpPr>
          <p:cNvPr id="1007" name="Google Shape;1007;p61"/>
          <p:cNvSpPr txBox="1"/>
          <p:nvPr/>
        </p:nvSpPr>
        <p:spPr>
          <a:xfrm>
            <a:off x="6943100" y="4383768"/>
            <a:ext cx="12015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chemeClr val="dk1"/>
                </a:solidFill>
              </a:rPr>
              <a:t>R = .47</a:t>
            </a:r>
            <a:endParaRPr b="1" sz="1800">
              <a:solidFill>
                <a:schemeClr val="dk1"/>
              </a:solidFill>
            </a:endParaRPr>
          </a:p>
        </p:txBody>
      </p:sp>
      <p:pic>
        <p:nvPicPr>
          <p:cNvPr id="1008" name="Google Shape;1008;p61"/>
          <p:cNvPicPr preferRelativeResize="0"/>
          <p:nvPr/>
        </p:nvPicPr>
        <p:blipFill>
          <a:blip r:embed="rId5">
            <a:alphaModFix/>
          </a:blip>
          <a:stretch>
            <a:fillRect/>
          </a:stretch>
        </p:blipFill>
        <p:spPr>
          <a:xfrm>
            <a:off x="999400" y="2842117"/>
            <a:ext cx="3226001" cy="2190859"/>
          </a:xfrm>
          <a:prstGeom prst="rect">
            <a:avLst/>
          </a:prstGeom>
          <a:noFill/>
          <a:ln cap="flat" cmpd="sng" w="9525">
            <a:solidFill>
              <a:schemeClr val="dk2"/>
            </a:solidFill>
            <a:prstDash val="solid"/>
            <a:round/>
            <a:headEnd len="sm" w="sm" type="none"/>
            <a:tailEnd len="sm" w="sm" type="none"/>
          </a:ln>
        </p:spPr>
      </p:pic>
      <p:pic>
        <p:nvPicPr>
          <p:cNvPr id="1009" name="Google Shape;1009;p61"/>
          <p:cNvPicPr preferRelativeResize="0"/>
          <p:nvPr/>
        </p:nvPicPr>
        <p:blipFill>
          <a:blip r:embed="rId6">
            <a:alphaModFix/>
          </a:blip>
          <a:stretch>
            <a:fillRect/>
          </a:stretch>
        </p:blipFill>
        <p:spPr>
          <a:xfrm>
            <a:off x="999400" y="632150"/>
            <a:ext cx="3226001" cy="2105224"/>
          </a:xfrm>
          <a:prstGeom prst="rect">
            <a:avLst/>
          </a:prstGeom>
          <a:noFill/>
          <a:ln cap="flat" cmpd="sng" w="9525">
            <a:solidFill>
              <a:schemeClr val="dk2"/>
            </a:solidFill>
            <a:prstDash val="solid"/>
            <a:round/>
            <a:headEnd len="sm" w="sm" type="none"/>
            <a:tailEnd len="sm" w="sm" type="none"/>
          </a:ln>
        </p:spPr>
      </p:pic>
      <p:sp>
        <p:nvSpPr>
          <p:cNvPr id="1010" name="Google Shape;1010;p61"/>
          <p:cNvSpPr txBox="1"/>
          <p:nvPr/>
        </p:nvSpPr>
        <p:spPr>
          <a:xfrm>
            <a:off x="6919225" y="709750"/>
            <a:ext cx="9828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chemeClr val="dk1"/>
                </a:solidFill>
              </a:rPr>
              <a:t>R = .22</a:t>
            </a:r>
            <a:endParaRPr b="1" sz="1800">
              <a:solidFill>
                <a:schemeClr val="dk1"/>
              </a:solidFill>
            </a:endParaRPr>
          </a:p>
        </p:txBody>
      </p:sp>
      <p:sp>
        <p:nvSpPr>
          <p:cNvPr id="1011" name="Google Shape;1011;p61"/>
          <p:cNvSpPr txBox="1"/>
          <p:nvPr/>
        </p:nvSpPr>
        <p:spPr>
          <a:xfrm>
            <a:off x="3238022" y="4399261"/>
            <a:ext cx="9828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solidFill>
                  <a:schemeClr val="dk1"/>
                </a:solidFill>
              </a:rPr>
              <a:t>R = .52</a:t>
            </a:r>
            <a:endParaRPr b="1" sz="1700">
              <a:solidFill>
                <a:schemeClr val="dk1"/>
              </a:solidFill>
            </a:endParaRPr>
          </a:p>
        </p:txBody>
      </p:sp>
      <p:sp>
        <p:nvSpPr>
          <p:cNvPr id="1012" name="Google Shape;1012;p61"/>
          <p:cNvSpPr txBox="1"/>
          <p:nvPr/>
        </p:nvSpPr>
        <p:spPr>
          <a:xfrm>
            <a:off x="3364124" y="745651"/>
            <a:ext cx="988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chemeClr val="dk1"/>
                </a:solidFill>
              </a:rPr>
              <a:t>R = .14</a:t>
            </a:r>
            <a:endParaRPr b="1" sz="1600">
              <a:solidFill>
                <a:schemeClr val="dk1"/>
              </a:solidFill>
            </a:endParaRPr>
          </a:p>
        </p:txBody>
      </p:sp>
      <p:sp>
        <p:nvSpPr>
          <p:cNvPr id="1013" name="Google Shape;1013;p61"/>
          <p:cNvSpPr/>
          <p:nvPr/>
        </p:nvSpPr>
        <p:spPr>
          <a:xfrm>
            <a:off x="0" y="0"/>
            <a:ext cx="9144000" cy="579900"/>
          </a:xfrm>
          <a:prstGeom prst="rect">
            <a:avLst/>
          </a:prstGeom>
          <a:solidFill>
            <a:srgbClr val="041E4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014" name="Google Shape;1014;p61"/>
          <p:cNvPicPr preferRelativeResize="0"/>
          <p:nvPr/>
        </p:nvPicPr>
        <p:blipFill>
          <a:blip r:embed="rId7">
            <a:alphaModFix/>
          </a:blip>
          <a:stretch>
            <a:fillRect/>
          </a:stretch>
        </p:blipFill>
        <p:spPr>
          <a:xfrm>
            <a:off x="8572626" y="49664"/>
            <a:ext cx="480550" cy="480550"/>
          </a:xfrm>
          <a:prstGeom prst="rect">
            <a:avLst/>
          </a:prstGeom>
          <a:noFill/>
          <a:ln>
            <a:noFill/>
          </a:ln>
        </p:spPr>
      </p:pic>
      <p:pic>
        <p:nvPicPr>
          <p:cNvPr id="1015" name="Google Shape;1015;p61"/>
          <p:cNvPicPr preferRelativeResize="0"/>
          <p:nvPr/>
        </p:nvPicPr>
        <p:blipFill>
          <a:blip r:embed="rId8">
            <a:alphaModFix/>
          </a:blip>
          <a:stretch>
            <a:fillRect/>
          </a:stretch>
        </p:blipFill>
        <p:spPr>
          <a:xfrm>
            <a:off x="90825" y="49675"/>
            <a:ext cx="480548" cy="480548"/>
          </a:xfrm>
          <a:prstGeom prst="rect">
            <a:avLst/>
          </a:prstGeom>
          <a:noFill/>
          <a:ln>
            <a:noFill/>
          </a:ln>
        </p:spPr>
      </p:pic>
      <p:sp>
        <p:nvSpPr>
          <p:cNvPr id="1016" name="Google Shape;1016;p61"/>
          <p:cNvSpPr txBox="1"/>
          <p:nvPr/>
        </p:nvSpPr>
        <p:spPr>
          <a:xfrm>
            <a:off x="661650" y="-48750"/>
            <a:ext cx="7820700" cy="677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600">
                <a:solidFill>
                  <a:schemeClr val="lt1"/>
                </a:solidFill>
                <a:latin typeface="Calibri"/>
                <a:ea typeface="Calibri"/>
                <a:cs typeface="Calibri"/>
                <a:sym typeface="Calibri"/>
              </a:rPr>
              <a:t>Year to Year </a:t>
            </a:r>
            <a:endParaRPr b="1" sz="3600">
              <a:solidFill>
                <a:schemeClr val="lt1"/>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8" name="Shape 138"/>
        <p:cNvGrpSpPr/>
        <p:nvPr/>
      </p:nvGrpSpPr>
      <p:grpSpPr>
        <a:xfrm>
          <a:off x="0" y="0"/>
          <a:ext cx="0" cy="0"/>
          <a:chOff x="0" y="0"/>
          <a:chExt cx="0" cy="0"/>
        </a:xfrm>
      </p:grpSpPr>
      <p:sp>
        <p:nvSpPr>
          <p:cNvPr id="139" name="Google Shape;139;p17"/>
          <p:cNvSpPr/>
          <p:nvPr/>
        </p:nvSpPr>
        <p:spPr>
          <a:xfrm>
            <a:off x="743450" y="1391050"/>
            <a:ext cx="1587900" cy="1145400"/>
          </a:xfrm>
          <a:prstGeom prst="roundRect">
            <a:avLst>
              <a:gd fmla="val 16667" name="adj"/>
            </a:avLst>
          </a:prstGeom>
          <a:solidFill>
            <a:schemeClr val="lt1"/>
          </a:solidFill>
          <a:ln cap="flat" cmpd="sng" w="28575">
            <a:solidFill>
              <a:srgbClr val="041E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 sz="1600">
                <a:solidFill>
                  <a:srgbClr val="020C1A"/>
                </a:solidFill>
                <a:latin typeface="Calibri"/>
                <a:ea typeface="Calibri"/>
                <a:cs typeface="Calibri"/>
                <a:sym typeface="Calibri"/>
              </a:rPr>
              <a:t>Threat:</a:t>
            </a:r>
            <a:endParaRPr b="1" sz="1600">
              <a:solidFill>
                <a:srgbClr val="020C1A"/>
              </a:solidFill>
              <a:latin typeface="Calibri"/>
              <a:ea typeface="Calibri"/>
              <a:cs typeface="Calibri"/>
              <a:sym typeface="Calibri"/>
            </a:endParaRPr>
          </a:p>
          <a:p>
            <a:pPr indent="0" lvl="0" marL="0" marR="0" rtl="0" algn="ctr">
              <a:lnSpc>
                <a:spcPct val="100000"/>
              </a:lnSpc>
              <a:spcBef>
                <a:spcPts val="0"/>
              </a:spcBef>
              <a:spcAft>
                <a:spcPts val="0"/>
              </a:spcAft>
              <a:buNone/>
            </a:pPr>
            <a:r>
              <a:rPr lang="en" sz="1600">
                <a:solidFill>
                  <a:srgbClr val="020C1A"/>
                </a:solidFill>
                <a:latin typeface="Calibri"/>
                <a:ea typeface="Calibri"/>
                <a:cs typeface="Calibri"/>
                <a:sym typeface="Calibri"/>
              </a:rPr>
              <a:t>What threat does the situation pose?</a:t>
            </a:r>
            <a:endParaRPr sz="1600">
              <a:solidFill>
                <a:srgbClr val="020C1A"/>
              </a:solidFill>
              <a:latin typeface="Calibri"/>
              <a:ea typeface="Calibri"/>
              <a:cs typeface="Calibri"/>
              <a:sym typeface="Calibri"/>
            </a:endParaRPr>
          </a:p>
        </p:txBody>
      </p:sp>
      <p:sp>
        <p:nvSpPr>
          <p:cNvPr id="140" name="Google Shape;140;p17"/>
          <p:cNvSpPr/>
          <p:nvPr/>
        </p:nvSpPr>
        <p:spPr>
          <a:xfrm>
            <a:off x="2658200" y="1669450"/>
            <a:ext cx="629400" cy="638100"/>
          </a:xfrm>
          <a:prstGeom prst="mathMultiply">
            <a:avLst>
              <a:gd fmla="val 23520" name="adj1"/>
            </a:avLst>
          </a:prstGeom>
          <a:solidFill>
            <a:schemeClr val="lt1"/>
          </a:solidFill>
          <a:ln cap="flat" cmpd="sng" w="28575">
            <a:solidFill>
              <a:srgbClr val="041E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b="1" sz="2400">
              <a:solidFill>
                <a:srgbClr val="020C1A"/>
              </a:solidFill>
              <a:latin typeface="Calibri"/>
              <a:ea typeface="Calibri"/>
              <a:cs typeface="Calibri"/>
              <a:sym typeface="Calibri"/>
            </a:endParaRPr>
          </a:p>
        </p:txBody>
      </p:sp>
      <p:sp>
        <p:nvSpPr>
          <p:cNvPr id="141" name="Google Shape;141;p17"/>
          <p:cNvSpPr/>
          <p:nvPr/>
        </p:nvSpPr>
        <p:spPr>
          <a:xfrm>
            <a:off x="3723275" y="1391050"/>
            <a:ext cx="1533600" cy="1194900"/>
          </a:xfrm>
          <a:prstGeom prst="roundRect">
            <a:avLst>
              <a:gd fmla="val 16667" name="adj"/>
            </a:avLst>
          </a:prstGeom>
          <a:solidFill>
            <a:schemeClr val="lt1"/>
          </a:solidFill>
          <a:ln cap="flat" cmpd="sng" w="28575">
            <a:solidFill>
              <a:srgbClr val="041E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 sz="1600">
                <a:solidFill>
                  <a:srgbClr val="020C1A"/>
                </a:solidFill>
                <a:latin typeface="Calibri"/>
                <a:ea typeface="Calibri"/>
                <a:cs typeface="Calibri"/>
                <a:sym typeface="Calibri"/>
              </a:rPr>
              <a:t>Pressure: </a:t>
            </a:r>
            <a:endParaRPr b="1" sz="1600">
              <a:solidFill>
                <a:srgbClr val="020C1A"/>
              </a:solidFill>
              <a:latin typeface="Calibri"/>
              <a:ea typeface="Calibri"/>
              <a:cs typeface="Calibri"/>
              <a:sym typeface="Calibri"/>
            </a:endParaRPr>
          </a:p>
          <a:p>
            <a:pPr indent="0" lvl="0" marL="0" marR="0" rtl="0" algn="ctr">
              <a:lnSpc>
                <a:spcPct val="100000"/>
              </a:lnSpc>
              <a:spcBef>
                <a:spcPts val="0"/>
              </a:spcBef>
              <a:spcAft>
                <a:spcPts val="0"/>
              </a:spcAft>
              <a:buNone/>
            </a:pPr>
            <a:r>
              <a:rPr lang="en" sz="1600">
                <a:solidFill>
                  <a:srgbClr val="020C1A"/>
                </a:solidFill>
                <a:latin typeface="Calibri"/>
                <a:ea typeface="Calibri"/>
                <a:cs typeface="Calibri"/>
                <a:sym typeface="Calibri"/>
              </a:rPr>
              <a:t>What kind of pressure is on the pitcher?</a:t>
            </a:r>
            <a:endParaRPr sz="1600">
              <a:solidFill>
                <a:srgbClr val="020C1A"/>
              </a:solidFill>
              <a:latin typeface="Calibri"/>
              <a:ea typeface="Calibri"/>
              <a:cs typeface="Calibri"/>
              <a:sym typeface="Calibri"/>
            </a:endParaRPr>
          </a:p>
        </p:txBody>
      </p:sp>
      <p:sp>
        <p:nvSpPr>
          <p:cNvPr id="142" name="Google Shape;142;p17"/>
          <p:cNvSpPr/>
          <p:nvPr/>
        </p:nvSpPr>
        <p:spPr>
          <a:xfrm>
            <a:off x="5692550" y="1726450"/>
            <a:ext cx="629400" cy="524100"/>
          </a:xfrm>
          <a:prstGeom prst="mathEqual">
            <a:avLst>
              <a:gd fmla="val 23520" name="adj1"/>
              <a:gd fmla="val 11760" name="adj2"/>
            </a:avLst>
          </a:prstGeom>
          <a:solidFill>
            <a:schemeClr val="lt1"/>
          </a:solidFill>
          <a:ln cap="flat" cmpd="sng" w="28575">
            <a:solidFill>
              <a:srgbClr val="041E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b="1" sz="2400">
              <a:solidFill>
                <a:srgbClr val="020C1A"/>
              </a:solidFill>
              <a:latin typeface="Calibri"/>
              <a:ea typeface="Calibri"/>
              <a:cs typeface="Calibri"/>
              <a:sym typeface="Calibri"/>
            </a:endParaRPr>
          </a:p>
        </p:txBody>
      </p:sp>
      <p:sp>
        <p:nvSpPr>
          <p:cNvPr id="143" name="Google Shape;143;p17"/>
          <p:cNvSpPr/>
          <p:nvPr/>
        </p:nvSpPr>
        <p:spPr>
          <a:xfrm>
            <a:off x="6812650" y="1391050"/>
            <a:ext cx="1618800" cy="1194900"/>
          </a:xfrm>
          <a:prstGeom prst="roundRect">
            <a:avLst>
              <a:gd fmla="val 16667" name="adj"/>
            </a:avLst>
          </a:prstGeom>
          <a:solidFill>
            <a:srgbClr val="041E42"/>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 sz="2400">
                <a:solidFill>
                  <a:schemeClr val="lt1"/>
                </a:solidFill>
                <a:latin typeface="Calibri"/>
                <a:ea typeface="Calibri"/>
                <a:cs typeface="Calibri"/>
                <a:sym typeface="Calibri"/>
              </a:rPr>
              <a:t>Danger</a:t>
            </a:r>
            <a:endParaRPr b="1" sz="2400">
              <a:solidFill>
                <a:schemeClr val="lt1"/>
              </a:solidFill>
              <a:latin typeface="Calibri"/>
              <a:ea typeface="Calibri"/>
              <a:cs typeface="Calibri"/>
              <a:sym typeface="Calibri"/>
            </a:endParaRPr>
          </a:p>
        </p:txBody>
      </p:sp>
      <p:sp>
        <p:nvSpPr>
          <p:cNvPr id="144" name="Google Shape;144;p17"/>
          <p:cNvSpPr/>
          <p:nvPr/>
        </p:nvSpPr>
        <p:spPr>
          <a:xfrm>
            <a:off x="2658200" y="4033075"/>
            <a:ext cx="629400" cy="562800"/>
          </a:xfrm>
          <a:prstGeom prst="mathMinus">
            <a:avLst>
              <a:gd fmla="val 23520" name="adj1"/>
            </a:avLst>
          </a:prstGeom>
          <a:solidFill>
            <a:schemeClr val="lt1"/>
          </a:solidFill>
          <a:ln cap="flat" cmpd="sng" w="28575">
            <a:solidFill>
              <a:srgbClr val="041E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b="1" sz="2400">
              <a:solidFill>
                <a:srgbClr val="020C1A"/>
              </a:solidFill>
              <a:latin typeface="Calibri"/>
              <a:ea typeface="Calibri"/>
              <a:cs typeface="Calibri"/>
              <a:sym typeface="Calibri"/>
            </a:endParaRPr>
          </a:p>
        </p:txBody>
      </p:sp>
      <p:sp>
        <p:nvSpPr>
          <p:cNvPr id="145" name="Google Shape;145;p17"/>
          <p:cNvSpPr/>
          <p:nvPr/>
        </p:nvSpPr>
        <p:spPr>
          <a:xfrm>
            <a:off x="743438" y="3733824"/>
            <a:ext cx="1587900" cy="1194900"/>
          </a:xfrm>
          <a:prstGeom prst="roundRect">
            <a:avLst>
              <a:gd fmla="val 16667" name="adj"/>
            </a:avLst>
          </a:prstGeom>
          <a:solidFill>
            <a:schemeClr val="lt1"/>
          </a:solidFill>
          <a:ln cap="flat" cmpd="sng" w="28575">
            <a:solidFill>
              <a:srgbClr val="041E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 sz="2400">
                <a:solidFill>
                  <a:schemeClr val="dk1"/>
                </a:solidFill>
                <a:latin typeface="Calibri"/>
                <a:ea typeface="Calibri"/>
                <a:cs typeface="Calibri"/>
                <a:sym typeface="Calibri"/>
              </a:rPr>
              <a:t>ΔWP</a:t>
            </a:r>
            <a:endParaRPr b="1" sz="2400">
              <a:solidFill>
                <a:schemeClr val="dk1"/>
              </a:solidFill>
              <a:latin typeface="Calibri"/>
              <a:ea typeface="Calibri"/>
              <a:cs typeface="Calibri"/>
              <a:sym typeface="Calibri"/>
            </a:endParaRPr>
          </a:p>
        </p:txBody>
      </p:sp>
      <p:sp>
        <p:nvSpPr>
          <p:cNvPr id="146" name="Google Shape;146;p17"/>
          <p:cNvSpPr/>
          <p:nvPr/>
        </p:nvSpPr>
        <p:spPr>
          <a:xfrm>
            <a:off x="5692800" y="4052425"/>
            <a:ext cx="629400" cy="524100"/>
          </a:xfrm>
          <a:prstGeom prst="mathEqual">
            <a:avLst>
              <a:gd fmla="val 23520" name="adj1"/>
              <a:gd fmla="val 11760" name="adj2"/>
            </a:avLst>
          </a:prstGeom>
          <a:solidFill>
            <a:schemeClr val="lt1"/>
          </a:solidFill>
          <a:ln cap="flat" cmpd="sng" w="28575">
            <a:solidFill>
              <a:srgbClr val="041E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b="1" sz="2400">
              <a:solidFill>
                <a:srgbClr val="020C1A"/>
              </a:solidFill>
              <a:latin typeface="Calibri"/>
              <a:ea typeface="Calibri"/>
              <a:cs typeface="Calibri"/>
              <a:sym typeface="Calibri"/>
            </a:endParaRPr>
          </a:p>
        </p:txBody>
      </p:sp>
      <p:sp>
        <p:nvSpPr>
          <p:cNvPr id="147" name="Google Shape;147;p17"/>
          <p:cNvSpPr/>
          <p:nvPr/>
        </p:nvSpPr>
        <p:spPr>
          <a:xfrm>
            <a:off x="6812638" y="3717024"/>
            <a:ext cx="1587900" cy="1194900"/>
          </a:xfrm>
          <a:prstGeom prst="roundRect">
            <a:avLst>
              <a:gd fmla="val 16667" name="adj"/>
            </a:avLst>
          </a:prstGeom>
          <a:solidFill>
            <a:srgbClr val="F76900"/>
          </a:solidFill>
          <a:ln cap="flat" cmpd="sng" w="28575">
            <a:solidFill>
              <a:srgbClr val="041E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 sz="2400">
                <a:solidFill>
                  <a:srgbClr val="020C1A"/>
                </a:solidFill>
                <a:latin typeface="Calibri"/>
                <a:ea typeface="Calibri"/>
                <a:cs typeface="Calibri"/>
                <a:sym typeface="Calibri"/>
              </a:rPr>
              <a:t>HERO</a:t>
            </a:r>
            <a:endParaRPr b="1" sz="2400">
              <a:solidFill>
                <a:srgbClr val="020C1A"/>
              </a:solidFill>
              <a:latin typeface="Calibri"/>
              <a:ea typeface="Calibri"/>
              <a:cs typeface="Calibri"/>
              <a:sym typeface="Calibri"/>
            </a:endParaRPr>
          </a:p>
        </p:txBody>
      </p:sp>
      <p:sp>
        <p:nvSpPr>
          <p:cNvPr id="148" name="Google Shape;148;p17"/>
          <p:cNvSpPr txBox="1"/>
          <p:nvPr/>
        </p:nvSpPr>
        <p:spPr>
          <a:xfrm>
            <a:off x="490925" y="695500"/>
            <a:ext cx="8081700" cy="480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chemeClr val="dk1"/>
                </a:solidFill>
                <a:latin typeface="Calibri"/>
                <a:ea typeface="Calibri"/>
                <a:cs typeface="Calibri"/>
                <a:sym typeface="Calibri"/>
              </a:rPr>
              <a:t>Goal:</a:t>
            </a:r>
            <a:r>
              <a:rPr lang="en" sz="2000">
                <a:solidFill>
                  <a:schemeClr val="dk1"/>
                </a:solidFill>
                <a:latin typeface="Calibri"/>
                <a:ea typeface="Calibri"/>
                <a:cs typeface="Calibri"/>
                <a:sym typeface="Calibri"/>
              </a:rPr>
              <a:t> Reward relievers for the </a:t>
            </a:r>
            <a:r>
              <a:rPr b="1" lang="en" sz="2000">
                <a:solidFill>
                  <a:schemeClr val="dk1"/>
                </a:solidFill>
                <a:latin typeface="Calibri"/>
                <a:ea typeface="Calibri"/>
                <a:cs typeface="Calibri"/>
                <a:sym typeface="Calibri"/>
              </a:rPr>
              <a:t>challenge </a:t>
            </a:r>
            <a:r>
              <a:rPr lang="en" sz="2000">
                <a:solidFill>
                  <a:schemeClr val="dk1"/>
                </a:solidFill>
                <a:latin typeface="Calibri"/>
                <a:ea typeface="Calibri"/>
                <a:cs typeface="Calibri"/>
                <a:sym typeface="Calibri"/>
              </a:rPr>
              <a:t>they face and </a:t>
            </a:r>
            <a:r>
              <a:rPr b="1" lang="en" sz="2000">
                <a:solidFill>
                  <a:schemeClr val="dk1"/>
                </a:solidFill>
                <a:latin typeface="Calibri"/>
                <a:ea typeface="Calibri"/>
                <a:cs typeface="Calibri"/>
                <a:sym typeface="Calibri"/>
              </a:rPr>
              <a:t>ability to overcome</a:t>
            </a:r>
            <a:endParaRPr b="1" sz="2000">
              <a:solidFill>
                <a:schemeClr val="dk1"/>
              </a:solidFill>
              <a:latin typeface="Calibri"/>
              <a:ea typeface="Calibri"/>
              <a:cs typeface="Calibri"/>
              <a:sym typeface="Calibri"/>
            </a:endParaRPr>
          </a:p>
        </p:txBody>
      </p:sp>
      <p:sp>
        <p:nvSpPr>
          <p:cNvPr id="149" name="Google Shape;149;p17"/>
          <p:cNvSpPr/>
          <p:nvPr/>
        </p:nvSpPr>
        <p:spPr>
          <a:xfrm>
            <a:off x="0" y="0"/>
            <a:ext cx="9144000" cy="579900"/>
          </a:xfrm>
          <a:prstGeom prst="rect">
            <a:avLst/>
          </a:prstGeom>
          <a:solidFill>
            <a:srgbClr val="041E4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0" name="Google Shape;150;p17"/>
          <p:cNvSpPr txBox="1"/>
          <p:nvPr/>
        </p:nvSpPr>
        <p:spPr>
          <a:xfrm>
            <a:off x="661650" y="0"/>
            <a:ext cx="7820700" cy="579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800">
                <a:solidFill>
                  <a:schemeClr val="lt1"/>
                </a:solidFill>
                <a:latin typeface="Calibri"/>
                <a:ea typeface="Calibri"/>
                <a:cs typeface="Calibri"/>
                <a:sym typeface="Calibri"/>
              </a:rPr>
              <a:t>Methodology</a:t>
            </a:r>
            <a:endParaRPr b="1" sz="2800">
              <a:solidFill>
                <a:schemeClr val="lt1"/>
              </a:solidFill>
              <a:latin typeface="Calibri"/>
              <a:ea typeface="Calibri"/>
              <a:cs typeface="Calibri"/>
              <a:sym typeface="Calibri"/>
            </a:endParaRPr>
          </a:p>
        </p:txBody>
      </p:sp>
      <p:pic>
        <p:nvPicPr>
          <p:cNvPr id="151" name="Google Shape;151;p17"/>
          <p:cNvPicPr preferRelativeResize="0"/>
          <p:nvPr/>
        </p:nvPicPr>
        <p:blipFill>
          <a:blip r:embed="rId3">
            <a:alphaModFix/>
          </a:blip>
          <a:stretch>
            <a:fillRect/>
          </a:stretch>
        </p:blipFill>
        <p:spPr>
          <a:xfrm>
            <a:off x="8572626" y="49664"/>
            <a:ext cx="480550" cy="480550"/>
          </a:xfrm>
          <a:prstGeom prst="rect">
            <a:avLst/>
          </a:prstGeom>
          <a:noFill/>
          <a:ln>
            <a:noFill/>
          </a:ln>
        </p:spPr>
      </p:pic>
      <p:sp>
        <p:nvSpPr>
          <p:cNvPr id="152" name="Google Shape;152;p17"/>
          <p:cNvSpPr/>
          <p:nvPr/>
        </p:nvSpPr>
        <p:spPr>
          <a:xfrm>
            <a:off x="3696238" y="3717024"/>
            <a:ext cx="1587900" cy="1194900"/>
          </a:xfrm>
          <a:prstGeom prst="roundRect">
            <a:avLst>
              <a:gd fmla="val 16667" name="adj"/>
            </a:avLst>
          </a:prstGeom>
          <a:solidFill>
            <a:srgbClr val="041E42"/>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 sz="2400">
                <a:solidFill>
                  <a:schemeClr val="lt1"/>
                </a:solidFill>
                <a:latin typeface="Calibri"/>
                <a:ea typeface="Calibri"/>
                <a:cs typeface="Calibri"/>
                <a:sym typeface="Calibri"/>
              </a:rPr>
              <a:t>Danger</a:t>
            </a:r>
            <a:endParaRPr b="1" sz="2400">
              <a:solidFill>
                <a:schemeClr val="lt1"/>
              </a:solidFill>
              <a:latin typeface="Calibri"/>
              <a:ea typeface="Calibri"/>
              <a:cs typeface="Calibri"/>
              <a:sym typeface="Calibri"/>
            </a:endParaRPr>
          </a:p>
        </p:txBody>
      </p:sp>
      <p:sp>
        <p:nvSpPr>
          <p:cNvPr id="153" name="Google Shape;153;p17"/>
          <p:cNvSpPr txBox="1"/>
          <p:nvPr/>
        </p:nvSpPr>
        <p:spPr>
          <a:xfrm>
            <a:off x="3696125" y="3397100"/>
            <a:ext cx="1587900" cy="336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Calibri"/>
                <a:ea typeface="Calibri"/>
                <a:cs typeface="Calibri"/>
                <a:sym typeface="Calibri"/>
              </a:rPr>
              <a:t>Challenge</a:t>
            </a:r>
            <a:endParaRPr b="1" sz="1800">
              <a:solidFill>
                <a:schemeClr val="dk1"/>
              </a:solidFill>
              <a:latin typeface="Calibri"/>
              <a:ea typeface="Calibri"/>
              <a:cs typeface="Calibri"/>
              <a:sym typeface="Calibri"/>
            </a:endParaRPr>
          </a:p>
        </p:txBody>
      </p:sp>
      <p:sp>
        <p:nvSpPr>
          <p:cNvPr id="154" name="Google Shape;154;p17"/>
          <p:cNvSpPr txBox="1"/>
          <p:nvPr/>
        </p:nvSpPr>
        <p:spPr>
          <a:xfrm>
            <a:off x="743450" y="3397100"/>
            <a:ext cx="1587900" cy="336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Calibri"/>
                <a:ea typeface="Calibri"/>
                <a:cs typeface="Calibri"/>
                <a:sym typeface="Calibri"/>
              </a:rPr>
              <a:t>Outcome</a:t>
            </a:r>
            <a:endParaRPr b="1" sz="1800">
              <a:solidFill>
                <a:schemeClr val="dk1"/>
              </a:solidFill>
              <a:latin typeface="Calibri"/>
              <a:ea typeface="Calibri"/>
              <a:cs typeface="Calibri"/>
              <a:sym typeface="Calibri"/>
            </a:endParaRPr>
          </a:p>
        </p:txBody>
      </p:sp>
      <p:sp>
        <p:nvSpPr>
          <p:cNvPr id="155" name="Google Shape;155;p17"/>
          <p:cNvSpPr txBox="1"/>
          <p:nvPr/>
        </p:nvSpPr>
        <p:spPr>
          <a:xfrm>
            <a:off x="6812650" y="3154100"/>
            <a:ext cx="1587900" cy="562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Calibri"/>
                <a:ea typeface="Calibri"/>
                <a:cs typeface="Calibri"/>
                <a:sym typeface="Calibri"/>
              </a:rPr>
              <a:t>Ability to Overcome</a:t>
            </a:r>
            <a:endParaRPr b="1" sz="1800">
              <a:solidFill>
                <a:schemeClr val="dk1"/>
              </a:solidFill>
              <a:latin typeface="Calibri"/>
              <a:ea typeface="Calibri"/>
              <a:cs typeface="Calibri"/>
              <a:sym typeface="Calibri"/>
            </a:endParaRPr>
          </a:p>
        </p:txBody>
      </p:sp>
      <p:pic>
        <p:nvPicPr>
          <p:cNvPr id="156" name="Google Shape;156;p17"/>
          <p:cNvPicPr preferRelativeResize="0"/>
          <p:nvPr/>
        </p:nvPicPr>
        <p:blipFill>
          <a:blip r:embed="rId4">
            <a:alphaModFix/>
          </a:blip>
          <a:stretch>
            <a:fillRect/>
          </a:stretch>
        </p:blipFill>
        <p:spPr>
          <a:xfrm>
            <a:off x="90825" y="49675"/>
            <a:ext cx="480548" cy="480548"/>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0" name="Shape 160"/>
        <p:cNvGrpSpPr/>
        <p:nvPr/>
      </p:nvGrpSpPr>
      <p:grpSpPr>
        <a:xfrm>
          <a:off x="0" y="0"/>
          <a:ext cx="0" cy="0"/>
          <a:chOff x="0" y="0"/>
          <a:chExt cx="0" cy="0"/>
        </a:xfrm>
      </p:grpSpPr>
      <p:pic>
        <p:nvPicPr>
          <p:cNvPr id="161" name="Google Shape;161;p18"/>
          <p:cNvPicPr preferRelativeResize="0"/>
          <p:nvPr/>
        </p:nvPicPr>
        <p:blipFill>
          <a:blip r:embed="rId3">
            <a:alphaModFix/>
          </a:blip>
          <a:stretch>
            <a:fillRect/>
          </a:stretch>
        </p:blipFill>
        <p:spPr>
          <a:xfrm>
            <a:off x="768225" y="1929515"/>
            <a:ext cx="1547400" cy="1123022"/>
          </a:xfrm>
          <a:prstGeom prst="rect">
            <a:avLst/>
          </a:prstGeom>
          <a:noFill/>
          <a:ln>
            <a:noFill/>
          </a:ln>
        </p:spPr>
      </p:pic>
      <p:sp>
        <p:nvSpPr>
          <p:cNvPr id="162" name="Google Shape;162;p18"/>
          <p:cNvSpPr/>
          <p:nvPr/>
        </p:nvSpPr>
        <p:spPr>
          <a:xfrm>
            <a:off x="897150" y="1246825"/>
            <a:ext cx="1049100" cy="480600"/>
          </a:xfrm>
          <a:prstGeom prst="rect">
            <a:avLst/>
          </a:prstGeom>
          <a:solidFill>
            <a:schemeClr val="lt1"/>
          </a:solidFill>
          <a:ln cap="flat" cmpd="sng" w="19050">
            <a:solidFill>
              <a:srgbClr val="041E42"/>
            </a:solidFill>
            <a:prstDash val="solid"/>
            <a:round/>
            <a:headEnd len="sm" w="sm" type="none"/>
            <a:tailEnd len="sm" w="sm" type="none"/>
          </a:ln>
        </p:spPr>
        <p:txBody>
          <a:bodyPr anchorCtr="0" anchor="t" bIns="91425" lIns="91425" spcFirstLastPara="1" rIns="91425" wrap="square" tIns="91425">
            <a:noAutofit/>
          </a:bodyPr>
          <a:lstStyle/>
          <a:p>
            <a:pPr indent="0" lvl="0" marL="457200" rtl="0" algn="l">
              <a:spcBef>
                <a:spcPts val="0"/>
              </a:spcBef>
              <a:spcAft>
                <a:spcPts val="0"/>
              </a:spcAft>
              <a:buNone/>
            </a:pPr>
            <a:r>
              <a:rPr lang="en" sz="3000"/>
              <a:t> </a:t>
            </a:r>
            <a:r>
              <a:rPr lang="en"/>
              <a:t>	</a:t>
            </a:r>
            <a:endParaRPr/>
          </a:p>
        </p:txBody>
      </p:sp>
      <p:pic>
        <p:nvPicPr>
          <p:cNvPr id="163" name="Google Shape;163;p18"/>
          <p:cNvPicPr preferRelativeResize="0"/>
          <p:nvPr/>
        </p:nvPicPr>
        <p:blipFill>
          <a:blip r:embed="rId4">
            <a:alphaModFix/>
          </a:blip>
          <a:stretch>
            <a:fillRect/>
          </a:stretch>
        </p:blipFill>
        <p:spPr>
          <a:xfrm>
            <a:off x="848450" y="1319065"/>
            <a:ext cx="623401" cy="350660"/>
          </a:xfrm>
          <a:prstGeom prst="rect">
            <a:avLst/>
          </a:prstGeom>
          <a:noFill/>
          <a:ln>
            <a:noFill/>
          </a:ln>
        </p:spPr>
      </p:pic>
      <p:sp>
        <p:nvSpPr>
          <p:cNvPr id="164" name="Google Shape;164;p18"/>
          <p:cNvSpPr txBox="1"/>
          <p:nvPr/>
        </p:nvSpPr>
        <p:spPr>
          <a:xfrm>
            <a:off x="1369625" y="1261450"/>
            <a:ext cx="576600" cy="465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chemeClr val="dk1"/>
                </a:solidFill>
                <a:latin typeface="Calibri"/>
                <a:ea typeface="Calibri"/>
                <a:cs typeface="Calibri"/>
                <a:sym typeface="Calibri"/>
              </a:rPr>
              <a:t>2</a:t>
            </a:r>
            <a:endParaRPr b="1" sz="3000">
              <a:solidFill>
                <a:schemeClr val="dk1"/>
              </a:solidFill>
              <a:latin typeface="Calibri"/>
              <a:ea typeface="Calibri"/>
              <a:cs typeface="Calibri"/>
              <a:sym typeface="Calibri"/>
            </a:endParaRPr>
          </a:p>
        </p:txBody>
      </p:sp>
      <p:sp>
        <p:nvSpPr>
          <p:cNvPr id="165" name="Google Shape;165;p18"/>
          <p:cNvSpPr/>
          <p:nvPr/>
        </p:nvSpPr>
        <p:spPr>
          <a:xfrm>
            <a:off x="2666650" y="1246825"/>
            <a:ext cx="1049100" cy="480600"/>
          </a:xfrm>
          <a:prstGeom prst="rect">
            <a:avLst/>
          </a:prstGeom>
          <a:solidFill>
            <a:srgbClr val="DE6A22"/>
          </a:solidFill>
          <a:ln cap="flat" cmpd="sng" w="19050">
            <a:solidFill>
              <a:srgbClr val="041E42"/>
            </a:solidFill>
            <a:prstDash val="solid"/>
            <a:round/>
            <a:headEnd len="sm" w="sm" type="none"/>
            <a:tailEnd len="sm" w="sm" type="none"/>
          </a:ln>
        </p:spPr>
        <p:txBody>
          <a:bodyPr anchorCtr="0" anchor="t" bIns="91425" lIns="91425" spcFirstLastPara="1" rIns="91425" wrap="square" tIns="91425">
            <a:noAutofit/>
          </a:bodyPr>
          <a:lstStyle/>
          <a:p>
            <a:pPr indent="0" lvl="0" marL="457200" rtl="0" algn="l">
              <a:spcBef>
                <a:spcPts val="0"/>
              </a:spcBef>
              <a:spcAft>
                <a:spcPts val="0"/>
              </a:spcAft>
              <a:buNone/>
            </a:pPr>
            <a:r>
              <a:rPr lang="en" sz="3000"/>
              <a:t> </a:t>
            </a:r>
            <a:r>
              <a:rPr lang="en"/>
              <a:t>	</a:t>
            </a:r>
            <a:endParaRPr/>
          </a:p>
        </p:txBody>
      </p:sp>
      <p:sp>
        <p:nvSpPr>
          <p:cNvPr id="166" name="Google Shape;166;p18"/>
          <p:cNvSpPr txBox="1"/>
          <p:nvPr/>
        </p:nvSpPr>
        <p:spPr>
          <a:xfrm>
            <a:off x="3139125" y="1261450"/>
            <a:ext cx="576600" cy="465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chemeClr val="dk1"/>
                </a:solidFill>
                <a:latin typeface="Calibri"/>
                <a:ea typeface="Calibri"/>
                <a:cs typeface="Calibri"/>
                <a:sym typeface="Calibri"/>
              </a:rPr>
              <a:t>1</a:t>
            </a:r>
            <a:endParaRPr b="1" sz="3000">
              <a:solidFill>
                <a:schemeClr val="dk1"/>
              </a:solidFill>
              <a:latin typeface="Calibri"/>
              <a:ea typeface="Calibri"/>
              <a:cs typeface="Calibri"/>
              <a:sym typeface="Calibri"/>
            </a:endParaRPr>
          </a:p>
        </p:txBody>
      </p:sp>
      <p:pic>
        <p:nvPicPr>
          <p:cNvPr id="167" name="Google Shape;167;p18"/>
          <p:cNvPicPr preferRelativeResize="0"/>
          <p:nvPr/>
        </p:nvPicPr>
        <p:blipFill>
          <a:blip r:embed="rId5">
            <a:alphaModFix/>
          </a:blip>
          <a:stretch>
            <a:fillRect/>
          </a:stretch>
        </p:blipFill>
        <p:spPr>
          <a:xfrm>
            <a:off x="2739115" y="1286625"/>
            <a:ext cx="400011" cy="400999"/>
          </a:xfrm>
          <a:prstGeom prst="rect">
            <a:avLst/>
          </a:prstGeom>
          <a:noFill/>
          <a:ln>
            <a:noFill/>
          </a:ln>
        </p:spPr>
      </p:pic>
      <p:pic>
        <p:nvPicPr>
          <p:cNvPr id="168" name="Google Shape;168;p18"/>
          <p:cNvPicPr preferRelativeResize="0"/>
          <p:nvPr/>
        </p:nvPicPr>
        <p:blipFill>
          <a:blip r:embed="rId6">
            <a:alphaModFix/>
          </a:blip>
          <a:stretch>
            <a:fillRect/>
          </a:stretch>
        </p:blipFill>
        <p:spPr>
          <a:xfrm>
            <a:off x="2165887" y="1353850"/>
            <a:ext cx="281100" cy="281100"/>
          </a:xfrm>
          <a:prstGeom prst="rect">
            <a:avLst/>
          </a:prstGeom>
          <a:noFill/>
          <a:ln>
            <a:noFill/>
          </a:ln>
        </p:spPr>
      </p:pic>
      <p:pic>
        <p:nvPicPr>
          <p:cNvPr id="169" name="Google Shape;169;p18"/>
          <p:cNvPicPr preferRelativeResize="0"/>
          <p:nvPr/>
        </p:nvPicPr>
        <p:blipFill>
          <a:blip r:embed="rId7">
            <a:alphaModFix/>
          </a:blip>
          <a:stretch>
            <a:fillRect/>
          </a:stretch>
        </p:blipFill>
        <p:spPr>
          <a:xfrm>
            <a:off x="2244950" y="1861437"/>
            <a:ext cx="1495500" cy="1210481"/>
          </a:xfrm>
          <a:prstGeom prst="rect">
            <a:avLst/>
          </a:prstGeom>
          <a:noFill/>
          <a:ln>
            <a:noFill/>
          </a:ln>
        </p:spPr>
      </p:pic>
      <p:sp>
        <p:nvSpPr>
          <p:cNvPr id="170" name="Google Shape;170;p18"/>
          <p:cNvSpPr/>
          <p:nvPr/>
        </p:nvSpPr>
        <p:spPr>
          <a:xfrm>
            <a:off x="873050" y="3157150"/>
            <a:ext cx="2867400" cy="1164000"/>
          </a:xfrm>
          <a:prstGeom prst="rect">
            <a:avLst/>
          </a:prstGeom>
          <a:noFill/>
          <a:ln cap="flat" cmpd="sng" w="19050">
            <a:solidFill>
              <a:srgbClr val="041E4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600"/>
          </a:p>
        </p:txBody>
      </p:sp>
      <p:sp>
        <p:nvSpPr>
          <p:cNvPr id="171" name="Google Shape;171;p18"/>
          <p:cNvSpPr/>
          <p:nvPr/>
        </p:nvSpPr>
        <p:spPr>
          <a:xfrm rot="-2771294">
            <a:off x="2215238" y="3813855"/>
            <a:ext cx="337575" cy="350516"/>
          </a:xfrm>
          <a:prstGeom prst="rect">
            <a:avLst/>
          </a:prstGeom>
          <a:solidFill>
            <a:srgbClr val="041E42"/>
          </a:solidFill>
          <a:ln cap="flat" cmpd="sng" w="19050">
            <a:solidFill>
              <a:srgbClr val="041E4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600">
              <a:solidFill>
                <a:srgbClr val="041E42"/>
              </a:solidFill>
            </a:endParaRPr>
          </a:p>
        </p:txBody>
      </p:sp>
      <p:sp>
        <p:nvSpPr>
          <p:cNvPr id="172" name="Google Shape;172;p18"/>
          <p:cNvSpPr/>
          <p:nvPr/>
        </p:nvSpPr>
        <p:spPr>
          <a:xfrm rot="-2771294">
            <a:off x="3154801" y="3813842"/>
            <a:ext cx="337575" cy="350516"/>
          </a:xfrm>
          <a:prstGeom prst="rect">
            <a:avLst/>
          </a:prstGeom>
          <a:solidFill>
            <a:srgbClr val="041E42"/>
          </a:solidFill>
          <a:ln cap="flat" cmpd="sng" w="19050">
            <a:solidFill>
              <a:srgbClr val="041E4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600">
              <a:solidFill>
                <a:srgbClr val="041E42"/>
              </a:solidFill>
            </a:endParaRPr>
          </a:p>
        </p:txBody>
      </p:sp>
      <p:sp>
        <p:nvSpPr>
          <p:cNvPr id="173" name="Google Shape;173;p18"/>
          <p:cNvSpPr/>
          <p:nvPr/>
        </p:nvSpPr>
        <p:spPr>
          <a:xfrm rot="-2771294">
            <a:off x="2691867" y="3317311"/>
            <a:ext cx="337575" cy="350516"/>
          </a:xfrm>
          <a:prstGeom prst="rect">
            <a:avLst/>
          </a:prstGeom>
          <a:solidFill>
            <a:srgbClr val="041E42"/>
          </a:solidFill>
          <a:ln cap="flat" cmpd="sng" w="19050">
            <a:solidFill>
              <a:srgbClr val="041E4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600">
              <a:solidFill>
                <a:srgbClr val="041E42"/>
              </a:solidFill>
            </a:endParaRPr>
          </a:p>
        </p:txBody>
      </p:sp>
      <p:sp>
        <p:nvSpPr>
          <p:cNvPr id="174" name="Google Shape;174;p18"/>
          <p:cNvSpPr txBox="1"/>
          <p:nvPr/>
        </p:nvSpPr>
        <p:spPr>
          <a:xfrm>
            <a:off x="992108" y="3419278"/>
            <a:ext cx="1116900" cy="568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rgbClr val="0D0D0D"/>
                </a:solidFill>
              </a:rPr>
              <a:t>5th </a:t>
            </a:r>
            <a:r>
              <a:rPr lang="en" sz="1600">
                <a:solidFill>
                  <a:srgbClr val="0D0D0D"/>
                </a:solidFill>
              </a:rPr>
              <a:t>Inning</a:t>
            </a:r>
            <a:endParaRPr sz="1600">
              <a:solidFill>
                <a:srgbClr val="0D0D0D"/>
              </a:solidFill>
            </a:endParaRPr>
          </a:p>
          <a:p>
            <a:pPr indent="0" lvl="0" marL="0" rtl="0" algn="ctr">
              <a:spcBef>
                <a:spcPts val="0"/>
              </a:spcBef>
              <a:spcAft>
                <a:spcPts val="0"/>
              </a:spcAft>
              <a:buNone/>
            </a:pPr>
            <a:r>
              <a:rPr b="1" lang="en" sz="1600">
                <a:solidFill>
                  <a:srgbClr val="0D0D0D"/>
                </a:solidFill>
              </a:rPr>
              <a:t>0 </a:t>
            </a:r>
            <a:r>
              <a:rPr lang="en" sz="1600">
                <a:solidFill>
                  <a:srgbClr val="0D0D0D"/>
                </a:solidFill>
              </a:rPr>
              <a:t>Outs</a:t>
            </a:r>
            <a:endParaRPr sz="1600">
              <a:solidFill>
                <a:srgbClr val="0D0D0D"/>
              </a:solidFill>
            </a:endParaRPr>
          </a:p>
        </p:txBody>
      </p:sp>
      <p:sp>
        <p:nvSpPr>
          <p:cNvPr id="175" name="Google Shape;175;p18"/>
          <p:cNvSpPr txBox="1"/>
          <p:nvPr/>
        </p:nvSpPr>
        <p:spPr>
          <a:xfrm>
            <a:off x="814000" y="1727975"/>
            <a:ext cx="1547400" cy="281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Calibri"/>
                <a:ea typeface="Calibri"/>
                <a:cs typeface="Calibri"/>
                <a:sym typeface="Calibri"/>
              </a:rPr>
              <a:t>Josh Sborz</a:t>
            </a:r>
            <a:endParaRPr b="1">
              <a:solidFill>
                <a:schemeClr val="dk1"/>
              </a:solidFill>
              <a:latin typeface="Calibri"/>
              <a:ea typeface="Calibri"/>
              <a:cs typeface="Calibri"/>
              <a:sym typeface="Calibri"/>
            </a:endParaRPr>
          </a:p>
        </p:txBody>
      </p:sp>
      <p:sp>
        <p:nvSpPr>
          <p:cNvPr id="176" name="Google Shape;176;p18"/>
          <p:cNvSpPr/>
          <p:nvPr/>
        </p:nvSpPr>
        <p:spPr>
          <a:xfrm>
            <a:off x="0" y="0"/>
            <a:ext cx="9144000" cy="579900"/>
          </a:xfrm>
          <a:prstGeom prst="rect">
            <a:avLst/>
          </a:prstGeom>
          <a:solidFill>
            <a:srgbClr val="041E4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7" name="Google Shape;177;p18"/>
          <p:cNvSpPr txBox="1"/>
          <p:nvPr/>
        </p:nvSpPr>
        <p:spPr>
          <a:xfrm>
            <a:off x="661650" y="0"/>
            <a:ext cx="7820700" cy="579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800">
                <a:solidFill>
                  <a:schemeClr val="lt1"/>
                </a:solidFill>
                <a:latin typeface="Calibri"/>
                <a:ea typeface="Calibri"/>
                <a:cs typeface="Calibri"/>
                <a:sym typeface="Calibri"/>
              </a:rPr>
              <a:t>What Makes an Appearance a Challenge?</a:t>
            </a:r>
            <a:endParaRPr b="1" sz="2800">
              <a:solidFill>
                <a:schemeClr val="lt1"/>
              </a:solidFill>
              <a:latin typeface="Calibri"/>
              <a:ea typeface="Calibri"/>
              <a:cs typeface="Calibri"/>
              <a:sym typeface="Calibri"/>
            </a:endParaRPr>
          </a:p>
        </p:txBody>
      </p:sp>
      <p:pic>
        <p:nvPicPr>
          <p:cNvPr id="178" name="Google Shape;178;p18"/>
          <p:cNvPicPr preferRelativeResize="0"/>
          <p:nvPr/>
        </p:nvPicPr>
        <p:blipFill>
          <a:blip r:embed="rId8">
            <a:alphaModFix/>
          </a:blip>
          <a:stretch>
            <a:fillRect/>
          </a:stretch>
        </p:blipFill>
        <p:spPr>
          <a:xfrm>
            <a:off x="8572626" y="49664"/>
            <a:ext cx="480550" cy="480550"/>
          </a:xfrm>
          <a:prstGeom prst="rect">
            <a:avLst/>
          </a:prstGeom>
          <a:noFill/>
          <a:ln>
            <a:noFill/>
          </a:ln>
        </p:spPr>
      </p:pic>
      <p:pic>
        <p:nvPicPr>
          <p:cNvPr id="179" name="Google Shape;179;p18"/>
          <p:cNvPicPr preferRelativeResize="0"/>
          <p:nvPr/>
        </p:nvPicPr>
        <p:blipFill>
          <a:blip r:embed="rId9">
            <a:alphaModFix/>
          </a:blip>
          <a:stretch>
            <a:fillRect/>
          </a:stretch>
        </p:blipFill>
        <p:spPr>
          <a:xfrm>
            <a:off x="90825" y="49675"/>
            <a:ext cx="480548" cy="480548"/>
          </a:xfrm>
          <a:prstGeom prst="rect">
            <a:avLst/>
          </a:prstGeom>
          <a:noFill/>
          <a:ln>
            <a:noFill/>
          </a:ln>
        </p:spPr>
      </p:pic>
      <p:sp>
        <p:nvSpPr>
          <p:cNvPr id="180" name="Google Shape;180;p18"/>
          <p:cNvSpPr/>
          <p:nvPr/>
        </p:nvSpPr>
        <p:spPr>
          <a:xfrm>
            <a:off x="6854325" y="1662100"/>
            <a:ext cx="1678200" cy="568200"/>
          </a:xfrm>
          <a:prstGeom prst="roundRect">
            <a:avLst>
              <a:gd fmla="val 16667" name="adj"/>
            </a:avLst>
          </a:prstGeom>
          <a:noFill/>
          <a:ln cap="flat" cmpd="sng" w="19050">
            <a:solidFill>
              <a:srgbClr val="041E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 sz="1700">
                <a:latin typeface="Calibri"/>
                <a:ea typeface="Calibri"/>
                <a:cs typeface="Calibri"/>
                <a:sym typeface="Calibri"/>
              </a:rPr>
              <a:t>Score</a:t>
            </a:r>
            <a:r>
              <a:rPr b="1" lang="en" sz="1700">
                <a:latin typeface="Calibri"/>
                <a:ea typeface="Calibri"/>
                <a:cs typeface="Calibri"/>
                <a:sym typeface="Calibri"/>
              </a:rPr>
              <a:t> </a:t>
            </a:r>
            <a:r>
              <a:rPr b="1" lang="en" sz="1700">
                <a:latin typeface="Calibri"/>
                <a:ea typeface="Calibri"/>
                <a:cs typeface="Calibri"/>
                <a:sym typeface="Calibri"/>
              </a:rPr>
              <a:t>Difference</a:t>
            </a:r>
            <a:endParaRPr b="1" sz="1700">
              <a:latin typeface="Calibri"/>
              <a:ea typeface="Calibri"/>
              <a:cs typeface="Calibri"/>
              <a:sym typeface="Calibri"/>
            </a:endParaRPr>
          </a:p>
        </p:txBody>
      </p:sp>
      <p:sp>
        <p:nvSpPr>
          <p:cNvPr id="181" name="Google Shape;181;p18"/>
          <p:cNvSpPr/>
          <p:nvPr/>
        </p:nvSpPr>
        <p:spPr>
          <a:xfrm>
            <a:off x="4997125" y="1662100"/>
            <a:ext cx="1678200" cy="568200"/>
          </a:xfrm>
          <a:prstGeom prst="roundRect">
            <a:avLst>
              <a:gd fmla="val 16667" name="adj"/>
            </a:avLst>
          </a:prstGeom>
          <a:noFill/>
          <a:ln cap="flat" cmpd="sng" w="19050">
            <a:solidFill>
              <a:srgbClr val="041E4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Calibri"/>
                <a:ea typeface="Calibri"/>
                <a:cs typeface="Calibri"/>
                <a:sym typeface="Calibri"/>
              </a:rPr>
              <a:t>Inning</a:t>
            </a:r>
            <a:endParaRPr b="1" sz="1800">
              <a:latin typeface="Calibri"/>
              <a:ea typeface="Calibri"/>
              <a:cs typeface="Calibri"/>
              <a:sym typeface="Calibri"/>
            </a:endParaRPr>
          </a:p>
        </p:txBody>
      </p:sp>
      <p:sp>
        <p:nvSpPr>
          <p:cNvPr id="182" name="Google Shape;182;p18"/>
          <p:cNvSpPr/>
          <p:nvPr/>
        </p:nvSpPr>
        <p:spPr>
          <a:xfrm>
            <a:off x="6854325" y="3222488"/>
            <a:ext cx="1678200" cy="568200"/>
          </a:xfrm>
          <a:prstGeom prst="roundRect">
            <a:avLst>
              <a:gd fmla="val 16667" name="adj"/>
            </a:avLst>
          </a:prstGeom>
          <a:noFill/>
          <a:ln cap="flat" cmpd="sng" w="19050">
            <a:solidFill>
              <a:srgbClr val="041E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 sz="1800">
                <a:latin typeface="Calibri"/>
                <a:ea typeface="Calibri"/>
                <a:cs typeface="Calibri"/>
                <a:sym typeface="Calibri"/>
              </a:rPr>
              <a:t>Base State</a:t>
            </a:r>
            <a:endParaRPr b="1" sz="1800">
              <a:latin typeface="Calibri"/>
              <a:ea typeface="Calibri"/>
              <a:cs typeface="Calibri"/>
              <a:sym typeface="Calibri"/>
            </a:endParaRPr>
          </a:p>
        </p:txBody>
      </p:sp>
      <p:sp>
        <p:nvSpPr>
          <p:cNvPr id="183" name="Google Shape;183;p18"/>
          <p:cNvSpPr/>
          <p:nvPr/>
        </p:nvSpPr>
        <p:spPr>
          <a:xfrm>
            <a:off x="4997125" y="3222488"/>
            <a:ext cx="1678200" cy="568200"/>
          </a:xfrm>
          <a:prstGeom prst="roundRect">
            <a:avLst>
              <a:gd fmla="val 16667" name="adj"/>
            </a:avLst>
          </a:prstGeom>
          <a:noFill/>
          <a:ln cap="flat" cmpd="sng" w="19050">
            <a:solidFill>
              <a:srgbClr val="041E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 sz="1700">
                <a:latin typeface="Calibri"/>
                <a:ea typeface="Calibri"/>
                <a:cs typeface="Calibri"/>
                <a:sym typeface="Calibri"/>
              </a:rPr>
              <a:t>Opposing Batters</a:t>
            </a:r>
            <a:endParaRPr b="1" sz="1700">
              <a:latin typeface="Calibri"/>
              <a:ea typeface="Calibri"/>
              <a:cs typeface="Calibri"/>
              <a:sym typeface="Calibri"/>
            </a:endParaRPr>
          </a:p>
        </p:txBody>
      </p:sp>
      <p:sp>
        <p:nvSpPr>
          <p:cNvPr id="184" name="Google Shape;184;p18"/>
          <p:cNvSpPr/>
          <p:nvPr/>
        </p:nvSpPr>
        <p:spPr>
          <a:xfrm>
            <a:off x="4997125" y="3932713"/>
            <a:ext cx="1678200" cy="568200"/>
          </a:xfrm>
          <a:prstGeom prst="roundRect">
            <a:avLst>
              <a:gd fmla="val 16667" name="adj"/>
            </a:avLst>
          </a:prstGeom>
          <a:noFill/>
          <a:ln cap="flat" cmpd="sng" w="19050">
            <a:solidFill>
              <a:srgbClr val="041E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 sz="1800">
                <a:latin typeface="Calibri"/>
                <a:ea typeface="Calibri"/>
                <a:cs typeface="Calibri"/>
                <a:sym typeface="Calibri"/>
              </a:rPr>
              <a:t>Game State</a:t>
            </a:r>
            <a:endParaRPr b="1" sz="1800">
              <a:latin typeface="Calibri"/>
              <a:ea typeface="Calibri"/>
              <a:cs typeface="Calibri"/>
              <a:sym typeface="Calibri"/>
            </a:endParaRPr>
          </a:p>
        </p:txBody>
      </p:sp>
      <p:sp>
        <p:nvSpPr>
          <p:cNvPr id="185" name="Google Shape;185;p18"/>
          <p:cNvSpPr/>
          <p:nvPr/>
        </p:nvSpPr>
        <p:spPr>
          <a:xfrm>
            <a:off x="6854325" y="3932713"/>
            <a:ext cx="1678200" cy="568200"/>
          </a:xfrm>
          <a:prstGeom prst="roundRect">
            <a:avLst>
              <a:gd fmla="val 16667" name="adj"/>
            </a:avLst>
          </a:prstGeom>
          <a:noFill/>
          <a:ln cap="flat" cmpd="sng" w="19050">
            <a:solidFill>
              <a:srgbClr val="041E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 sz="1800">
                <a:latin typeface="Calibri"/>
                <a:ea typeface="Calibri"/>
                <a:cs typeface="Calibri"/>
                <a:sym typeface="Calibri"/>
              </a:rPr>
              <a:t>Momentum</a:t>
            </a:r>
            <a:endParaRPr b="1" sz="1800">
              <a:latin typeface="Calibri"/>
              <a:ea typeface="Calibri"/>
              <a:cs typeface="Calibri"/>
              <a:sym typeface="Calibri"/>
            </a:endParaRPr>
          </a:p>
        </p:txBody>
      </p:sp>
      <p:sp>
        <p:nvSpPr>
          <p:cNvPr id="186" name="Google Shape;186;p18"/>
          <p:cNvSpPr/>
          <p:nvPr/>
        </p:nvSpPr>
        <p:spPr>
          <a:xfrm>
            <a:off x="5849775" y="921325"/>
            <a:ext cx="1749900" cy="538200"/>
          </a:xfrm>
          <a:prstGeom prst="roundRect">
            <a:avLst>
              <a:gd fmla="val 16667" name="adj"/>
            </a:avLst>
          </a:prstGeom>
          <a:solidFill>
            <a:srgbClr val="041E42"/>
          </a:solidFill>
          <a:ln cap="flat" cmpd="sng" w="9525">
            <a:solidFill>
              <a:srgbClr val="041E42"/>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b="1" lang="en" sz="2400">
                <a:solidFill>
                  <a:schemeClr val="lt1"/>
                </a:solidFill>
                <a:latin typeface="Calibri"/>
                <a:ea typeface="Calibri"/>
                <a:cs typeface="Calibri"/>
                <a:sym typeface="Calibri"/>
              </a:rPr>
              <a:t>Pressure</a:t>
            </a:r>
            <a:endParaRPr b="1" sz="2400">
              <a:solidFill>
                <a:schemeClr val="lt1"/>
              </a:solidFill>
              <a:latin typeface="Calibri"/>
              <a:ea typeface="Calibri"/>
              <a:cs typeface="Calibri"/>
              <a:sym typeface="Calibri"/>
            </a:endParaRPr>
          </a:p>
        </p:txBody>
      </p:sp>
      <p:sp>
        <p:nvSpPr>
          <p:cNvPr id="187" name="Google Shape;187;p18"/>
          <p:cNvSpPr/>
          <p:nvPr/>
        </p:nvSpPr>
        <p:spPr>
          <a:xfrm>
            <a:off x="1047225" y="3459850"/>
            <a:ext cx="989400" cy="265500"/>
          </a:xfrm>
          <a:prstGeom prst="rect">
            <a:avLst/>
          </a:prstGeom>
          <a:noFill/>
          <a:ln cap="flat" cmpd="sng" w="19050">
            <a:solidFill>
              <a:srgbClr val="FF0000"/>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t/>
            </a:r>
            <a:endParaRPr/>
          </a:p>
        </p:txBody>
      </p:sp>
      <p:sp>
        <p:nvSpPr>
          <p:cNvPr id="188" name="Google Shape;188;p18"/>
          <p:cNvSpPr/>
          <p:nvPr/>
        </p:nvSpPr>
        <p:spPr>
          <a:xfrm>
            <a:off x="1047225" y="3721975"/>
            <a:ext cx="989400" cy="265500"/>
          </a:xfrm>
          <a:prstGeom prst="rect">
            <a:avLst/>
          </a:prstGeom>
          <a:noFill/>
          <a:ln cap="flat" cmpd="sng" w="19050">
            <a:solidFill>
              <a:srgbClr val="FF0000"/>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t/>
            </a:r>
            <a:endParaRPr/>
          </a:p>
        </p:txBody>
      </p:sp>
      <p:sp>
        <p:nvSpPr>
          <p:cNvPr id="189" name="Google Shape;189;p18"/>
          <p:cNvSpPr/>
          <p:nvPr/>
        </p:nvSpPr>
        <p:spPr>
          <a:xfrm>
            <a:off x="2268398" y="1884112"/>
            <a:ext cx="1447200" cy="388800"/>
          </a:xfrm>
          <a:prstGeom prst="rect">
            <a:avLst/>
          </a:prstGeom>
          <a:noFill/>
          <a:ln cap="flat" cmpd="sng" w="19050">
            <a:solidFill>
              <a:srgbClr val="FF0000"/>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t/>
            </a:r>
            <a:endParaRPr/>
          </a:p>
        </p:txBody>
      </p:sp>
      <p:sp>
        <p:nvSpPr>
          <p:cNvPr id="190" name="Google Shape;190;p18"/>
          <p:cNvSpPr/>
          <p:nvPr/>
        </p:nvSpPr>
        <p:spPr>
          <a:xfrm>
            <a:off x="848450" y="1181900"/>
            <a:ext cx="2916600" cy="594300"/>
          </a:xfrm>
          <a:prstGeom prst="rect">
            <a:avLst/>
          </a:prstGeom>
          <a:noFill/>
          <a:ln cap="flat" cmpd="sng" w="19050">
            <a:solidFill>
              <a:srgbClr val="FF0000"/>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t/>
            </a:r>
            <a:endParaRPr/>
          </a:p>
        </p:txBody>
      </p:sp>
      <p:sp>
        <p:nvSpPr>
          <p:cNvPr id="191" name="Google Shape;191;p18"/>
          <p:cNvSpPr/>
          <p:nvPr/>
        </p:nvSpPr>
        <p:spPr>
          <a:xfrm>
            <a:off x="2112900" y="3205850"/>
            <a:ext cx="1495500" cy="1069800"/>
          </a:xfrm>
          <a:prstGeom prst="rect">
            <a:avLst/>
          </a:prstGeom>
          <a:noFill/>
          <a:ln cap="flat" cmpd="sng" w="19050">
            <a:solidFill>
              <a:srgbClr val="FF0000"/>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t/>
            </a:r>
            <a:endParaRPr/>
          </a:p>
        </p:txBody>
      </p:sp>
      <p:sp>
        <p:nvSpPr>
          <p:cNvPr id="192" name="Google Shape;192;p18"/>
          <p:cNvSpPr/>
          <p:nvPr/>
        </p:nvSpPr>
        <p:spPr>
          <a:xfrm>
            <a:off x="5889875" y="2571750"/>
            <a:ext cx="1749900" cy="538200"/>
          </a:xfrm>
          <a:prstGeom prst="roundRect">
            <a:avLst>
              <a:gd fmla="val 16667" name="adj"/>
            </a:avLst>
          </a:prstGeom>
          <a:solidFill>
            <a:srgbClr val="041E42"/>
          </a:solidFill>
          <a:ln cap="flat" cmpd="sng" w="9525">
            <a:solidFill>
              <a:srgbClr val="041E4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chemeClr val="lt1"/>
                </a:solidFill>
                <a:latin typeface="Calibri"/>
                <a:ea typeface="Calibri"/>
                <a:cs typeface="Calibri"/>
                <a:sym typeface="Calibri"/>
              </a:rPr>
              <a:t>Threat</a:t>
            </a:r>
            <a:endParaRPr b="1" sz="2400">
              <a:solidFill>
                <a:schemeClr val="lt1"/>
              </a:solidFill>
              <a:latin typeface="Calibri"/>
              <a:ea typeface="Calibri"/>
              <a:cs typeface="Calibri"/>
              <a:sym typeface="Calibri"/>
            </a:endParaRPr>
          </a:p>
        </p:txBody>
      </p:sp>
      <p:sp>
        <p:nvSpPr>
          <p:cNvPr id="193" name="Google Shape;193;p18"/>
          <p:cNvSpPr/>
          <p:nvPr/>
        </p:nvSpPr>
        <p:spPr>
          <a:xfrm>
            <a:off x="2268398" y="2917672"/>
            <a:ext cx="1447200" cy="141900"/>
          </a:xfrm>
          <a:prstGeom prst="rect">
            <a:avLst/>
          </a:prstGeom>
          <a:noFill/>
          <a:ln cap="flat" cmpd="sng" w="19050">
            <a:solidFill>
              <a:srgbClr val="FF0000"/>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86"/>
                                        </p:tgtEl>
                                        <p:attrNameLst>
                                          <p:attrName>style.visibility</p:attrName>
                                        </p:attrNameLst>
                                      </p:cBhvr>
                                      <p:to>
                                        <p:strVal val="visible"/>
                                      </p:to>
                                    </p:set>
                                    <p:anim calcmode="lin" valueType="num">
                                      <p:cBhvr additive="base">
                                        <p:cTn dur="1000"/>
                                        <p:tgtEl>
                                          <p:spTgt spid="186"/>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81"/>
                                        </p:tgtEl>
                                        <p:attrNameLst>
                                          <p:attrName>style.visibility</p:attrName>
                                        </p:attrNameLst>
                                      </p:cBhvr>
                                      <p:to>
                                        <p:strVal val="visible"/>
                                      </p:to>
                                    </p:set>
                                    <p:anim calcmode="lin" valueType="num">
                                      <p:cBhvr additive="base">
                                        <p:cTn dur="1000"/>
                                        <p:tgtEl>
                                          <p:spTgt spid="181"/>
                                        </p:tgtEl>
                                        <p:attrNameLst>
                                          <p:attrName>ppt_x</p:attrName>
                                        </p:attrNameLst>
                                      </p:cBhvr>
                                      <p:tavLst>
                                        <p:tav fmla="" tm="0">
                                          <p:val>
                                            <p:strVal val="#ppt_x+1"/>
                                          </p:val>
                                        </p:tav>
                                        <p:tav fmla="" tm="100000">
                                          <p:val>
                                            <p:strVal val="#ppt_x"/>
                                          </p:val>
                                        </p:tav>
                                      </p:tavLst>
                                    </p:anim>
                                  </p:childTnLst>
                                </p:cTn>
                              </p:par>
                              <p:par>
                                <p:cTn fill="hold" nodeType="withEffect" presetClass="entr" presetID="10" presetSubtype="0">
                                  <p:stCondLst>
                                    <p:cond delay="0"/>
                                  </p:stCondLst>
                                  <p:childTnLst>
                                    <p:set>
                                      <p:cBhvr>
                                        <p:cTn dur="1" fill="hold">
                                          <p:stCondLst>
                                            <p:cond delay="0"/>
                                          </p:stCondLst>
                                        </p:cTn>
                                        <p:tgtEl>
                                          <p:spTgt spid="187"/>
                                        </p:tgtEl>
                                        <p:attrNameLst>
                                          <p:attrName>style.visibility</p:attrName>
                                        </p:attrNameLst>
                                      </p:cBhvr>
                                      <p:to>
                                        <p:strVal val="visible"/>
                                      </p:to>
                                    </p:set>
                                    <p:animEffect filter="fade" transition="in">
                                      <p:cBhvr>
                                        <p:cTn dur="1000"/>
                                        <p:tgtEl>
                                          <p:spTgt spid="18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187"/>
                                        </p:tgtEl>
                                        <p:attrNameLst>
                                          <p:attrName>style.visibility</p:attrName>
                                        </p:attrNameLst>
                                      </p:cBhvr>
                                      <p:to>
                                        <p:strVal val="hidden"/>
                                      </p:to>
                                    </p:set>
                                  </p:childTnLst>
                                </p:cTn>
                              </p:par>
                              <p:par>
                                <p:cTn fill="hold" nodeType="withEffect" presetClass="entr" presetID="2" presetSubtype="2">
                                  <p:stCondLst>
                                    <p:cond delay="0"/>
                                  </p:stCondLst>
                                  <p:childTnLst>
                                    <p:set>
                                      <p:cBhvr>
                                        <p:cTn dur="1" fill="hold">
                                          <p:stCondLst>
                                            <p:cond delay="0"/>
                                          </p:stCondLst>
                                        </p:cTn>
                                        <p:tgtEl>
                                          <p:spTgt spid="180"/>
                                        </p:tgtEl>
                                        <p:attrNameLst>
                                          <p:attrName>style.visibility</p:attrName>
                                        </p:attrNameLst>
                                      </p:cBhvr>
                                      <p:to>
                                        <p:strVal val="visible"/>
                                      </p:to>
                                    </p:set>
                                    <p:anim calcmode="lin" valueType="num">
                                      <p:cBhvr additive="base">
                                        <p:cTn dur="1000"/>
                                        <p:tgtEl>
                                          <p:spTgt spid="180"/>
                                        </p:tgtEl>
                                        <p:attrNameLst>
                                          <p:attrName>ppt_x</p:attrName>
                                        </p:attrNameLst>
                                      </p:cBhvr>
                                      <p:tavLst>
                                        <p:tav fmla="" tm="0">
                                          <p:val>
                                            <p:strVal val="#ppt_x+1"/>
                                          </p:val>
                                        </p:tav>
                                        <p:tav fmla="" tm="100000">
                                          <p:val>
                                            <p:strVal val="#ppt_x"/>
                                          </p:val>
                                        </p:tav>
                                      </p:tavLst>
                                    </p:anim>
                                  </p:childTnLst>
                                </p:cTn>
                              </p:par>
                              <p:par>
                                <p:cTn fill="hold" nodeType="withEffect" presetClass="entr" presetID="10" presetSubtype="0">
                                  <p:stCondLst>
                                    <p:cond delay="0"/>
                                  </p:stCondLst>
                                  <p:childTnLst>
                                    <p:set>
                                      <p:cBhvr>
                                        <p:cTn dur="1" fill="hold">
                                          <p:stCondLst>
                                            <p:cond delay="0"/>
                                          </p:stCondLst>
                                        </p:cTn>
                                        <p:tgtEl>
                                          <p:spTgt spid="190"/>
                                        </p:tgtEl>
                                        <p:attrNameLst>
                                          <p:attrName>style.visibility</p:attrName>
                                        </p:attrNameLst>
                                      </p:cBhvr>
                                      <p:to>
                                        <p:strVal val="visible"/>
                                      </p:to>
                                    </p:set>
                                    <p:animEffect filter="fade" transition="in">
                                      <p:cBhvr>
                                        <p:cTn dur="1000"/>
                                        <p:tgtEl>
                                          <p:spTgt spid="19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190"/>
                                        </p:tgtEl>
                                        <p:attrNameLst>
                                          <p:attrName>style.visibility</p:attrName>
                                        </p:attrNameLst>
                                      </p:cBhvr>
                                      <p:to>
                                        <p:strVal val="hidden"/>
                                      </p:to>
                                    </p:set>
                                  </p:childTnLst>
                                </p:cTn>
                              </p:par>
                              <p:par>
                                <p:cTn fill="hold" nodeType="withEffect" presetClass="entr" presetID="2" presetSubtype="2">
                                  <p:stCondLst>
                                    <p:cond delay="0"/>
                                  </p:stCondLst>
                                  <p:childTnLst>
                                    <p:set>
                                      <p:cBhvr>
                                        <p:cTn dur="1" fill="hold">
                                          <p:stCondLst>
                                            <p:cond delay="0"/>
                                          </p:stCondLst>
                                        </p:cTn>
                                        <p:tgtEl>
                                          <p:spTgt spid="192"/>
                                        </p:tgtEl>
                                        <p:attrNameLst>
                                          <p:attrName>style.visibility</p:attrName>
                                        </p:attrNameLst>
                                      </p:cBhvr>
                                      <p:to>
                                        <p:strVal val="visible"/>
                                      </p:to>
                                    </p:set>
                                    <p:anim calcmode="lin" valueType="num">
                                      <p:cBhvr additive="base">
                                        <p:cTn dur="1000"/>
                                        <p:tgtEl>
                                          <p:spTgt spid="192"/>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83"/>
                                        </p:tgtEl>
                                        <p:attrNameLst>
                                          <p:attrName>style.visibility</p:attrName>
                                        </p:attrNameLst>
                                      </p:cBhvr>
                                      <p:to>
                                        <p:strVal val="visible"/>
                                      </p:to>
                                    </p:set>
                                    <p:anim calcmode="lin" valueType="num">
                                      <p:cBhvr additive="base">
                                        <p:cTn dur="1000"/>
                                        <p:tgtEl>
                                          <p:spTgt spid="183"/>
                                        </p:tgtEl>
                                        <p:attrNameLst>
                                          <p:attrName>ppt_x</p:attrName>
                                        </p:attrNameLst>
                                      </p:cBhvr>
                                      <p:tavLst>
                                        <p:tav fmla="" tm="0">
                                          <p:val>
                                            <p:strVal val="#ppt_x+1"/>
                                          </p:val>
                                        </p:tav>
                                        <p:tav fmla="" tm="100000">
                                          <p:val>
                                            <p:strVal val="#ppt_x"/>
                                          </p:val>
                                        </p:tav>
                                      </p:tavLst>
                                    </p:anim>
                                  </p:childTnLst>
                                </p:cTn>
                              </p:par>
                              <p:par>
                                <p:cTn fill="hold" nodeType="withEffect" presetClass="entr" presetID="10" presetSubtype="0">
                                  <p:stCondLst>
                                    <p:cond delay="0"/>
                                  </p:stCondLst>
                                  <p:childTnLst>
                                    <p:set>
                                      <p:cBhvr>
                                        <p:cTn dur="1" fill="hold">
                                          <p:stCondLst>
                                            <p:cond delay="0"/>
                                          </p:stCondLst>
                                        </p:cTn>
                                        <p:tgtEl>
                                          <p:spTgt spid="189"/>
                                        </p:tgtEl>
                                        <p:attrNameLst>
                                          <p:attrName>style.visibility</p:attrName>
                                        </p:attrNameLst>
                                      </p:cBhvr>
                                      <p:to>
                                        <p:strVal val="visible"/>
                                      </p:to>
                                    </p:set>
                                    <p:animEffect filter="fade" transition="in">
                                      <p:cBhvr>
                                        <p:cTn dur="1000"/>
                                        <p:tgtEl>
                                          <p:spTgt spid="189"/>
                                        </p:tgtEl>
                                      </p:cBhvr>
                                    </p:animEffect>
                                  </p:childTnLst>
                                </p:cTn>
                              </p:par>
                              <p:par>
                                <p:cTn fill="hold" nodeType="withEffect" presetClass="entr" presetID="10" presetSubtype="0">
                                  <p:stCondLst>
                                    <p:cond delay="0"/>
                                  </p:stCondLst>
                                  <p:childTnLst>
                                    <p:set>
                                      <p:cBhvr>
                                        <p:cTn dur="1" fill="hold">
                                          <p:stCondLst>
                                            <p:cond delay="0"/>
                                          </p:stCondLst>
                                        </p:cTn>
                                        <p:tgtEl>
                                          <p:spTgt spid="193"/>
                                        </p:tgtEl>
                                        <p:attrNameLst>
                                          <p:attrName>style.visibility</p:attrName>
                                        </p:attrNameLst>
                                      </p:cBhvr>
                                      <p:to>
                                        <p:strVal val="visible"/>
                                      </p:to>
                                    </p:set>
                                    <p:animEffect filter="fade" transition="in">
                                      <p:cBhvr>
                                        <p:cTn dur="1"/>
                                        <p:tgtEl>
                                          <p:spTgt spid="19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193"/>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189"/>
                                        </p:tgtEl>
                                        <p:attrNameLst>
                                          <p:attrName>style.visibility</p:attrName>
                                        </p:attrNameLst>
                                      </p:cBhvr>
                                      <p:to>
                                        <p:strVal val="hidden"/>
                                      </p:to>
                                    </p:set>
                                  </p:childTnLst>
                                </p:cTn>
                              </p:par>
                              <p:par>
                                <p:cTn fill="hold" nodeType="withEffect" presetClass="entr" presetID="2" presetSubtype="2">
                                  <p:stCondLst>
                                    <p:cond delay="0"/>
                                  </p:stCondLst>
                                  <p:childTnLst>
                                    <p:set>
                                      <p:cBhvr>
                                        <p:cTn dur="1" fill="hold">
                                          <p:stCondLst>
                                            <p:cond delay="0"/>
                                          </p:stCondLst>
                                        </p:cTn>
                                        <p:tgtEl>
                                          <p:spTgt spid="182"/>
                                        </p:tgtEl>
                                        <p:attrNameLst>
                                          <p:attrName>style.visibility</p:attrName>
                                        </p:attrNameLst>
                                      </p:cBhvr>
                                      <p:to>
                                        <p:strVal val="visible"/>
                                      </p:to>
                                    </p:set>
                                    <p:anim calcmode="lin" valueType="num">
                                      <p:cBhvr additive="base">
                                        <p:cTn dur="1000"/>
                                        <p:tgtEl>
                                          <p:spTgt spid="182"/>
                                        </p:tgtEl>
                                        <p:attrNameLst>
                                          <p:attrName>ppt_x</p:attrName>
                                        </p:attrNameLst>
                                      </p:cBhvr>
                                      <p:tavLst>
                                        <p:tav fmla="" tm="0">
                                          <p:val>
                                            <p:strVal val="#ppt_x+1"/>
                                          </p:val>
                                        </p:tav>
                                        <p:tav fmla="" tm="100000">
                                          <p:val>
                                            <p:strVal val="#ppt_x"/>
                                          </p:val>
                                        </p:tav>
                                      </p:tavLst>
                                    </p:anim>
                                  </p:childTnLst>
                                </p:cTn>
                              </p:par>
                              <p:par>
                                <p:cTn fill="hold" nodeType="withEffect" presetClass="entr" presetID="10" presetSubtype="0">
                                  <p:stCondLst>
                                    <p:cond delay="0"/>
                                  </p:stCondLst>
                                  <p:childTnLst>
                                    <p:set>
                                      <p:cBhvr>
                                        <p:cTn dur="1" fill="hold">
                                          <p:stCondLst>
                                            <p:cond delay="0"/>
                                          </p:stCondLst>
                                        </p:cTn>
                                        <p:tgtEl>
                                          <p:spTgt spid="191"/>
                                        </p:tgtEl>
                                        <p:attrNameLst>
                                          <p:attrName>style.visibility</p:attrName>
                                        </p:attrNameLst>
                                      </p:cBhvr>
                                      <p:to>
                                        <p:strVal val="visible"/>
                                      </p:to>
                                    </p:set>
                                    <p:animEffect filter="fade" transition="in">
                                      <p:cBhvr>
                                        <p:cTn dur="1000"/>
                                        <p:tgtEl>
                                          <p:spTgt spid="19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191"/>
                                        </p:tgtEl>
                                        <p:attrNameLst>
                                          <p:attrName>style.visibility</p:attrName>
                                        </p:attrNameLst>
                                      </p:cBhvr>
                                      <p:to>
                                        <p:strVal val="hidden"/>
                                      </p:to>
                                    </p:set>
                                  </p:childTnLst>
                                </p:cTn>
                              </p:par>
                              <p:par>
                                <p:cTn fill="hold" nodeType="withEffect" presetClass="entr" presetID="2" presetSubtype="2">
                                  <p:stCondLst>
                                    <p:cond delay="0"/>
                                  </p:stCondLst>
                                  <p:childTnLst>
                                    <p:set>
                                      <p:cBhvr>
                                        <p:cTn dur="1" fill="hold">
                                          <p:stCondLst>
                                            <p:cond delay="0"/>
                                          </p:stCondLst>
                                        </p:cTn>
                                        <p:tgtEl>
                                          <p:spTgt spid="184"/>
                                        </p:tgtEl>
                                        <p:attrNameLst>
                                          <p:attrName>style.visibility</p:attrName>
                                        </p:attrNameLst>
                                      </p:cBhvr>
                                      <p:to>
                                        <p:strVal val="visible"/>
                                      </p:to>
                                    </p:set>
                                    <p:anim calcmode="lin" valueType="num">
                                      <p:cBhvr additive="base">
                                        <p:cTn dur="1000"/>
                                        <p:tgtEl>
                                          <p:spTgt spid="184"/>
                                        </p:tgtEl>
                                        <p:attrNameLst>
                                          <p:attrName>ppt_x</p:attrName>
                                        </p:attrNameLst>
                                      </p:cBhvr>
                                      <p:tavLst>
                                        <p:tav fmla="" tm="0">
                                          <p:val>
                                            <p:strVal val="#ppt_x+1"/>
                                          </p:val>
                                        </p:tav>
                                        <p:tav fmla="" tm="100000">
                                          <p:val>
                                            <p:strVal val="#ppt_x"/>
                                          </p:val>
                                        </p:tav>
                                      </p:tavLst>
                                    </p:anim>
                                  </p:childTnLst>
                                </p:cTn>
                              </p:par>
                              <p:par>
                                <p:cTn fill="hold" nodeType="withEffect" presetClass="entr" presetID="10" presetSubtype="0">
                                  <p:stCondLst>
                                    <p:cond delay="0"/>
                                  </p:stCondLst>
                                  <p:childTnLst>
                                    <p:set>
                                      <p:cBhvr>
                                        <p:cTn dur="1" fill="hold">
                                          <p:stCondLst>
                                            <p:cond delay="0"/>
                                          </p:stCondLst>
                                        </p:cTn>
                                        <p:tgtEl>
                                          <p:spTgt spid="188"/>
                                        </p:tgtEl>
                                        <p:attrNameLst>
                                          <p:attrName>style.visibility</p:attrName>
                                        </p:attrNameLst>
                                      </p:cBhvr>
                                      <p:to>
                                        <p:strVal val="visible"/>
                                      </p:to>
                                    </p:set>
                                    <p:animEffect filter="fade" transition="in">
                                      <p:cBhvr>
                                        <p:cTn dur="1000"/>
                                        <p:tgtEl>
                                          <p:spTgt spid="18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188"/>
                                        </p:tgtEl>
                                        <p:attrNameLst>
                                          <p:attrName>style.visibility</p:attrName>
                                        </p:attrNameLst>
                                      </p:cBhvr>
                                      <p:to>
                                        <p:strVal val="hidden"/>
                                      </p:to>
                                    </p:set>
                                  </p:childTnLst>
                                </p:cTn>
                              </p:par>
                              <p:par>
                                <p:cTn fill="hold" nodeType="withEffect" presetClass="entr" presetID="2" presetSubtype="2">
                                  <p:stCondLst>
                                    <p:cond delay="0"/>
                                  </p:stCondLst>
                                  <p:childTnLst>
                                    <p:set>
                                      <p:cBhvr>
                                        <p:cTn dur="1" fill="hold">
                                          <p:stCondLst>
                                            <p:cond delay="0"/>
                                          </p:stCondLst>
                                        </p:cTn>
                                        <p:tgtEl>
                                          <p:spTgt spid="185"/>
                                        </p:tgtEl>
                                        <p:attrNameLst>
                                          <p:attrName>style.visibility</p:attrName>
                                        </p:attrNameLst>
                                      </p:cBhvr>
                                      <p:to>
                                        <p:strVal val="visible"/>
                                      </p:to>
                                    </p:set>
                                    <p:anim calcmode="lin" valueType="num">
                                      <p:cBhvr additive="base">
                                        <p:cTn dur="1000"/>
                                        <p:tgtEl>
                                          <p:spTgt spid="185"/>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7" name="Shape 197"/>
        <p:cNvGrpSpPr/>
        <p:nvPr/>
      </p:nvGrpSpPr>
      <p:grpSpPr>
        <a:xfrm>
          <a:off x="0" y="0"/>
          <a:ext cx="0" cy="0"/>
          <a:chOff x="0" y="0"/>
          <a:chExt cx="0" cy="0"/>
        </a:xfrm>
      </p:grpSpPr>
      <p:sp>
        <p:nvSpPr>
          <p:cNvPr id="198" name="Google Shape;198;p19"/>
          <p:cNvSpPr/>
          <p:nvPr/>
        </p:nvSpPr>
        <p:spPr>
          <a:xfrm>
            <a:off x="0" y="0"/>
            <a:ext cx="9144000" cy="579900"/>
          </a:xfrm>
          <a:prstGeom prst="rect">
            <a:avLst/>
          </a:prstGeom>
          <a:solidFill>
            <a:srgbClr val="041E4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9" name="Google Shape;199;p19"/>
          <p:cNvSpPr txBox="1"/>
          <p:nvPr/>
        </p:nvSpPr>
        <p:spPr>
          <a:xfrm>
            <a:off x="661650" y="0"/>
            <a:ext cx="7820700" cy="579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800">
                <a:solidFill>
                  <a:schemeClr val="lt1"/>
                </a:solidFill>
                <a:latin typeface="Calibri"/>
                <a:ea typeface="Calibri"/>
                <a:cs typeface="Calibri"/>
                <a:sym typeface="Calibri"/>
              </a:rPr>
              <a:t>Quantifying Momentum</a:t>
            </a:r>
            <a:endParaRPr b="1" sz="2800">
              <a:solidFill>
                <a:schemeClr val="lt1"/>
              </a:solidFill>
              <a:latin typeface="Calibri"/>
              <a:ea typeface="Calibri"/>
              <a:cs typeface="Calibri"/>
              <a:sym typeface="Calibri"/>
            </a:endParaRPr>
          </a:p>
        </p:txBody>
      </p:sp>
      <p:pic>
        <p:nvPicPr>
          <p:cNvPr id="200" name="Google Shape;200;p19"/>
          <p:cNvPicPr preferRelativeResize="0"/>
          <p:nvPr/>
        </p:nvPicPr>
        <p:blipFill>
          <a:blip r:embed="rId3">
            <a:alphaModFix/>
          </a:blip>
          <a:stretch>
            <a:fillRect/>
          </a:stretch>
        </p:blipFill>
        <p:spPr>
          <a:xfrm>
            <a:off x="8572626" y="49664"/>
            <a:ext cx="480550" cy="480550"/>
          </a:xfrm>
          <a:prstGeom prst="rect">
            <a:avLst/>
          </a:prstGeom>
          <a:noFill/>
          <a:ln>
            <a:noFill/>
          </a:ln>
        </p:spPr>
      </p:pic>
      <p:pic>
        <p:nvPicPr>
          <p:cNvPr id="201" name="Google Shape;201;p19"/>
          <p:cNvPicPr preferRelativeResize="0"/>
          <p:nvPr/>
        </p:nvPicPr>
        <p:blipFill>
          <a:blip r:embed="rId4">
            <a:alphaModFix/>
          </a:blip>
          <a:stretch>
            <a:fillRect/>
          </a:stretch>
        </p:blipFill>
        <p:spPr>
          <a:xfrm>
            <a:off x="90825" y="49675"/>
            <a:ext cx="480548" cy="480548"/>
          </a:xfrm>
          <a:prstGeom prst="rect">
            <a:avLst/>
          </a:prstGeom>
          <a:noFill/>
          <a:ln>
            <a:noFill/>
          </a:ln>
        </p:spPr>
      </p:pic>
      <p:sp>
        <p:nvSpPr>
          <p:cNvPr id="202" name="Google Shape;202;p19"/>
          <p:cNvSpPr txBox="1"/>
          <p:nvPr/>
        </p:nvSpPr>
        <p:spPr>
          <a:xfrm>
            <a:off x="571375" y="798425"/>
            <a:ext cx="7820700" cy="520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2000">
                <a:solidFill>
                  <a:schemeClr val="dk1"/>
                </a:solidFill>
                <a:latin typeface="Calibri"/>
                <a:ea typeface="Calibri"/>
                <a:cs typeface="Calibri"/>
                <a:sym typeface="Calibri"/>
              </a:rPr>
              <a:t>Momentum:</a:t>
            </a:r>
            <a:r>
              <a:rPr lang="en" sz="2000">
                <a:solidFill>
                  <a:schemeClr val="dk1"/>
                </a:solidFill>
                <a:latin typeface="Calibri"/>
                <a:ea typeface="Calibri"/>
                <a:cs typeface="Calibri"/>
                <a:sym typeface="Calibri"/>
              </a:rPr>
              <a:t> </a:t>
            </a:r>
            <a:r>
              <a:rPr lang="en" sz="2000">
                <a:solidFill>
                  <a:schemeClr val="dk1"/>
                </a:solidFill>
                <a:latin typeface="Calibri"/>
                <a:ea typeface="Calibri"/>
                <a:cs typeface="Calibri"/>
                <a:sym typeface="Calibri"/>
              </a:rPr>
              <a:t>Not something you can see, but something you can </a:t>
            </a:r>
            <a:r>
              <a:rPr b="1" lang="en" sz="2000">
                <a:solidFill>
                  <a:schemeClr val="dk1"/>
                </a:solidFill>
                <a:latin typeface="Calibri"/>
                <a:ea typeface="Calibri"/>
                <a:cs typeface="Calibri"/>
                <a:sym typeface="Calibri"/>
              </a:rPr>
              <a:t>feel</a:t>
            </a:r>
            <a:endParaRPr b="1" sz="1800">
              <a:solidFill>
                <a:schemeClr val="dk1"/>
              </a:solidFill>
            </a:endParaRPr>
          </a:p>
        </p:txBody>
      </p:sp>
      <p:sp>
        <p:nvSpPr>
          <p:cNvPr id="203" name="Google Shape;203;p19"/>
          <p:cNvSpPr/>
          <p:nvPr/>
        </p:nvSpPr>
        <p:spPr>
          <a:xfrm rot="10800000">
            <a:off x="3003875" y="1319225"/>
            <a:ext cx="1266000" cy="862200"/>
          </a:xfrm>
          <a:prstGeom prst="bentArrow">
            <a:avLst>
              <a:gd fmla="val 25000" name="adj1"/>
              <a:gd fmla="val 25000" name="adj2"/>
              <a:gd fmla="val 25000" name="adj3"/>
              <a:gd fmla="val 43750" name="adj4"/>
            </a:avLst>
          </a:prstGeom>
          <a:solidFill>
            <a:srgbClr val="041E4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04" name="Google Shape;204;p19"/>
          <p:cNvSpPr/>
          <p:nvPr/>
        </p:nvSpPr>
        <p:spPr>
          <a:xfrm flipH="1" rot="10800000">
            <a:off x="4835250" y="1319225"/>
            <a:ext cx="1267500" cy="862200"/>
          </a:xfrm>
          <a:prstGeom prst="bentArrow">
            <a:avLst>
              <a:gd fmla="val 25000" name="adj1"/>
              <a:gd fmla="val 25000" name="adj2"/>
              <a:gd fmla="val 25000" name="adj3"/>
              <a:gd fmla="val 43750" name="adj4"/>
            </a:avLst>
          </a:prstGeom>
          <a:solidFill>
            <a:srgbClr val="041E4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05" name="Google Shape;205;p19"/>
          <p:cNvSpPr/>
          <p:nvPr/>
        </p:nvSpPr>
        <p:spPr>
          <a:xfrm>
            <a:off x="1117900" y="1679450"/>
            <a:ext cx="1678200" cy="568200"/>
          </a:xfrm>
          <a:prstGeom prst="roundRect">
            <a:avLst>
              <a:gd fmla="val 16667" name="adj"/>
            </a:avLst>
          </a:prstGeom>
          <a:noFill/>
          <a:ln cap="flat" cmpd="sng" w="19050">
            <a:solidFill>
              <a:srgbClr val="041E4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Calibri"/>
                <a:ea typeface="Calibri"/>
                <a:cs typeface="Calibri"/>
                <a:sym typeface="Calibri"/>
              </a:rPr>
              <a:t>Runs</a:t>
            </a:r>
            <a:endParaRPr b="1" sz="1800">
              <a:latin typeface="Calibri"/>
              <a:ea typeface="Calibri"/>
              <a:cs typeface="Calibri"/>
              <a:sym typeface="Calibri"/>
            </a:endParaRPr>
          </a:p>
        </p:txBody>
      </p:sp>
      <p:sp>
        <p:nvSpPr>
          <p:cNvPr id="206" name="Google Shape;206;p19"/>
          <p:cNvSpPr/>
          <p:nvPr/>
        </p:nvSpPr>
        <p:spPr>
          <a:xfrm>
            <a:off x="6310525" y="1679450"/>
            <a:ext cx="1678200" cy="568200"/>
          </a:xfrm>
          <a:prstGeom prst="roundRect">
            <a:avLst>
              <a:gd fmla="val 16667" name="adj"/>
            </a:avLst>
          </a:prstGeom>
          <a:noFill/>
          <a:ln cap="flat" cmpd="sng" w="19050">
            <a:solidFill>
              <a:srgbClr val="041E4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Calibri"/>
                <a:ea typeface="Calibri"/>
                <a:cs typeface="Calibri"/>
                <a:sym typeface="Calibri"/>
              </a:rPr>
              <a:t>Hits</a:t>
            </a:r>
            <a:endParaRPr b="1" sz="1800">
              <a:latin typeface="Calibri"/>
              <a:ea typeface="Calibri"/>
              <a:cs typeface="Calibri"/>
              <a:sym typeface="Calibri"/>
            </a:endParaRPr>
          </a:p>
        </p:txBody>
      </p:sp>
      <p:sp>
        <p:nvSpPr>
          <p:cNvPr id="207" name="Google Shape;207;p19"/>
          <p:cNvSpPr/>
          <p:nvPr/>
        </p:nvSpPr>
        <p:spPr>
          <a:xfrm>
            <a:off x="3732900" y="3122075"/>
            <a:ext cx="1678200" cy="1830600"/>
          </a:xfrm>
          <a:prstGeom prst="roundRect">
            <a:avLst>
              <a:gd fmla="val 16667" name="adj"/>
            </a:avLst>
          </a:prstGeom>
          <a:noFill/>
          <a:ln cap="flat" cmpd="sng" w="19050">
            <a:solidFill>
              <a:srgbClr val="041E4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Holding all else constant, is there a </a:t>
            </a:r>
            <a:r>
              <a:rPr b="1" lang="en"/>
              <a:t>quantifiable</a:t>
            </a:r>
            <a:r>
              <a:rPr b="1" lang="en"/>
              <a:t> residual scoring effect</a:t>
            </a:r>
            <a:r>
              <a:rPr lang="en"/>
              <a:t> in baseball?</a:t>
            </a:r>
            <a:endParaRPr/>
          </a:p>
        </p:txBody>
      </p:sp>
      <p:sp>
        <p:nvSpPr>
          <p:cNvPr id="208" name="Google Shape;208;p19"/>
          <p:cNvSpPr txBox="1"/>
          <p:nvPr/>
        </p:nvSpPr>
        <p:spPr>
          <a:xfrm>
            <a:off x="3746700" y="2690325"/>
            <a:ext cx="1650600" cy="408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u="sng">
                <a:solidFill>
                  <a:schemeClr val="dk1"/>
                </a:solidFill>
                <a:latin typeface="Calibri"/>
                <a:ea typeface="Calibri"/>
                <a:cs typeface="Calibri"/>
                <a:sym typeface="Calibri"/>
              </a:rPr>
              <a:t>Question:</a:t>
            </a:r>
            <a:endParaRPr b="1" sz="2000" u="sng">
              <a:solidFill>
                <a:schemeClr val="dk1"/>
              </a:solidFill>
              <a:latin typeface="Calibri"/>
              <a:ea typeface="Calibri"/>
              <a:cs typeface="Calibri"/>
              <a:sym typeface="Calibri"/>
            </a:endParaRPr>
          </a:p>
        </p:txBody>
      </p:sp>
      <p:sp>
        <p:nvSpPr>
          <p:cNvPr id="209" name="Google Shape;209;p19"/>
          <p:cNvSpPr/>
          <p:nvPr/>
        </p:nvSpPr>
        <p:spPr>
          <a:xfrm>
            <a:off x="1117900" y="2690325"/>
            <a:ext cx="1678200" cy="943200"/>
          </a:xfrm>
          <a:prstGeom prst="roundRect">
            <a:avLst>
              <a:gd fmla="val 16667" name="adj"/>
            </a:avLst>
          </a:prstGeom>
          <a:noFill/>
          <a:ln cap="flat" cmpd="sng" w="19050">
            <a:solidFill>
              <a:srgbClr val="041E4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latin typeface="Calibri"/>
                <a:ea typeface="Calibri"/>
                <a:cs typeface="Calibri"/>
                <a:sym typeface="Calibri"/>
              </a:rPr>
              <a:t>Evaluate </a:t>
            </a:r>
            <a:r>
              <a:rPr b="1" lang="en" sz="1600">
                <a:latin typeface="Calibri"/>
                <a:ea typeface="Calibri"/>
                <a:cs typeface="Calibri"/>
                <a:sym typeface="Calibri"/>
              </a:rPr>
              <a:t>at bats</a:t>
            </a:r>
            <a:r>
              <a:rPr lang="en" sz="1600">
                <a:latin typeface="Calibri"/>
                <a:ea typeface="Calibri"/>
                <a:cs typeface="Calibri"/>
                <a:sym typeface="Calibri"/>
              </a:rPr>
              <a:t> after </a:t>
            </a:r>
            <a:r>
              <a:rPr b="1" lang="en" sz="1600">
                <a:latin typeface="Calibri"/>
                <a:ea typeface="Calibri"/>
                <a:cs typeface="Calibri"/>
                <a:sym typeface="Calibri"/>
              </a:rPr>
              <a:t>runs score</a:t>
            </a:r>
            <a:endParaRPr b="1" sz="1600">
              <a:latin typeface="Calibri"/>
              <a:ea typeface="Calibri"/>
              <a:cs typeface="Calibri"/>
              <a:sym typeface="Calibri"/>
            </a:endParaRPr>
          </a:p>
        </p:txBody>
      </p:sp>
      <p:sp>
        <p:nvSpPr>
          <p:cNvPr id="210" name="Google Shape;210;p19"/>
          <p:cNvSpPr/>
          <p:nvPr/>
        </p:nvSpPr>
        <p:spPr>
          <a:xfrm>
            <a:off x="6310525" y="2690325"/>
            <a:ext cx="1678200" cy="943200"/>
          </a:xfrm>
          <a:prstGeom prst="roundRect">
            <a:avLst>
              <a:gd fmla="val 16667" name="adj"/>
            </a:avLst>
          </a:prstGeom>
          <a:noFill/>
          <a:ln cap="flat" cmpd="sng" w="19050">
            <a:solidFill>
              <a:srgbClr val="041E4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latin typeface="Calibri"/>
                <a:ea typeface="Calibri"/>
                <a:cs typeface="Calibri"/>
                <a:sym typeface="Calibri"/>
              </a:rPr>
              <a:t>Evaluate </a:t>
            </a:r>
            <a:r>
              <a:rPr b="1" lang="en" sz="1600">
                <a:latin typeface="Calibri"/>
                <a:ea typeface="Calibri"/>
                <a:cs typeface="Calibri"/>
                <a:sym typeface="Calibri"/>
              </a:rPr>
              <a:t>at bats</a:t>
            </a:r>
            <a:r>
              <a:rPr lang="en" sz="1600">
                <a:latin typeface="Calibri"/>
                <a:ea typeface="Calibri"/>
                <a:cs typeface="Calibri"/>
                <a:sym typeface="Calibri"/>
              </a:rPr>
              <a:t> after </a:t>
            </a:r>
            <a:r>
              <a:rPr b="1" lang="en" sz="1600">
                <a:latin typeface="Calibri"/>
                <a:ea typeface="Calibri"/>
                <a:cs typeface="Calibri"/>
                <a:sym typeface="Calibri"/>
              </a:rPr>
              <a:t>hits</a:t>
            </a:r>
            <a:endParaRPr b="1" sz="1600">
              <a:latin typeface="Calibri"/>
              <a:ea typeface="Calibri"/>
              <a:cs typeface="Calibri"/>
              <a:sym typeface="Calibri"/>
            </a:endParaRPr>
          </a:p>
        </p:txBody>
      </p:sp>
      <p:sp>
        <p:nvSpPr>
          <p:cNvPr id="211" name="Google Shape;211;p19"/>
          <p:cNvSpPr/>
          <p:nvPr/>
        </p:nvSpPr>
        <p:spPr>
          <a:xfrm flipH="1" rot="10800000">
            <a:off x="1845650" y="3733925"/>
            <a:ext cx="1515900" cy="709500"/>
          </a:xfrm>
          <a:prstGeom prst="bentArrow">
            <a:avLst>
              <a:gd fmla="val 25000" name="adj1"/>
              <a:gd fmla="val 25000" name="adj2"/>
              <a:gd fmla="val 33443" name="adj3"/>
              <a:gd fmla="val 43750" name="adj4"/>
            </a:avLst>
          </a:prstGeom>
          <a:solidFill>
            <a:srgbClr val="041E4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12" name="Google Shape;212;p19"/>
          <p:cNvSpPr/>
          <p:nvPr/>
        </p:nvSpPr>
        <p:spPr>
          <a:xfrm rot="10800000">
            <a:off x="5800825" y="3733925"/>
            <a:ext cx="1515900" cy="709500"/>
          </a:xfrm>
          <a:prstGeom prst="bentArrow">
            <a:avLst>
              <a:gd fmla="val 25000" name="adj1"/>
              <a:gd fmla="val 25000" name="adj2"/>
              <a:gd fmla="val 32935" name="adj3"/>
              <a:gd fmla="val 43750" name="adj4"/>
            </a:avLst>
          </a:prstGeom>
          <a:solidFill>
            <a:srgbClr val="041E4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13" name="Google Shape;213;p19"/>
          <p:cNvSpPr/>
          <p:nvPr/>
        </p:nvSpPr>
        <p:spPr>
          <a:xfrm>
            <a:off x="1789900" y="2296188"/>
            <a:ext cx="334200" cy="345600"/>
          </a:xfrm>
          <a:prstGeom prst="downArrow">
            <a:avLst>
              <a:gd fmla="val 50000" name="adj1"/>
              <a:gd fmla="val 50000" name="adj2"/>
            </a:avLst>
          </a:prstGeom>
          <a:solidFill>
            <a:srgbClr val="041E4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14" name="Google Shape;214;p19"/>
          <p:cNvSpPr/>
          <p:nvPr/>
        </p:nvSpPr>
        <p:spPr>
          <a:xfrm>
            <a:off x="6982525" y="2296175"/>
            <a:ext cx="334200" cy="345600"/>
          </a:xfrm>
          <a:prstGeom prst="downArrow">
            <a:avLst>
              <a:gd fmla="val 50000" name="adj1"/>
              <a:gd fmla="val 50000" name="adj2"/>
            </a:avLst>
          </a:prstGeom>
          <a:solidFill>
            <a:srgbClr val="041E4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18" name="Shape 218"/>
        <p:cNvGrpSpPr/>
        <p:nvPr/>
      </p:nvGrpSpPr>
      <p:grpSpPr>
        <a:xfrm>
          <a:off x="0" y="0"/>
          <a:ext cx="0" cy="0"/>
          <a:chOff x="0" y="0"/>
          <a:chExt cx="0" cy="0"/>
        </a:xfrm>
      </p:grpSpPr>
      <p:sp>
        <p:nvSpPr>
          <p:cNvPr id="219" name="Google Shape;219;p20"/>
          <p:cNvSpPr/>
          <p:nvPr/>
        </p:nvSpPr>
        <p:spPr>
          <a:xfrm>
            <a:off x="0" y="0"/>
            <a:ext cx="9144000" cy="579900"/>
          </a:xfrm>
          <a:prstGeom prst="rect">
            <a:avLst/>
          </a:prstGeom>
          <a:solidFill>
            <a:srgbClr val="041E4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20" name="Google Shape;220;p20"/>
          <p:cNvSpPr txBox="1"/>
          <p:nvPr/>
        </p:nvSpPr>
        <p:spPr>
          <a:xfrm>
            <a:off x="661650" y="0"/>
            <a:ext cx="7820700" cy="579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800">
                <a:solidFill>
                  <a:schemeClr val="lt1"/>
                </a:solidFill>
                <a:latin typeface="Calibri"/>
                <a:ea typeface="Calibri"/>
                <a:cs typeface="Calibri"/>
                <a:sym typeface="Calibri"/>
              </a:rPr>
              <a:t>Momentum Marginal Effects</a:t>
            </a:r>
            <a:endParaRPr b="1" sz="2800">
              <a:solidFill>
                <a:schemeClr val="lt1"/>
              </a:solidFill>
              <a:latin typeface="Calibri"/>
              <a:ea typeface="Calibri"/>
              <a:cs typeface="Calibri"/>
              <a:sym typeface="Calibri"/>
            </a:endParaRPr>
          </a:p>
        </p:txBody>
      </p:sp>
      <p:pic>
        <p:nvPicPr>
          <p:cNvPr id="221" name="Google Shape;221;p20"/>
          <p:cNvPicPr preferRelativeResize="0"/>
          <p:nvPr/>
        </p:nvPicPr>
        <p:blipFill>
          <a:blip r:embed="rId3">
            <a:alphaModFix/>
          </a:blip>
          <a:stretch>
            <a:fillRect/>
          </a:stretch>
        </p:blipFill>
        <p:spPr>
          <a:xfrm>
            <a:off x="8572626" y="49664"/>
            <a:ext cx="480550" cy="480550"/>
          </a:xfrm>
          <a:prstGeom prst="rect">
            <a:avLst/>
          </a:prstGeom>
          <a:noFill/>
          <a:ln>
            <a:noFill/>
          </a:ln>
        </p:spPr>
      </p:pic>
      <p:pic>
        <p:nvPicPr>
          <p:cNvPr id="222" name="Google Shape;222;p20"/>
          <p:cNvPicPr preferRelativeResize="0"/>
          <p:nvPr/>
        </p:nvPicPr>
        <p:blipFill>
          <a:blip r:embed="rId4">
            <a:alphaModFix/>
          </a:blip>
          <a:stretch>
            <a:fillRect/>
          </a:stretch>
        </p:blipFill>
        <p:spPr>
          <a:xfrm>
            <a:off x="90825" y="49675"/>
            <a:ext cx="480548" cy="480548"/>
          </a:xfrm>
          <a:prstGeom prst="rect">
            <a:avLst/>
          </a:prstGeom>
          <a:noFill/>
          <a:ln>
            <a:noFill/>
          </a:ln>
        </p:spPr>
      </p:pic>
      <p:sp>
        <p:nvSpPr>
          <p:cNvPr id="223" name="Google Shape;223;p20"/>
          <p:cNvSpPr/>
          <p:nvPr/>
        </p:nvSpPr>
        <p:spPr>
          <a:xfrm>
            <a:off x="1495650" y="1496200"/>
            <a:ext cx="1678200" cy="568200"/>
          </a:xfrm>
          <a:prstGeom prst="roundRect">
            <a:avLst>
              <a:gd fmla="val 16667" name="adj"/>
            </a:avLst>
          </a:prstGeom>
          <a:noFill/>
          <a:ln cap="flat" cmpd="sng" w="19050">
            <a:solidFill>
              <a:srgbClr val="041E4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Calibri"/>
                <a:ea typeface="Calibri"/>
                <a:cs typeface="Calibri"/>
                <a:sym typeface="Calibri"/>
              </a:rPr>
              <a:t>Runs</a:t>
            </a:r>
            <a:endParaRPr b="1" sz="1800">
              <a:latin typeface="Calibri"/>
              <a:ea typeface="Calibri"/>
              <a:cs typeface="Calibri"/>
              <a:sym typeface="Calibri"/>
            </a:endParaRPr>
          </a:p>
        </p:txBody>
      </p:sp>
      <p:sp>
        <p:nvSpPr>
          <p:cNvPr id="224" name="Google Shape;224;p20"/>
          <p:cNvSpPr/>
          <p:nvPr/>
        </p:nvSpPr>
        <p:spPr>
          <a:xfrm>
            <a:off x="5973500" y="1496200"/>
            <a:ext cx="1678200" cy="568200"/>
          </a:xfrm>
          <a:prstGeom prst="roundRect">
            <a:avLst>
              <a:gd fmla="val 16667" name="adj"/>
            </a:avLst>
          </a:prstGeom>
          <a:noFill/>
          <a:ln cap="flat" cmpd="sng" w="19050">
            <a:solidFill>
              <a:srgbClr val="041E4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Calibri"/>
                <a:ea typeface="Calibri"/>
                <a:cs typeface="Calibri"/>
                <a:sym typeface="Calibri"/>
              </a:rPr>
              <a:t>Hits</a:t>
            </a:r>
            <a:endParaRPr b="1" sz="1800">
              <a:latin typeface="Calibri"/>
              <a:ea typeface="Calibri"/>
              <a:cs typeface="Calibri"/>
              <a:sym typeface="Calibri"/>
            </a:endParaRPr>
          </a:p>
        </p:txBody>
      </p:sp>
      <p:sp>
        <p:nvSpPr>
          <p:cNvPr id="225" name="Google Shape;225;p20"/>
          <p:cNvSpPr txBox="1"/>
          <p:nvPr/>
        </p:nvSpPr>
        <p:spPr>
          <a:xfrm>
            <a:off x="172800" y="741500"/>
            <a:ext cx="8798400" cy="662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chemeClr val="dk1"/>
                </a:solidFill>
                <a:latin typeface="Calibri"/>
                <a:ea typeface="Calibri"/>
                <a:cs typeface="Calibri"/>
                <a:sym typeface="Calibri"/>
              </a:rPr>
              <a:t>Logit</a:t>
            </a:r>
            <a:r>
              <a:rPr b="1" lang="en" sz="1600">
                <a:solidFill>
                  <a:schemeClr val="dk1"/>
                </a:solidFill>
                <a:latin typeface="Calibri"/>
                <a:ea typeface="Calibri"/>
                <a:cs typeface="Calibri"/>
                <a:sym typeface="Calibri"/>
              </a:rPr>
              <a:t>: </a:t>
            </a:r>
            <a:r>
              <a:rPr lang="en" sz="1600">
                <a:solidFill>
                  <a:schemeClr val="dk1"/>
                </a:solidFill>
                <a:latin typeface="Calibri"/>
                <a:ea typeface="Calibri"/>
                <a:cs typeface="Calibri"/>
                <a:sym typeface="Calibri"/>
              </a:rPr>
              <a:t>Holding game state, team quality, batter quality, and runs scored constant, is there </a:t>
            </a:r>
            <a:r>
              <a:rPr lang="en" sz="1600">
                <a:solidFill>
                  <a:schemeClr val="dk1"/>
                </a:solidFill>
                <a:latin typeface="Calibri"/>
                <a:ea typeface="Calibri"/>
                <a:cs typeface="Calibri"/>
                <a:sym typeface="Calibri"/>
              </a:rPr>
              <a:t>quantifiable</a:t>
            </a:r>
            <a:r>
              <a:rPr lang="en" sz="1600">
                <a:solidFill>
                  <a:schemeClr val="dk1"/>
                </a:solidFill>
                <a:latin typeface="Calibri"/>
                <a:ea typeface="Calibri"/>
                <a:cs typeface="Calibri"/>
                <a:sym typeface="Calibri"/>
              </a:rPr>
              <a:t> residual scoring effect (momentum)?</a:t>
            </a:r>
            <a:endParaRPr sz="1600">
              <a:solidFill>
                <a:schemeClr val="dk1"/>
              </a:solidFill>
              <a:latin typeface="Calibri"/>
              <a:ea typeface="Calibri"/>
              <a:cs typeface="Calibri"/>
              <a:sym typeface="Calibri"/>
            </a:endParaRPr>
          </a:p>
          <a:p>
            <a:pPr indent="0" lvl="0" marL="0" rtl="0" algn="l">
              <a:spcBef>
                <a:spcPts val="0"/>
              </a:spcBef>
              <a:spcAft>
                <a:spcPts val="0"/>
              </a:spcAft>
              <a:buNone/>
            </a:pPr>
            <a:r>
              <a:t/>
            </a:r>
            <a:endParaRPr sz="1800">
              <a:solidFill>
                <a:srgbClr val="041E42"/>
              </a:solidFill>
              <a:latin typeface="Calibri"/>
              <a:ea typeface="Calibri"/>
              <a:cs typeface="Calibri"/>
              <a:sym typeface="Calibri"/>
            </a:endParaRPr>
          </a:p>
        </p:txBody>
      </p:sp>
      <p:pic>
        <p:nvPicPr>
          <p:cNvPr id="226" name="Google Shape;226;p20" title="hits_me.png"/>
          <p:cNvPicPr preferRelativeResize="0"/>
          <p:nvPr/>
        </p:nvPicPr>
        <p:blipFill>
          <a:blip r:embed="rId5">
            <a:alphaModFix/>
          </a:blip>
          <a:stretch>
            <a:fillRect/>
          </a:stretch>
        </p:blipFill>
        <p:spPr>
          <a:xfrm>
            <a:off x="4731838" y="2224050"/>
            <a:ext cx="4161500" cy="2773660"/>
          </a:xfrm>
          <a:prstGeom prst="rect">
            <a:avLst/>
          </a:prstGeom>
          <a:noFill/>
          <a:ln cap="flat" cmpd="sng" w="19050">
            <a:solidFill>
              <a:srgbClr val="000000"/>
            </a:solidFill>
            <a:prstDash val="solid"/>
            <a:round/>
            <a:headEnd len="sm" w="sm" type="none"/>
            <a:tailEnd len="sm" w="sm" type="none"/>
          </a:ln>
        </p:spPr>
      </p:pic>
      <p:pic>
        <p:nvPicPr>
          <p:cNvPr id="227" name="Google Shape;227;p20" title="runs_me.png"/>
          <p:cNvPicPr preferRelativeResize="0"/>
          <p:nvPr/>
        </p:nvPicPr>
        <p:blipFill>
          <a:blip r:embed="rId6">
            <a:alphaModFix/>
          </a:blip>
          <a:stretch>
            <a:fillRect/>
          </a:stretch>
        </p:blipFill>
        <p:spPr>
          <a:xfrm>
            <a:off x="250663" y="2224050"/>
            <a:ext cx="4161500" cy="2773649"/>
          </a:xfrm>
          <a:prstGeom prst="rect">
            <a:avLst/>
          </a:prstGeom>
          <a:noFill/>
          <a:ln cap="flat" cmpd="sng" w="19050">
            <a:solidFill>
              <a:srgbClr val="000000"/>
            </a:solidFill>
            <a:prstDash val="solid"/>
            <a:round/>
            <a:headEnd len="sm" w="sm" type="none"/>
            <a:tailEnd len="sm" w="sm" type="none"/>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1" name="Shape 231"/>
        <p:cNvGrpSpPr/>
        <p:nvPr/>
      </p:nvGrpSpPr>
      <p:grpSpPr>
        <a:xfrm>
          <a:off x="0" y="0"/>
          <a:ext cx="0" cy="0"/>
          <a:chOff x="0" y="0"/>
          <a:chExt cx="0" cy="0"/>
        </a:xfrm>
      </p:grpSpPr>
      <p:sp>
        <p:nvSpPr>
          <p:cNvPr id="232" name="Google Shape;232;p21"/>
          <p:cNvSpPr/>
          <p:nvPr/>
        </p:nvSpPr>
        <p:spPr>
          <a:xfrm>
            <a:off x="0" y="0"/>
            <a:ext cx="9144000" cy="579900"/>
          </a:xfrm>
          <a:prstGeom prst="rect">
            <a:avLst/>
          </a:prstGeom>
          <a:solidFill>
            <a:srgbClr val="041E4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33" name="Google Shape;233;p21"/>
          <p:cNvSpPr txBox="1"/>
          <p:nvPr/>
        </p:nvSpPr>
        <p:spPr>
          <a:xfrm>
            <a:off x="661650" y="0"/>
            <a:ext cx="7820700" cy="579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800">
                <a:solidFill>
                  <a:schemeClr val="lt1"/>
                </a:solidFill>
                <a:latin typeface="Calibri"/>
                <a:ea typeface="Calibri"/>
                <a:cs typeface="Calibri"/>
                <a:sym typeface="Calibri"/>
              </a:rPr>
              <a:t>How Does Momentum Fit?</a:t>
            </a:r>
            <a:endParaRPr b="1" sz="2800">
              <a:solidFill>
                <a:schemeClr val="lt1"/>
              </a:solidFill>
              <a:latin typeface="Calibri"/>
              <a:ea typeface="Calibri"/>
              <a:cs typeface="Calibri"/>
              <a:sym typeface="Calibri"/>
            </a:endParaRPr>
          </a:p>
        </p:txBody>
      </p:sp>
      <p:pic>
        <p:nvPicPr>
          <p:cNvPr id="234" name="Google Shape;234;p21"/>
          <p:cNvPicPr preferRelativeResize="0"/>
          <p:nvPr/>
        </p:nvPicPr>
        <p:blipFill>
          <a:blip r:embed="rId3">
            <a:alphaModFix/>
          </a:blip>
          <a:stretch>
            <a:fillRect/>
          </a:stretch>
        </p:blipFill>
        <p:spPr>
          <a:xfrm>
            <a:off x="8572626" y="49664"/>
            <a:ext cx="480550" cy="480550"/>
          </a:xfrm>
          <a:prstGeom prst="rect">
            <a:avLst/>
          </a:prstGeom>
          <a:noFill/>
          <a:ln>
            <a:noFill/>
          </a:ln>
        </p:spPr>
      </p:pic>
      <p:pic>
        <p:nvPicPr>
          <p:cNvPr id="235" name="Google Shape;235;p21"/>
          <p:cNvPicPr preferRelativeResize="0"/>
          <p:nvPr/>
        </p:nvPicPr>
        <p:blipFill>
          <a:blip r:embed="rId4">
            <a:alphaModFix/>
          </a:blip>
          <a:stretch>
            <a:fillRect/>
          </a:stretch>
        </p:blipFill>
        <p:spPr>
          <a:xfrm>
            <a:off x="90825" y="49675"/>
            <a:ext cx="480548" cy="480548"/>
          </a:xfrm>
          <a:prstGeom prst="rect">
            <a:avLst/>
          </a:prstGeom>
          <a:noFill/>
          <a:ln>
            <a:noFill/>
          </a:ln>
        </p:spPr>
      </p:pic>
      <p:sp>
        <p:nvSpPr>
          <p:cNvPr id="236" name="Google Shape;236;p21"/>
          <p:cNvSpPr/>
          <p:nvPr/>
        </p:nvSpPr>
        <p:spPr>
          <a:xfrm>
            <a:off x="2017925" y="825425"/>
            <a:ext cx="1678200" cy="568200"/>
          </a:xfrm>
          <a:prstGeom prst="roundRect">
            <a:avLst>
              <a:gd fmla="val 16667" name="adj"/>
            </a:avLst>
          </a:prstGeom>
          <a:noFill/>
          <a:ln cap="flat" cmpd="sng" w="19050">
            <a:solidFill>
              <a:srgbClr val="041E4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Calibri"/>
                <a:ea typeface="Calibri"/>
                <a:cs typeface="Calibri"/>
                <a:sym typeface="Calibri"/>
              </a:rPr>
              <a:t>Momentum</a:t>
            </a:r>
            <a:endParaRPr b="1" sz="1800">
              <a:latin typeface="Calibri"/>
              <a:ea typeface="Calibri"/>
              <a:cs typeface="Calibri"/>
              <a:sym typeface="Calibri"/>
            </a:endParaRPr>
          </a:p>
        </p:txBody>
      </p:sp>
      <p:sp>
        <p:nvSpPr>
          <p:cNvPr id="237" name="Google Shape;237;p21"/>
          <p:cNvSpPr/>
          <p:nvPr/>
        </p:nvSpPr>
        <p:spPr>
          <a:xfrm flipH="1" rot="-5400000">
            <a:off x="1310350" y="1000225"/>
            <a:ext cx="629400" cy="623700"/>
          </a:xfrm>
          <a:prstGeom prst="bentArrow">
            <a:avLst>
              <a:gd fmla="val 25000" name="adj1"/>
              <a:gd fmla="val 25000" name="adj2"/>
              <a:gd fmla="val 25000" name="adj3"/>
              <a:gd fmla="val 43750" name="adj4"/>
            </a:avLst>
          </a:prstGeom>
          <a:solidFill>
            <a:srgbClr val="041E4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38" name="Google Shape;238;p21"/>
          <p:cNvSpPr/>
          <p:nvPr/>
        </p:nvSpPr>
        <p:spPr>
          <a:xfrm>
            <a:off x="728000" y="1691425"/>
            <a:ext cx="1587900" cy="1145400"/>
          </a:xfrm>
          <a:prstGeom prst="roundRect">
            <a:avLst>
              <a:gd fmla="val 16667" name="adj"/>
            </a:avLst>
          </a:prstGeom>
          <a:solidFill>
            <a:schemeClr val="lt1"/>
          </a:solidFill>
          <a:ln cap="flat" cmpd="sng" w="28575">
            <a:solidFill>
              <a:srgbClr val="041E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 sz="1600">
                <a:solidFill>
                  <a:srgbClr val="020C1A"/>
                </a:solidFill>
                <a:latin typeface="Calibri"/>
                <a:ea typeface="Calibri"/>
                <a:cs typeface="Calibri"/>
                <a:sym typeface="Calibri"/>
              </a:rPr>
              <a:t>Threat:</a:t>
            </a:r>
            <a:endParaRPr b="1" sz="1600">
              <a:solidFill>
                <a:srgbClr val="020C1A"/>
              </a:solidFill>
              <a:latin typeface="Calibri"/>
              <a:ea typeface="Calibri"/>
              <a:cs typeface="Calibri"/>
              <a:sym typeface="Calibri"/>
            </a:endParaRPr>
          </a:p>
          <a:p>
            <a:pPr indent="0" lvl="0" marL="0" marR="0" rtl="0" algn="ctr">
              <a:lnSpc>
                <a:spcPct val="100000"/>
              </a:lnSpc>
              <a:spcBef>
                <a:spcPts val="0"/>
              </a:spcBef>
              <a:spcAft>
                <a:spcPts val="0"/>
              </a:spcAft>
              <a:buNone/>
            </a:pPr>
            <a:r>
              <a:rPr lang="en" sz="1600">
                <a:solidFill>
                  <a:srgbClr val="020C1A"/>
                </a:solidFill>
                <a:latin typeface="Calibri"/>
                <a:ea typeface="Calibri"/>
                <a:cs typeface="Calibri"/>
                <a:sym typeface="Calibri"/>
              </a:rPr>
              <a:t>What threat does the situation pose?</a:t>
            </a:r>
            <a:endParaRPr sz="1600">
              <a:solidFill>
                <a:srgbClr val="020C1A"/>
              </a:solidFill>
              <a:latin typeface="Calibri"/>
              <a:ea typeface="Calibri"/>
              <a:cs typeface="Calibri"/>
              <a:sym typeface="Calibri"/>
            </a:endParaRPr>
          </a:p>
        </p:txBody>
      </p:sp>
      <p:sp>
        <p:nvSpPr>
          <p:cNvPr id="239" name="Google Shape;239;p21"/>
          <p:cNvSpPr/>
          <p:nvPr/>
        </p:nvSpPr>
        <p:spPr>
          <a:xfrm>
            <a:off x="2642750" y="1969825"/>
            <a:ext cx="629400" cy="638100"/>
          </a:xfrm>
          <a:prstGeom prst="mathMultiply">
            <a:avLst>
              <a:gd fmla="val 23520" name="adj1"/>
            </a:avLst>
          </a:prstGeom>
          <a:solidFill>
            <a:schemeClr val="lt1"/>
          </a:solidFill>
          <a:ln cap="flat" cmpd="sng" w="28575">
            <a:solidFill>
              <a:srgbClr val="041E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b="1" sz="2400">
              <a:solidFill>
                <a:srgbClr val="020C1A"/>
              </a:solidFill>
              <a:latin typeface="Calibri"/>
              <a:ea typeface="Calibri"/>
              <a:cs typeface="Calibri"/>
              <a:sym typeface="Calibri"/>
            </a:endParaRPr>
          </a:p>
        </p:txBody>
      </p:sp>
      <p:sp>
        <p:nvSpPr>
          <p:cNvPr id="240" name="Google Shape;240;p21"/>
          <p:cNvSpPr/>
          <p:nvPr/>
        </p:nvSpPr>
        <p:spPr>
          <a:xfrm>
            <a:off x="3707825" y="1691425"/>
            <a:ext cx="1533600" cy="1194900"/>
          </a:xfrm>
          <a:prstGeom prst="roundRect">
            <a:avLst>
              <a:gd fmla="val 16667" name="adj"/>
            </a:avLst>
          </a:prstGeom>
          <a:solidFill>
            <a:schemeClr val="lt1"/>
          </a:solidFill>
          <a:ln cap="flat" cmpd="sng" w="28575">
            <a:solidFill>
              <a:srgbClr val="041E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 sz="1600">
                <a:solidFill>
                  <a:srgbClr val="020C1A"/>
                </a:solidFill>
                <a:latin typeface="Calibri"/>
                <a:ea typeface="Calibri"/>
                <a:cs typeface="Calibri"/>
                <a:sym typeface="Calibri"/>
              </a:rPr>
              <a:t>Pressure: </a:t>
            </a:r>
            <a:endParaRPr b="1" sz="1600">
              <a:solidFill>
                <a:srgbClr val="020C1A"/>
              </a:solidFill>
              <a:latin typeface="Calibri"/>
              <a:ea typeface="Calibri"/>
              <a:cs typeface="Calibri"/>
              <a:sym typeface="Calibri"/>
            </a:endParaRPr>
          </a:p>
          <a:p>
            <a:pPr indent="0" lvl="0" marL="0" marR="0" rtl="0" algn="ctr">
              <a:lnSpc>
                <a:spcPct val="100000"/>
              </a:lnSpc>
              <a:spcBef>
                <a:spcPts val="0"/>
              </a:spcBef>
              <a:spcAft>
                <a:spcPts val="0"/>
              </a:spcAft>
              <a:buNone/>
            </a:pPr>
            <a:r>
              <a:rPr lang="en" sz="1600">
                <a:solidFill>
                  <a:srgbClr val="020C1A"/>
                </a:solidFill>
                <a:latin typeface="Calibri"/>
                <a:ea typeface="Calibri"/>
                <a:cs typeface="Calibri"/>
                <a:sym typeface="Calibri"/>
              </a:rPr>
              <a:t>What kind of pressure is on the pitcher?</a:t>
            </a:r>
            <a:endParaRPr sz="1600">
              <a:solidFill>
                <a:srgbClr val="020C1A"/>
              </a:solidFill>
              <a:latin typeface="Calibri"/>
              <a:ea typeface="Calibri"/>
              <a:cs typeface="Calibri"/>
              <a:sym typeface="Calibri"/>
            </a:endParaRPr>
          </a:p>
        </p:txBody>
      </p:sp>
      <p:sp>
        <p:nvSpPr>
          <p:cNvPr id="241" name="Google Shape;241;p21"/>
          <p:cNvSpPr/>
          <p:nvPr/>
        </p:nvSpPr>
        <p:spPr>
          <a:xfrm>
            <a:off x="5677100" y="2026825"/>
            <a:ext cx="629400" cy="524100"/>
          </a:xfrm>
          <a:prstGeom prst="mathEqual">
            <a:avLst>
              <a:gd fmla="val 23520" name="adj1"/>
              <a:gd fmla="val 11760" name="adj2"/>
            </a:avLst>
          </a:prstGeom>
          <a:solidFill>
            <a:schemeClr val="lt1"/>
          </a:solidFill>
          <a:ln cap="flat" cmpd="sng" w="28575">
            <a:solidFill>
              <a:srgbClr val="041E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b="1" sz="2400">
              <a:solidFill>
                <a:srgbClr val="020C1A"/>
              </a:solidFill>
              <a:latin typeface="Calibri"/>
              <a:ea typeface="Calibri"/>
              <a:cs typeface="Calibri"/>
              <a:sym typeface="Calibri"/>
            </a:endParaRPr>
          </a:p>
        </p:txBody>
      </p:sp>
      <p:sp>
        <p:nvSpPr>
          <p:cNvPr id="242" name="Google Shape;242;p21"/>
          <p:cNvSpPr/>
          <p:nvPr/>
        </p:nvSpPr>
        <p:spPr>
          <a:xfrm>
            <a:off x="6797200" y="1691425"/>
            <a:ext cx="1618800" cy="1194900"/>
          </a:xfrm>
          <a:prstGeom prst="roundRect">
            <a:avLst>
              <a:gd fmla="val 16667" name="adj"/>
            </a:avLst>
          </a:prstGeom>
          <a:solidFill>
            <a:srgbClr val="041E42"/>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 sz="2400">
                <a:solidFill>
                  <a:schemeClr val="lt1"/>
                </a:solidFill>
                <a:latin typeface="Calibri"/>
                <a:ea typeface="Calibri"/>
                <a:cs typeface="Calibri"/>
                <a:sym typeface="Calibri"/>
              </a:rPr>
              <a:t>Danger</a:t>
            </a:r>
            <a:endParaRPr b="1" sz="2400">
              <a:solidFill>
                <a:schemeClr val="lt1"/>
              </a:solidFill>
              <a:latin typeface="Calibri"/>
              <a:ea typeface="Calibri"/>
              <a:cs typeface="Calibri"/>
              <a:sym typeface="Calibri"/>
            </a:endParaRPr>
          </a:p>
        </p:txBody>
      </p:sp>
      <p:sp>
        <p:nvSpPr>
          <p:cNvPr id="243" name="Google Shape;243;p21"/>
          <p:cNvSpPr/>
          <p:nvPr/>
        </p:nvSpPr>
        <p:spPr>
          <a:xfrm>
            <a:off x="2658200" y="4033075"/>
            <a:ext cx="629400" cy="562800"/>
          </a:xfrm>
          <a:prstGeom prst="mathMinus">
            <a:avLst>
              <a:gd fmla="val 23520" name="adj1"/>
            </a:avLst>
          </a:prstGeom>
          <a:solidFill>
            <a:schemeClr val="lt1"/>
          </a:solidFill>
          <a:ln cap="flat" cmpd="sng" w="28575">
            <a:solidFill>
              <a:srgbClr val="041E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b="1" sz="2400">
              <a:solidFill>
                <a:srgbClr val="020C1A"/>
              </a:solidFill>
              <a:latin typeface="Calibri"/>
              <a:ea typeface="Calibri"/>
              <a:cs typeface="Calibri"/>
              <a:sym typeface="Calibri"/>
            </a:endParaRPr>
          </a:p>
        </p:txBody>
      </p:sp>
      <p:sp>
        <p:nvSpPr>
          <p:cNvPr id="244" name="Google Shape;244;p21"/>
          <p:cNvSpPr/>
          <p:nvPr/>
        </p:nvSpPr>
        <p:spPr>
          <a:xfrm>
            <a:off x="743438" y="3733824"/>
            <a:ext cx="1587900" cy="1194900"/>
          </a:xfrm>
          <a:prstGeom prst="roundRect">
            <a:avLst>
              <a:gd fmla="val 16667" name="adj"/>
            </a:avLst>
          </a:prstGeom>
          <a:solidFill>
            <a:schemeClr val="lt1"/>
          </a:solidFill>
          <a:ln cap="flat" cmpd="sng" w="28575">
            <a:solidFill>
              <a:srgbClr val="041E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 sz="2400">
                <a:solidFill>
                  <a:schemeClr val="dk1"/>
                </a:solidFill>
                <a:latin typeface="Calibri"/>
                <a:ea typeface="Calibri"/>
                <a:cs typeface="Calibri"/>
                <a:sym typeface="Calibri"/>
              </a:rPr>
              <a:t>ΔWP</a:t>
            </a:r>
            <a:endParaRPr b="1" sz="2400">
              <a:solidFill>
                <a:schemeClr val="dk1"/>
              </a:solidFill>
              <a:latin typeface="Calibri"/>
              <a:ea typeface="Calibri"/>
              <a:cs typeface="Calibri"/>
              <a:sym typeface="Calibri"/>
            </a:endParaRPr>
          </a:p>
        </p:txBody>
      </p:sp>
      <p:sp>
        <p:nvSpPr>
          <p:cNvPr id="245" name="Google Shape;245;p21"/>
          <p:cNvSpPr/>
          <p:nvPr/>
        </p:nvSpPr>
        <p:spPr>
          <a:xfrm>
            <a:off x="5692800" y="4052425"/>
            <a:ext cx="629400" cy="524100"/>
          </a:xfrm>
          <a:prstGeom prst="mathEqual">
            <a:avLst>
              <a:gd fmla="val 23520" name="adj1"/>
              <a:gd fmla="val 11760" name="adj2"/>
            </a:avLst>
          </a:prstGeom>
          <a:solidFill>
            <a:schemeClr val="lt1"/>
          </a:solidFill>
          <a:ln cap="flat" cmpd="sng" w="28575">
            <a:solidFill>
              <a:srgbClr val="041E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b="1" sz="2400">
              <a:solidFill>
                <a:srgbClr val="020C1A"/>
              </a:solidFill>
              <a:latin typeface="Calibri"/>
              <a:ea typeface="Calibri"/>
              <a:cs typeface="Calibri"/>
              <a:sym typeface="Calibri"/>
            </a:endParaRPr>
          </a:p>
        </p:txBody>
      </p:sp>
      <p:sp>
        <p:nvSpPr>
          <p:cNvPr id="246" name="Google Shape;246;p21"/>
          <p:cNvSpPr/>
          <p:nvPr/>
        </p:nvSpPr>
        <p:spPr>
          <a:xfrm>
            <a:off x="6812638" y="3717024"/>
            <a:ext cx="1587900" cy="1194900"/>
          </a:xfrm>
          <a:prstGeom prst="roundRect">
            <a:avLst>
              <a:gd fmla="val 16667" name="adj"/>
            </a:avLst>
          </a:prstGeom>
          <a:solidFill>
            <a:srgbClr val="F76900"/>
          </a:solidFill>
          <a:ln cap="flat" cmpd="sng" w="28575">
            <a:solidFill>
              <a:srgbClr val="041E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 sz="2400">
                <a:solidFill>
                  <a:srgbClr val="020C1A"/>
                </a:solidFill>
                <a:latin typeface="Calibri"/>
                <a:ea typeface="Calibri"/>
                <a:cs typeface="Calibri"/>
                <a:sym typeface="Calibri"/>
              </a:rPr>
              <a:t>HERO</a:t>
            </a:r>
            <a:endParaRPr b="1" sz="2400">
              <a:solidFill>
                <a:srgbClr val="020C1A"/>
              </a:solidFill>
              <a:latin typeface="Calibri"/>
              <a:ea typeface="Calibri"/>
              <a:cs typeface="Calibri"/>
              <a:sym typeface="Calibri"/>
            </a:endParaRPr>
          </a:p>
        </p:txBody>
      </p:sp>
      <p:sp>
        <p:nvSpPr>
          <p:cNvPr id="247" name="Google Shape;247;p21"/>
          <p:cNvSpPr/>
          <p:nvPr/>
        </p:nvSpPr>
        <p:spPr>
          <a:xfrm>
            <a:off x="3696238" y="3717024"/>
            <a:ext cx="1587900" cy="1194900"/>
          </a:xfrm>
          <a:prstGeom prst="roundRect">
            <a:avLst>
              <a:gd fmla="val 16667" name="adj"/>
            </a:avLst>
          </a:prstGeom>
          <a:solidFill>
            <a:srgbClr val="041E42"/>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 sz="2400">
                <a:solidFill>
                  <a:schemeClr val="lt1"/>
                </a:solidFill>
                <a:latin typeface="Calibri"/>
                <a:ea typeface="Calibri"/>
                <a:cs typeface="Calibri"/>
                <a:sym typeface="Calibri"/>
              </a:rPr>
              <a:t>Danger</a:t>
            </a:r>
            <a:endParaRPr b="1" sz="2400">
              <a:solidFill>
                <a:schemeClr val="lt1"/>
              </a:solidFill>
              <a:latin typeface="Calibri"/>
              <a:ea typeface="Calibri"/>
              <a:cs typeface="Calibri"/>
              <a:sym typeface="Calibri"/>
            </a:endParaRPr>
          </a:p>
        </p:txBody>
      </p:sp>
      <p:sp>
        <p:nvSpPr>
          <p:cNvPr id="248" name="Google Shape;248;p21"/>
          <p:cNvSpPr txBox="1"/>
          <p:nvPr/>
        </p:nvSpPr>
        <p:spPr>
          <a:xfrm>
            <a:off x="3696125" y="3397100"/>
            <a:ext cx="1587900" cy="336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Calibri"/>
                <a:ea typeface="Calibri"/>
                <a:cs typeface="Calibri"/>
                <a:sym typeface="Calibri"/>
              </a:rPr>
              <a:t>Challenge</a:t>
            </a:r>
            <a:endParaRPr b="1" sz="1800">
              <a:solidFill>
                <a:schemeClr val="dk1"/>
              </a:solidFill>
              <a:latin typeface="Calibri"/>
              <a:ea typeface="Calibri"/>
              <a:cs typeface="Calibri"/>
              <a:sym typeface="Calibri"/>
            </a:endParaRPr>
          </a:p>
        </p:txBody>
      </p:sp>
      <p:sp>
        <p:nvSpPr>
          <p:cNvPr id="249" name="Google Shape;249;p21"/>
          <p:cNvSpPr txBox="1"/>
          <p:nvPr/>
        </p:nvSpPr>
        <p:spPr>
          <a:xfrm>
            <a:off x="743450" y="3397100"/>
            <a:ext cx="1587900" cy="336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Calibri"/>
                <a:ea typeface="Calibri"/>
                <a:cs typeface="Calibri"/>
                <a:sym typeface="Calibri"/>
              </a:rPr>
              <a:t>Outcome</a:t>
            </a:r>
            <a:endParaRPr b="1" sz="1800">
              <a:solidFill>
                <a:schemeClr val="dk1"/>
              </a:solidFill>
              <a:latin typeface="Calibri"/>
              <a:ea typeface="Calibri"/>
              <a:cs typeface="Calibri"/>
              <a:sym typeface="Calibri"/>
            </a:endParaRPr>
          </a:p>
        </p:txBody>
      </p:sp>
      <p:sp>
        <p:nvSpPr>
          <p:cNvPr id="250" name="Google Shape;250;p21"/>
          <p:cNvSpPr txBox="1"/>
          <p:nvPr/>
        </p:nvSpPr>
        <p:spPr>
          <a:xfrm>
            <a:off x="6812650" y="3154100"/>
            <a:ext cx="1587900" cy="562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Calibri"/>
                <a:ea typeface="Calibri"/>
                <a:cs typeface="Calibri"/>
                <a:sym typeface="Calibri"/>
              </a:rPr>
              <a:t>Ability to Overcome</a:t>
            </a:r>
            <a:endParaRPr b="1" sz="1800">
              <a:solidFill>
                <a:schemeClr val="dk1"/>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